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handoutMasterIdLst>
    <p:handoutMasterId r:id="rId20"/>
  </p:handoutMasterIdLst>
  <p:sldIdLst>
    <p:sldId id="256" r:id="rId2"/>
    <p:sldId id="272" r:id="rId3"/>
    <p:sldId id="257" r:id="rId4"/>
    <p:sldId id="258" r:id="rId5"/>
    <p:sldId id="259" r:id="rId6"/>
    <p:sldId id="260" r:id="rId7"/>
    <p:sldId id="261" r:id="rId8"/>
    <p:sldId id="262" r:id="rId9"/>
    <p:sldId id="264" r:id="rId10"/>
    <p:sldId id="265" r:id="rId11"/>
    <p:sldId id="263" r:id="rId12"/>
    <p:sldId id="268" r:id="rId13"/>
    <p:sldId id="269" r:id="rId14"/>
    <p:sldId id="267" r:id="rId15"/>
    <p:sldId id="270" r:id="rId16"/>
    <p:sldId id="271" r:id="rId17"/>
    <p:sldId id="266" r:id="rId18"/>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37"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3455" autoAdjust="0"/>
  </p:normalViewPr>
  <p:slideViewPr>
    <p:cSldViewPr snapToGrid="0" showGuides="1">
      <p:cViewPr varScale="1">
        <p:scale>
          <a:sx n="31" d="100"/>
          <a:sy n="31" d="100"/>
        </p:scale>
        <p:origin x="672" y="34"/>
      </p:cViewPr>
      <p:guideLst>
        <p:guide orient="horz" pos="2137"/>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59B05F3-6F4B-4706-AB0B-7F53FAC67A23}" type="datetime1">
              <a:rPr kumimoji="1" lang="ja-JP" altLang="en-US" smtClean="0"/>
              <a:t>2015/7/2</a:t>
            </a:fld>
            <a:endParaRPr kumimoji="1" lang="ja-JP" altLang="en-US"/>
          </a:p>
        </p:txBody>
      </p:sp>
      <p:sp>
        <p:nvSpPr>
          <p:cNvPr id="4" name="フッター プレースホルダー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E9463F5-4F9E-4679-9882-0E2C9B6A4E74}" type="slidenum">
              <a:rPr kumimoji="1" lang="ja-JP" altLang="en-US" smtClean="0"/>
              <a:t>‹#›</a:t>
            </a:fld>
            <a:endParaRPr kumimoji="1" lang="ja-JP" altLang="en-US"/>
          </a:p>
        </p:txBody>
      </p:sp>
    </p:spTree>
    <p:extLst>
      <p:ext uri="{BB962C8B-B14F-4D97-AF65-F5344CB8AC3E}">
        <p14:creationId xmlns:p14="http://schemas.microsoft.com/office/powerpoint/2010/main" val="844369075"/>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4E881C3-7897-4CFA-ACE0-EC2955AFAA63}" type="datetime1">
              <a:rPr kumimoji="1" lang="ja-JP" altLang="en-US" smtClean="0"/>
              <a:t>2015/7/2</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36FA4E3-3E97-4FD9-AFB9-42BBE03E8560}" type="slidenum">
              <a:rPr kumimoji="1" lang="ja-JP" altLang="en-US" smtClean="0"/>
              <a:t>‹#›</a:t>
            </a:fld>
            <a:endParaRPr kumimoji="1" lang="ja-JP" altLang="en-US"/>
          </a:p>
        </p:txBody>
      </p:sp>
    </p:spTree>
    <p:extLst>
      <p:ext uri="{BB962C8B-B14F-4D97-AF65-F5344CB8AC3E}">
        <p14:creationId xmlns:p14="http://schemas.microsoft.com/office/powerpoint/2010/main" val="320514114"/>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slide" Target="../slides/slide3.xml"/><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slide" Target="../slides/slide8.xml"/><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現代における教育改革の切り札とされている反転授業について，報告します。</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■この報告では，</a:t>
            </a:r>
            <a:r>
              <a:rPr lang="ja-JP" altLang="en-US" dirty="0" smtClean="0"/>
              <a:t>反転授業研究会編▲</a:t>
            </a:r>
            <a:r>
              <a:rPr lang="en-US" altLang="ja-JP" dirty="0" smtClean="0"/>
              <a:t>『</a:t>
            </a:r>
            <a:r>
              <a:rPr lang="ja-JP" altLang="en-US" dirty="0" smtClean="0"/>
              <a:t>反転授業が変える教育の未来－▲生徒の主体性を引き出す授業の取り組み▲</a:t>
            </a:r>
            <a:r>
              <a:rPr lang="en-US" altLang="ja-JP" dirty="0" smtClean="0"/>
              <a:t>』</a:t>
            </a:r>
            <a:r>
              <a:rPr lang="ja-JP" altLang="en-US" dirty="0" smtClean="0"/>
              <a:t>明石書店▲（</a:t>
            </a:r>
            <a:r>
              <a:rPr lang="en-US" altLang="ja-JP" dirty="0" smtClean="0"/>
              <a:t>2014</a:t>
            </a:r>
            <a:r>
              <a:rPr lang="ja-JP" altLang="en-US" dirty="0" smtClean="0"/>
              <a:t>年）▲に出てくる，わかりやすい▲図▲を利用させていただき，反転授業のイメージを明確にしたいと思います。</a:t>
            </a:r>
            <a:endParaRPr kumimoji="1" lang="ja-JP" altLang="en-US" dirty="0" smtClean="0"/>
          </a:p>
          <a:p>
            <a:endParaRPr kumimoji="1" lang="ja-JP" altLang="en-US" dirty="0"/>
          </a:p>
        </p:txBody>
      </p:sp>
      <p:sp>
        <p:nvSpPr>
          <p:cNvPr id="4" name="日付プレースホルダー 3"/>
          <p:cNvSpPr>
            <a:spLocks noGrp="1"/>
          </p:cNvSpPr>
          <p:nvPr>
            <p:ph type="dt" idx="10"/>
          </p:nvPr>
        </p:nvSpPr>
        <p:spPr/>
        <p:txBody>
          <a:bodyPr/>
          <a:lstStyle/>
          <a:p>
            <a:fld id="{34E881C3-7897-4CFA-ACE0-EC2955AFAA63}" type="datetime1">
              <a:rPr kumimoji="1" lang="ja-JP" altLang="en-US" smtClean="0"/>
              <a:t>2015/7/2</a:t>
            </a:fld>
            <a:endParaRPr kumimoji="1" lang="ja-JP" altLang="en-US"/>
          </a:p>
        </p:txBody>
      </p:sp>
      <p:sp>
        <p:nvSpPr>
          <p:cNvPr id="5" name="スライド番号プレースホルダー 4"/>
          <p:cNvSpPr>
            <a:spLocks noGrp="1"/>
          </p:cNvSpPr>
          <p:nvPr>
            <p:ph type="sldNum" sz="quarter" idx="11"/>
          </p:nvPr>
        </p:nvSpPr>
        <p:spPr/>
        <p:txBody>
          <a:bodyPr/>
          <a:lstStyle/>
          <a:p>
            <a:fld id="{536FA4E3-3E97-4FD9-AFB9-42BBE03E8560}" type="slidenum">
              <a:rPr kumimoji="1" lang="ja-JP" altLang="en-US" smtClean="0"/>
              <a:t>1</a:t>
            </a:fld>
            <a:endParaRPr kumimoji="1" lang="ja-JP" altLang="en-US"/>
          </a:p>
        </p:txBody>
      </p:sp>
    </p:spTree>
    <p:extLst>
      <p:ext uri="{BB962C8B-B14F-4D97-AF65-F5344CB8AC3E}">
        <p14:creationId xmlns:p14="http://schemas.microsoft.com/office/powerpoint/2010/main" val="26516671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★私は，</a:t>
            </a:r>
            <a:r>
              <a:rPr kumimoji="1" lang="en-US" altLang="ja-JP" dirty="0" smtClean="0"/>
              <a:t>2015</a:t>
            </a:r>
            <a:r>
              <a:rPr kumimoji="1" lang="ja-JP" altLang="en-US" dirty="0" smtClean="0"/>
              <a:t>年</a:t>
            </a:r>
            <a:r>
              <a:rPr kumimoji="1" lang="en-US" altLang="ja-JP" dirty="0" smtClean="0"/>
              <a:t>4</a:t>
            </a:r>
            <a:r>
              <a:rPr lang="ja-JP" altLang="en-US" dirty="0" smtClean="0"/>
              <a:t>月に入手したロゴスウェア（株）のストーム・メーカーというソフトウェアを使って，債権総論</a:t>
            </a:r>
            <a:r>
              <a:rPr lang="en-US" altLang="ja-JP" dirty="0" smtClean="0"/>
              <a:t>1</a:t>
            </a:r>
            <a:r>
              <a:rPr lang="ja-JP" altLang="en-US" dirty="0" smtClean="0"/>
              <a:t>の講義のすべてについて，前もってビデオ教材を作成し，学生に予習と復習を促してみました。■</a:t>
            </a:r>
            <a:endParaRPr lang="en-US" altLang="ja-JP" dirty="0" smtClean="0"/>
          </a:p>
          <a:p>
            <a:r>
              <a:rPr lang="ja-JP" altLang="en-US" dirty="0" smtClean="0"/>
              <a:t>★ワンクリック世代にふさわしく，学生たちは，パワーポイントの画面を</a:t>
            </a:r>
            <a:r>
              <a:rPr lang="en-US" altLang="ja-JP" dirty="0" smtClean="0"/>
              <a:t>PDF</a:t>
            </a:r>
            <a:r>
              <a:rPr lang="ja-JP" altLang="en-US" dirty="0" smtClean="0"/>
              <a:t>に変換した教材をプリントアウトし，ワンクリックでビデオ教材を見ながら，プリント教材に書き込みをして，予習や復習をしているようです。</a:t>
            </a:r>
            <a:endParaRPr lang="en-US" altLang="ja-JP" dirty="0" smtClean="0"/>
          </a:p>
          <a:p>
            <a:r>
              <a:rPr lang="ja-JP" altLang="en-US" dirty="0" smtClean="0"/>
              <a:t>■学生たちは，ワンクリックで予習も復習も簡単に始めるできることに気づき，レポート課題への取り組み，小テスト，定期試験の対策をかねて，ビデオ教材の利用率が向上しています。■</a:t>
            </a:r>
            <a:endParaRPr lang="en-US" altLang="ja-JP" dirty="0" smtClean="0"/>
          </a:p>
          <a:p>
            <a:r>
              <a:rPr lang="ja-JP" altLang="en-US" dirty="0" smtClean="0"/>
              <a:t>★授業でわからなかった箇所を復習する学生が出始めると，それに刺激されて，ビデオを予習にも利用する学生が現れ，小テストの前には，ビデオであらかじめ予習する学生が劇的に増えています。</a:t>
            </a:r>
            <a:endParaRPr lang="en-US" altLang="ja-JP" dirty="0" smtClean="0"/>
          </a:p>
          <a:p>
            <a:r>
              <a:rPr lang="ja-JP" altLang="en-US" dirty="0" smtClean="0"/>
              <a:t>■直近の講義では，風邪で休んだ学生が，ビデオ教材を見ただけで小テストに挑み，よい成績を上げています。</a:t>
            </a:r>
            <a:endParaRPr lang="en-US" altLang="ja-JP" dirty="0" smtClean="0"/>
          </a:p>
          <a:p>
            <a:r>
              <a:rPr lang="ja-JP" altLang="en-US" dirty="0" smtClean="0"/>
              <a:t>■交通事故で歩行困難になった学生も，怪我が治るまで，自宅で，講義を聴いて，定期試験を受けるつもりだといってきています。</a:t>
            </a:r>
          </a:p>
        </p:txBody>
      </p:sp>
      <p:sp>
        <p:nvSpPr>
          <p:cNvPr id="4" name="日付プレースホルダー 3"/>
          <p:cNvSpPr>
            <a:spLocks noGrp="1"/>
          </p:cNvSpPr>
          <p:nvPr>
            <p:ph type="dt" idx="10"/>
          </p:nvPr>
        </p:nvSpPr>
        <p:spPr/>
        <p:txBody>
          <a:bodyPr/>
          <a:lstStyle/>
          <a:p>
            <a:fld id="{34E881C3-7897-4CFA-ACE0-EC2955AFAA63}" type="datetime1">
              <a:rPr kumimoji="1" lang="ja-JP" altLang="en-US" smtClean="0"/>
              <a:t>2015/7/2</a:t>
            </a:fld>
            <a:endParaRPr kumimoji="1" lang="ja-JP" altLang="en-US"/>
          </a:p>
        </p:txBody>
      </p:sp>
      <p:sp>
        <p:nvSpPr>
          <p:cNvPr id="5" name="スライド番号プレースホルダー 4"/>
          <p:cNvSpPr>
            <a:spLocks noGrp="1"/>
          </p:cNvSpPr>
          <p:nvPr>
            <p:ph type="sldNum" sz="quarter" idx="11"/>
          </p:nvPr>
        </p:nvSpPr>
        <p:spPr/>
        <p:txBody>
          <a:bodyPr/>
          <a:lstStyle/>
          <a:p>
            <a:fld id="{536FA4E3-3E97-4FD9-AFB9-42BBE03E8560}" type="slidenum">
              <a:rPr kumimoji="1" lang="ja-JP" altLang="en-US" smtClean="0"/>
              <a:t>10</a:t>
            </a:fld>
            <a:endParaRPr kumimoji="1" lang="ja-JP" altLang="en-US"/>
          </a:p>
        </p:txBody>
      </p:sp>
    </p:spTree>
    <p:extLst>
      <p:ext uri="{BB962C8B-B14F-4D97-AF65-F5344CB8AC3E}">
        <p14:creationId xmlns:p14="http://schemas.microsoft.com/office/powerpoint/2010/main" val="13061584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★小テストで</a:t>
            </a:r>
            <a:r>
              <a:rPr kumimoji="1" lang="en-US" altLang="ja-JP" dirty="0" smtClean="0"/>
              <a:t>100</a:t>
            </a:r>
            <a:r>
              <a:rPr kumimoji="1" lang="ja-JP" altLang="en-US" dirty="0" smtClean="0"/>
              <a:t>点を取った学生のリアクションペーパーを紹介します。■</a:t>
            </a:r>
            <a:endParaRPr kumimoji="1" lang="en-US" altLang="ja-JP" dirty="0" smtClean="0"/>
          </a:p>
          <a:p>
            <a:r>
              <a:rPr kumimoji="1" lang="ja-JP" altLang="en-US" dirty="0" smtClean="0"/>
              <a:t>★</a:t>
            </a:r>
            <a:r>
              <a:rPr lang="ja-JP" altLang="en-US" dirty="0" smtClean="0"/>
              <a:t>昨日ビデオを見て復習しましたが，よく考えてみると，合っているか今少し不安です</a:t>
            </a:r>
            <a:r>
              <a:rPr lang="en-US" altLang="ja-JP" dirty="0" smtClean="0"/>
              <a:t>…</a:t>
            </a:r>
            <a:r>
              <a:rPr lang="ja-JP" altLang="en-US" dirty="0" err="1" smtClean="0"/>
              <a:t>。</a:t>
            </a:r>
            <a:endParaRPr lang="en-US" altLang="ja-JP" dirty="0" smtClean="0"/>
          </a:p>
          <a:p>
            <a:r>
              <a:rPr lang="ja-JP" altLang="en-US" dirty="0" smtClean="0"/>
              <a:t>■ビデオは面白かったですし，先週のことを思い出して，とても助かりました。■</a:t>
            </a:r>
            <a:endParaRPr lang="en-US" altLang="ja-JP" dirty="0" smtClean="0"/>
          </a:p>
          <a:p>
            <a:r>
              <a:rPr lang="ja-JP" altLang="en-US" dirty="0" smtClean="0">
                <a:solidFill>
                  <a:schemeClr val="tx1"/>
                </a:solidFill>
              </a:rPr>
              <a:t>★</a:t>
            </a:r>
            <a:r>
              <a:rPr lang="ja-JP" altLang="en-US" dirty="0" smtClean="0"/>
              <a:t>連帯債務は，「相互保証理論」で考えると簡単に理解できることがわかりました。講義とあわせてビデオを見ることで，更なる理解ができました。■</a:t>
            </a:r>
            <a:endParaRPr lang="en-US" altLang="ja-JP" dirty="0" smtClean="0"/>
          </a:p>
          <a:p>
            <a:r>
              <a:rPr lang="ja-JP" altLang="en-US" dirty="0" smtClean="0"/>
              <a:t>★病気で欠席したけれど，</a:t>
            </a:r>
            <a:r>
              <a:rPr lang="ja-JP" altLang="en-US" dirty="0" smtClean="0">
                <a:hlinkClick r:id="rId3" action="ppaction://hlinksldjump"/>
              </a:rPr>
              <a:t>ビデオ教材</a:t>
            </a:r>
            <a:r>
              <a:rPr lang="ja-JP" altLang="en-US" dirty="0" smtClean="0"/>
              <a:t>で学習して</a:t>
            </a:r>
            <a:r>
              <a:rPr lang="en-US" altLang="ja-JP" dirty="0" smtClean="0"/>
              <a:t>80</a:t>
            </a:r>
            <a:r>
              <a:rPr lang="ja-JP" altLang="en-US" dirty="0" smtClean="0"/>
              <a:t>点をとった学生のリアクションペーパーも紹介しておきます。■</a:t>
            </a:r>
            <a:endParaRPr lang="en-US" altLang="ja-JP" dirty="0" smtClean="0"/>
          </a:p>
          <a:p>
            <a:r>
              <a:rPr lang="ja-JP" altLang="en-US" dirty="0" smtClean="0"/>
              <a:t>★先週，下痢と風邪で休み，ビデオ教材を見ても，いま飲み込めませんでした。自分としては，ビデオ教材は短くしてほしくありません。今までどおり細かいところまで解説してくれた方がわかりやすいです。</a:t>
            </a:r>
            <a:endParaRPr lang="en-US" altLang="ja-JP" dirty="0" smtClean="0"/>
          </a:p>
          <a:p>
            <a:endParaRPr kumimoji="1" lang="ja-JP" altLang="en-US" dirty="0"/>
          </a:p>
        </p:txBody>
      </p:sp>
      <p:sp>
        <p:nvSpPr>
          <p:cNvPr id="4" name="日付プレースホルダー 3"/>
          <p:cNvSpPr>
            <a:spLocks noGrp="1"/>
          </p:cNvSpPr>
          <p:nvPr>
            <p:ph type="dt" idx="10"/>
          </p:nvPr>
        </p:nvSpPr>
        <p:spPr/>
        <p:txBody>
          <a:bodyPr/>
          <a:lstStyle/>
          <a:p>
            <a:fld id="{34E881C3-7897-4CFA-ACE0-EC2955AFAA63}" type="datetime1">
              <a:rPr kumimoji="1" lang="ja-JP" altLang="en-US" smtClean="0"/>
              <a:t>2015/7/2</a:t>
            </a:fld>
            <a:endParaRPr kumimoji="1" lang="ja-JP" altLang="en-US"/>
          </a:p>
        </p:txBody>
      </p:sp>
      <p:sp>
        <p:nvSpPr>
          <p:cNvPr id="5" name="スライド番号プレースホルダー 4"/>
          <p:cNvSpPr>
            <a:spLocks noGrp="1"/>
          </p:cNvSpPr>
          <p:nvPr>
            <p:ph type="sldNum" sz="quarter" idx="11"/>
          </p:nvPr>
        </p:nvSpPr>
        <p:spPr/>
        <p:txBody>
          <a:bodyPr/>
          <a:lstStyle/>
          <a:p>
            <a:fld id="{536FA4E3-3E97-4FD9-AFB9-42BBE03E8560}" type="slidenum">
              <a:rPr kumimoji="1" lang="ja-JP" altLang="en-US" smtClean="0"/>
              <a:t>11</a:t>
            </a:fld>
            <a:endParaRPr kumimoji="1" lang="ja-JP" altLang="en-US"/>
          </a:p>
        </p:txBody>
      </p:sp>
    </p:spTree>
    <p:extLst>
      <p:ext uri="{BB962C8B-B14F-4D97-AF65-F5344CB8AC3E}">
        <p14:creationId xmlns:p14="http://schemas.microsoft.com/office/powerpoint/2010/main" val="31818618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学生がリアクションペーパーで触れていた講義，すなわち，連帯債務のビデオ教材のハイライト部分を紹介することにします。</a:t>
            </a:r>
            <a:endParaRPr kumimoji="1" lang="en-US" altLang="ja-JP" dirty="0" smtClean="0"/>
          </a:p>
          <a:p>
            <a:r>
              <a:rPr kumimoji="1" lang="ja-JP" altLang="en-US" dirty="0" smtClean="0"/>
              <a:t>■最初は，連帯債務の講義のすべてに共通する基本的な事例の紹介です。</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t>★</a:t>
            </a:r>
            <a:r>
              <a:rPr lang="en-US" altLang="ja-JP" sz="1200" dirty="0" smtClean="0"/>
              <a:t>3</a:t>
            </a:r>
            <a:r>
              <a:rPr lang="ja-JP" altLang="en-US" sz="1200" dirty="0" smtClean="0"/>
              <a:t>人の債務者▲</a:t>
            </a:r>
            <a:r>
              <a:rPr lang="en-US" altLang="ja-JP" sz="1200" dirty="0" smtClean="0">
                <a:latin typeface="Times New Roman" pitchFamily="18" charset="0"/>
                <a:cs typeface="Times New Roman" pitchFamily="18" charset="0"/>
              </a:rPr>
              <a:t>Y</a:t>
            </a:r>
            <a:r>
              <a:rPr lang="en-US" altLang="ja-JP" sz="1200" baseline="-25000" dirty="0" smtClean="0">
                <a:latin typeface="Times New Roman" pitchFamily="18" charset="0"/>
                <a:cs typeface="Times New Roman" pitchFamily="18" charset="0"/>
              </a:rPr>
              <a:t>1</a:t>
            </a:r>
            <a:r>
              <a:rPr lang="en-US" altLang="ja-JP" sz="1200" dirty="0" smtClean="0">
                <a:latin typeface="Times New Roman" pitchFamily="18" charset="0"/>
                <a:cs typeface="Times New Roman" pitchFamily="18" charset="0"/>
              </a:rPr>
              <a:t> </a:t>
            </a:r>
            <a:r>
              <a:rPr lang="ja-JP" altLang="en-US" sz="1200" dirty="0" smtClean="0">
                <a:latin typeface="Times New Roman" pitchFamily="18" charset="0"/>
                <a:cs typeface="Times New Roman" pitchFamily="18" charset="0"/>
              </a:rPr>
              <a:t>▲，</a:t>
            </a:r>
            <a:r>
              <a:rPr lang="en-US" altLang="ja-JP" sz="1200" dirty="0" smtClean="0">
                <a:latin typeface="Times New Roman" pitchFamily="18" charset="0"/>
                <a:cs typeface="Times New Roman" pitchFamily="18" charset="0"/>
              </a:rPr>
              <a:t>Y</a:t>
            </a:r>
            <a:r>
              <a:rPr lang="en-US" altLang="ja-JP" sz="1200" baseline="-25000" dirty="0" smtClean="0">
                <a:latin typeface="Times New Roman" pitchFamily="18" charset="0"/>
                <a:cs typeface="Times New Roman" pitchFamily="18" charset="0"/>
              </a:rPr>
              <a:t>2</a:t>
            </a:r>
            <a:r>
              <a:rPr lang="en-US" altLang="ja-JP" sz="1200" dirty="0" smtClean="0">
                <a:latin typeface="Times New Roman" pitchFamily="18" charset="0"/>
                <a:cs typeface="Times New Roman" pitchFamily="18" charset="0"/>
              </a:rPr>
              <a:t> </a:t>
            </a:r>
            <a:r>
              <a:rPr lang="ja-JP" altLang="en-US" sz="1200" dirty="0" smtClean="0">
                <a:latin typeface="Times New Roman" pitchFamily="18" charset="0"/>
                <a:cs typeface="Times New Roman" pitchFamily="18" charset="0"/>
              </a:rPr>
              <a:t>▲，</a:t>
            </a:r>
            <a:r>
              <a:rPr lang="en-US" altLang="ja-JP" sz="1200" dirty="0" smtClean="0">
                <a:latin typeface="Times New Roman" pitchFamily="18" charset="0"/>
                <a:cs typeface="Times New Roman" pitchFamily="18" charset="0"/>
              </a:rPr>
              <a:t>Y</a:t>
            </a:r>
            <a:r>
              <a:rPr lang="en-US" altLang="ja-JP" sz="1200" baseline="-25000" dirty="0" smtClean="0">
                <a:latin typeface="Times New Roman" pitchFamily="18" charset="0"/>
                <a:cs typeface="Times New Roman" pitchFamily="18" charset="0"/>
              </a:rPr>
              <a:t>3</a:t>
            </a:r>
            <a:r>
              <a:rPr lang="en-US" altLang="ja-JP" sz="1200" dirty="0" smtClean="0">
                <a:latin typeface="Times New Roman" pitchFamily="18" charset="0"/>
                <a:cs typeface="Times New Roman" pitchFamily="18" charset="0"/>
              </a:rPr>
              <a:t> </a:t>
            </a:r>
            <a:r>
              <a:rPr lang="ja-JP" altLang="en-US" sz="1200" dirty="0" smtClean="0">
                <a:latin typeface="Times New Roman" pitchFamily="18" charset="0"/>
                <a:cs typeface="Times New Roman" pitchFamily="18" charset="0"/>
              </a:rPr>
              <a:t>▲</a:t>
            </a:r>
            <a:r>
              <a:rPr lang="ja-JP" altLang="en-US" sz="1200" dirty="0" smtClean="0"/>
              <a:t>が，債権者▲</a:t>
            </a:r>
            <a:r>
              <a:rPr lang="en-US" altLang="ja-JP" sz="1200" dirty="0" smtClean="0">
                <a:latin typeface="Times New Roman" pitchFamily="18" charset="0"/>
                <a:cs typeface="Times New Roman" pitchFamily="18" charset="0"/>
              </a:rPr>
              <a:t>X</a:t>
            </a:r>
            <a:r>
              <a:rPr lang="ja-JP" altLang="en-US" sz="1200" dirty="0" smtClean="0"/>
              <a:t>から，それぞれ，</a:t>
            </a:r>
            <a:r>
              <a:rPr lang="en-US" altLang="ja-JP" sz="1200" dirty="0" smtClean="0">
                <a:latin typeface="Times New Roman" pitchFamily="18" charset="0"/>
                <a:cs typeface="Times New Roman" pitchFamily="18" charset="0"/>
              </a:rPr>
              <a:t>300</a:t>
            </a:r>
            <a:r>
              <a:rPr lang="ja-JP" altLang="en-US" sz="1200" dirty="0" smtClean="0"/>
              <a:t>万円，</a:t>
            </a:r>
            <a:r>
              <a:rPr lang="en-US" altLang="ja-JP" sz="1200" dirty="0" smtClean="0">
                <a:latin typeface="Times New Roman" pitchFamily="18" charset="0"/>
                <a:cs typeface="Times New Roman" pitchFamily="18" charset="0"/>
              </a:rPr>
              <a:t>200</a:t>
            </a:r>
            <a:r>
              <a:rPr lang="ja-JP" altLang="en-US" sz="1200" dirty="0" smtClean="0"/>
              <a:t>万円，</a:t>
            </a:r>
            <a:r>
              <a:rPr lang="en-US" altLang="ja-JP" sz="1200" dirty="0" smtClean="0">
                <a:latin typeface="Times New Roman" pitchFamily="18" charset="0"/>
                <a:cs typeface="Times New Roman" pitchFamily="18" charset="0"/>
              </a:rPr>
              <a:t>100</a:t>
            </a:r>
            <a:r>
              <a:rPr lang="ja-JP" altLang="en-US" sz="1200" dirty="0" smtClean="0"/>
              <a:t>万円を借りることにして，債権者</a:t>
            </a:r>
            <a:r>
              <a:rPr lang="en-US" altLang="ja-JP" sz="1200" dirty="0" smtClean="0">
                <a:latin typeface="Times New Roman" pitchFamily="18" charset="0"/>
                <a:cs typeface="Times New Roman" pitchFamily="18" charset="0"/>
              </a:rPr>
              <a:t>X</a:t>
            </a:r>
            <a:r>
              <a:rPr lang="ja-JP" altLang="en-US" sz="1200" dirty="0" smtClean="0"/>
              <a:t>に対して，連帯して債務を負うとの契約を締結したとします。■</a:t>
            </a:r>
            <a:endParaRPr lang="en-US" altLang="ja-JP"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t>★連帯債務は，当事者間にどのような効果を生じさせるのでしょうか</a:t>
            </a:r>
            <a:r>
              <a:rPr lang="en-US" altLang="ja-JP" sz="1200" dirty="0" smtClean="0"/>
              <a:t>?</a:t>
            </a: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t>■このセツレイを図示してみましょう。</a:t>
            </a:r>
            <a:endParaRPr lang="en-US" altLang="ja-JP"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t>■そうすると，文章には表れていない，不思議な数字として，</a:t>
            </a:r>
            <a:r>
              <a:rPr lang="en-US" altLang="ja-JP" sz="1200" dirty="0" smtClean="0">
                <a:latin typeface="Times New Roman" pitchFamily="18" charset="0"/>
                <a:cs typeface="Times New Roman" pitchFamily="18" charset="0"/>
              </a:rPr>
              <a:t>Y</a:t>
            </a:r>
            <a:r>
              <a:rPr lang="en-US" altLang="ja-JP" sz="1200" baseline="-25000" dirty="0" smtClean="0">
                <a:latin typeface="Times New Roman" pitchFamily="18" charset="0"/>
                <a:cs typeface="Times New Roman" pitchFamily="18" charset="0"/>
              </a:rPr>
              <a:t>1</a:t>
            </a:r>
            <a:r>
              <a:rPr lang="en-US" altLang="ja-JP" sz="1200" dirty="0" smtClean="0">
                <a:latin typeface="Times New Roman" pitchFamily="18" charset="0"/>
                <a:cs typeface="Times New Roman" pitchFamily="18" charset="0"/>
              </a:rPr>
              <a:t> </a:t>
            </a:r>
            <a:r>
              <a:rPr lang="ja-JP" altLang="en-US" sz="1200" dirty="0" smtClean="0">
                <a:latin typeface="Times New Roman" pitchFamily="18" charset="0"/>
                <a:cs typeface="Times New Roman" pitchFamily="18" charset="0"/>
              </a:rPr>
              <a:t>▲に</a:t>
            </a:r>
            <a:r>
              <a:rPr lang="en-US" altLang="ja-JP" sz="1200" dirty="0" smtClean="0">
                <a:latin typeface="Times New Roman" pitchFamily="18" charset="0"/>
                <a:cs typeface="Times New Roman" pitchFamily="18" charset="0"/>
              </a:rPr>
              <a:t>300</a:t>
            </a:r>
            <a:r>
              <a:rPr lang="ja-JP" altLang="en-US" sz="1200" dirty="0" smtClean="0">
                <a:latin typeface="Times New Roman" pitchFamily="18" charset="0"/>
                <a:cs typeface="Times New Roman" pitchFamily="18" charset="0"/>
              </a:rPr>
              <a:t>万円，</a:t>
            </a:r>
            <a:r>
              <a:rPr lang="en-US" altLang="ja-JP" sz="1200" dirty="0" smtClean="0">
                <a:latin typeface="Times New Roman" pitchFamily="18" charset="0"/>
                <a:cs typeface="Times New Roman" pitchFamily="18" charset="0"/>
              </a:rPr>
              <a:t>Y</a:t>
            </a:r>
            <a:r>
              <a:rPr lang="en-US" altLang="ja-JP" sz="1200" baseline="-25000" dirty="0" smtClean="0">
                <a:latin typeface="Times New Roman" pitchFamily="18" charset="0"/>
                <a:cs typeface="Times New Roman" pitchFamily="18" charset="0"/>
              </a:rPr>
              <a:t>2</a:t>
            </a:r>
            <a:r>
              <a:rPr lang="en-US" altLang="ja-JP" sz="1200" dirty="0" smtClean="0">
                <a:latin typeface="Times New Roman" pitchFamily="18" charset="0"/>
                <a:cs typeface="Times New Roman" pitchFamily="18" charset="0"/>
              </a:rPr>
              <a:t> </a:t>
            </a:r>
            <a:r>
              <a:rPr lang="ja-JP" altLang="en-US" sz="1200" dirty="0" smtClean="0">
                <a:latin typeface="Times New Roman" pitchFamily="18" charset="0"/>
                <a:cs typeface="Times New Roman" pitchFamily="18" charset="0"/>
              </a:rPr>
              <a:t>▲に</a:t>
            </a:r>
            <a:r>
              <a:rPr lang="en-US" altLang="ja-JP" sz="1200" dirty="0" smtClean="0">
                <a:latin typeface="Times New Roman" pitchFamily="18" charset="0"/>
                <a:cs typeface="Times New Roman" pitchFamily="18" charset="0"/>
              </a:rPr>
              <a:t>400</a:t>
            </a:r>
            <a:r>
              <a:rPr lang="ja-JP" altLang="en-US" sz="1200" dirty="0" smtClean="0">
                <a:latin typeface="Times New Roman" pitchFamily="18" charset="0"/>
                <a:cs typeface="Times New Roman" pitchFamily="18" charset="0"/>
              </a:rPr>
              <a:t>万円，</a:t>
            </a:r>
            <a:r>
              <a:rPr lang="en-US" altLang="ja-JP" sz="1200" dirty="0" smtClean="0">
                <a:latin typeface="Times New Roman" pitchFamily="18" charset="0"/>
                <a:cs typeface="Times New Roman" pitchFamily="18" charset="0"/>
              </a:rPr>
              <a:t>Y</a:t>
            </a:r>
            <a:r>
              <a:rPr lang="en-US" altLang="ja-JP" sz="1200" baseline="-25000" dirty="0" smtClean="0">
                <a:latin typeface="Times New Roman" pitchFamily="18" charset="0"/>
                <a:cs typeface="Times New Roman" pitchFamily="18" charset="0"/>
              </a:rPr>
              <a:t>3</a:t>
            </a:r>
            <a:r>
              <a:rPr lang="en-US" altLang="ja-JP" sz="1200" dirty="0" smtClean="0">
                <a:latin typeface="Times New Roman" pitchFamily="18" charset="0"/>
                <a:cs typeface="Times New Roman" pitchFamily="18" charset="0"/>
              </a:rPr>
              <a:t> </a:t>
            </a:r>
            <a:r>
              <a:rPr lang="ja-JP" altLang="en-US" sz="1200" dirty="0" smtClean="0">
                <a:latin typeface="Times New Roman" pitchFamily="18" charset="0"/>
                <a:cs typeface="Times New Roman" pitchFamily="18" charset="0"/>
              </a:rPr>
              <a:t>▲に</a:t>
            </a:r>
            <a:r>
              <a:rPr lang="en-US" altLang="ja-JP" sz="1200" dirty="0" smtClean="0">
                <a:latin typeface="Times New Roman" pitchFamily="18" charset="0"/>
                <a:cs typeface="Times New Roman" pitchFamily="18" charset="0"/>
              </a:rPr>
              <a:t>500</a:t>
            </a:r>
            <a:r>
              <a:rPr lang="ja-JP" altLang="en-US" sz="1200" dirty="0" smtClean="0">
                <a:latin typeface="Times New Roman" pitchFamily="18" charset="0"/>
                <a:cs typeface="Times New Roman" pitchFamily="18" charset="0"/>
              </a:rPr>
              <a:t>万円という数字が現れてきます。</a:t>
            </a:r>
            <a:endParaRPr lang="en-US" altLang="ja-JP"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latin typeface="Times New Roman" pitchFamily="18" charset="0"/>
                <a:cs typeface="Times New Roman" pitchFamily="18" charset="0"/>
              </a:rPr>
              <a:t>■この数字が何を意味するのかを考え，説明できるようになるのが，この講義の最初の目標です。</a:t>
            </a:r>
            <a:endParaRPr lang="en-US" altLang="ja-JP"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t>■最初の目標が決まったので，少しずつ図示することにしましょう。</a:t>
            </a: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b="0" dirty="0" smtClean="0"/>
              <a:t>★</a:t>
            </a:r>
            <a:r>
              <a:rPr lang="ja-JP" altLang="en-US" sz="1200" dirty="0" smtClean="0"/>
              <a:t>債権者▲</a:t>
            </a:r>
            <a:r>
              <a:rPr lang="en-US" altLang="ja-JP" sz="1200" dirty="0" smtClean="0">
                <a:latin typeface="Times New Roman" pitchFamily="18" charset="0"/>
                <a:cs typeface="Times New Roman" pitchFamily="18" charset="0"/>
              </a:rPr>
              <a:t>X</a:t>
            </a:r>
            <a:r>
              <a:rPr lang="ja-JP" altLang="en-US" sz="1200" dirty="0" smtClean="0"/>
              <a:t>から，三人の債務者がお金を借りたとします。すなわち，</a:t>
            </a:r>
            <a:endParaRPr lang="en-US" altLang="ja-JP"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t>★</a:t>
            </a:r>
            <a:r>
              <a:rPr lang="en-US" altLang="ja-JP" sz="1200" dirty="0" smtClean="0">
                <a:latin typeface="Times New Roman" pitchFamily="18" charset="0"/>
                <a:cs typeface="Times New Roman" pitchFamily="18" charset="0"/>
              </a:rPr>
              <a:t>Y</a:t>
            </a:r>
            <a:r>
              <a:rPr lang="en-US" altLang="ja-JP" sz="1200" baseline="-25000" dirty="0" smtClean="0">
                <a:latin typeface="Times New Roman" pitchFamily="18" charset="0"/>
                <a:cs typeface="Times New Roman" pitchFamily="18" charset="0"/>
              </a:rPr>
              <a:t>1</a:t>
            </a:r>
            <a:r>
              <a:rPr lang="en-US" altLang="ja-JP" sz="1200" dirty="0" smtClean="0">
                <a:latin typeface="Times New Roman" pitchFamily="18" charset="0"/>
                <a:cs typeface="Times New Roman" pitchFamily="18" charset="0"/>
              </a:rPr>
              <a:t> </a:t>
            </a:r>
            <a:r>
              <a:rPr lang="ja-JP" altLang="en-US" sz="1200" dirty="0" smtClean="0">
                <a:latin typeface="Times New Roman" pitchFamily="18" charset="0"/>
                <a:cs typeface="Times New Roman" pitchFamily="18" charset="0"/>
              </a:rPr>
              <a:t>▲が，</a:t>
            </a:r>
            <a:r>
              <a:rPr lang="en-US" altLang="ja-JP" sz="1200" dirty="0" smtClean="0">
                <a:latin typeface="Times New Roman" pitchFamily="18" charset="0"/>
                <a:cs typeface="Times New Roman" pitchFamily="18" charset="0"/>
              </a:rPr>
              <a:t>X</a:t>
            </a:r>
            <a:r>
              <a:rPr lang="ja-JP" altLang="en-US" sz="1200" dirty="0" smtClean="0">
                <a:latin typeface="Times New Roman" pitchFamily="18" charset="0"/>
                <a:cs typeface="Times New Roman" pitchFamily="18" charset="0"/>
              </a:rPr>
              <a:t>から，</a:t>
            </a:r>
            <a:r>
              <a:rPr lang="en-US" altLang="ja-JP" sz="1200" dirty="0" smtClean="0">
                <a:latin typeface="Times New Roman" pitchFamily="18" charset="0"/>
                <a:cs typeface="Times New Roman" pitchFamily="18" charset="0"/>
              </a:rPr>
              <a:t>300</a:t>
            </a:r>
            <a:r>
              <a:rPr lang="ja-JP" altLang="en-US" sz="1200" dirty="0" smtClean="0"/>
              <a:t>万円を借り，■</a:t>
            </a:r>
            <a:endParaRPr lang="en-US" altLang="ja-JP"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latin typeface="Times New Roman" pitchFamily="18" charset="0"/>
                <a:cs typeface="Times New Roman" pitchFamily="18" charset="0"/>
              </a:rPr>
              <a:t>★</a:t>
            </a:r>
            <a:r>
              <a:rPr lang="en-US" altLang="ja-JP" sz="1200" dirty="0" smtClean="0">
                <a:latin typeface="Times New Roman" pitchFamily="18" charset="0"/>
                <a:cs typeface="Times New Roman" pitchFamily="18" charset="0"/>
              </a:rPr>
              <a:t>Y</a:t>
            </a:r>
            <a:r>
              <a:rPr lang="en-US" altLang="ja-JP" sz="1200" baseline="-25000" dirty="0" smtClean="0">
                <a:latin typeface="Times New Roman" pitchFamily="18" charset="0"/>
                <a:cs typeface="Times New Roman" pitchFamily="18" charset="0"/>
              </a:rPr>
              <a:t>2</a:t>
            </a:r>
            <a:r>
              <a:rPr lang="en-US" altLang="ja-JP" sz="1200" dirty="0" smtClean="0">
                <a:latin typeface="Times New Roman" pitchFamily="18" charset="0"/>
                <a:cs typeface="Times New Roman" pitchFamily="18" charset="0"/>
              </a:rPr>
              <a:t> </a:t>
            </a:r>
            <a:r>
              <a:rPr lang="ja-JP" altLang="en-US" sz="1200" dirty="0" smtClean="0">
                <a:latin typeface="Times New Roman" pitchFamily="18" charset="0"/>
                <a:cs typeface="Times New Roman" pitchFamily="18" charset="0"/>
              </a:rPr>
              <a:t>▲が，</a:t>
            </a:r>
            <a:r>
              <a:rPr lang="en-US" altLang="ja-JP" sz="1200" dirty="0" smtClean="0">
                <a:latin typeface="Times New Roman" pitchFamily="18" charset="0"/>
                <a:cs typeface="Times New Roman" pitchFamily="18" charset="0"/>
              </a:rPr>
              <a:t>X</a:t>
            </a:r>
            <a:r>
              <a:rPr lang="ja-JP" altLang="en-US" sz="1200" dirty="0" smtClean="0">
                <a:latin typeface="Times New Roman" pitchFamily="18" charset="0"/>
                <a:cs typeface="Times New Roman" pitchFamily="18" charset="0"/>
              </a:rPr>
              <a:t>から，</a:t>
            </a:r>
            <a:r>
              <a:rPr lang="en-US" altLang="ja-JP" sz="1200" dirty="0" smtClean="0">
                <a:latin typeface="Times New Roman" pitchFamily="18" charset="0"/>
                <a:cs typeface="Times New Roman" pitchFamily="18" charset="0"/>
              </a:rPr>
              <a:t>200</a:t>
            </a:r>
            <a:r>
              <a:rPr lang="ja-JP" altLang="en-US" sz="1200" dirty="0" smtClean="0">
                <a:latin typeface="Times New Roman" pitchFamily="18" charset="0"/>
                <a:cs typeface="Times New Roman" pitchFamily="18" charset="0"/>
              </a:rPr>
              <a:t>万円を借り，■</a:t>
            </a:r>
            <a:endParaRPr lang="en-US" altLang="ja-JP"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latin typeface="Times New Roman" pitchFamily="18" charset="0"/>
                <a:cs typeface="Times New Roman" pitchFamily="18" charset="0"/>
              </a:rPr>
              <a:t>★</a:t>
            </a:r>
            <a:r>
              <a:rPr lang="en-US" altLang="ja-JP" sz="1200" dirty="0" smtClean="0">
                <a:latin typeface="Times New Roman" pitchFamily="18" charset="0"/>
                <a:cs typeface="Times New Roman" pitchFamily="18" charset="0"/>
              </a:rPr>
              <a:t>Y</a:t>
            </a:r>
            <a:r>
              <a:rPr lang="en-US" altLang="ja-JP" sz="1200" baseline="-25000" dirty="0" smtClean="0">
                <a:latin typeface="Times New Roman" pitchFamily="18" charset="0"/>
                <a:cs typeface="Times New Roman" pitchFamily="18" charset="0"/>
              </a:rPr>
              <a:t>3</a:t>
            </a:r>
            <a:r>
              <a:rPr lang="en-US" altLang="ja-JP" sz="1200" dirty="0" smtClean="0">
                <a:latin typeface="Times New Roman" pitchFamily="18" charset="0"/>
                <a:cs typeface="Times New Roman" pitchFamily="18" charset="0"/>
              </a:rPr>
              <a:t> </a:t>
            </a:r>
            <a:r>
              <a:rPr lang="ja-JP" altLang="en-US" sz="1200" dirty="0" smtClean="0">
                <a:latin typeface="Times New Roman" pitchFamily="18" charset="0"/>
                <a:cs typeface="Times New Roman" pitchFamily="18" charset="0"/>
              </a:rPr>
              <a:t>▲</a:t>
            </a:r>
            <a:r>
              <a:rPr lang="ja-JP" altLang="en-US" sz="1200" dirty="0" smtClean="0"/>
              <a:t>が，</a:t>
            </a:r>
            <a:r>
              <a:rPr lang="en-US" altLang="ja-JP" sz="1200" dirty="0" smtClean="0"/>
              <a:t>100</a:t>
            </a:r>
            <a:r>
              <a:rPr lang="ja-JP" altLang="en-US" sz="1200" dirty="0" smtClean="0"/>
              <a:t>万円を借りたとします。</a:t>
            </a:r>
            <a:endParaRPr lang="en-US" altLang="ja-JP"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t>■その上で，それぞれの連帯債務者が，債権者▲</a:t>
            </a:r>
            <a:r>
              <a:rPr lang="en-US" altLang="ja-JP" sz="1200" dirty="0" smtClean="0">
                <a:latin typeface="Times New Roman" pitchFamily="18" charset="0"/>
                <a:cs typeface="Times New Roman" pitchFamily="18" charset="0"/>
              </a:rPr>
              <a:t>X</a:t>
            </a:r>
            <a:r>
              <a:rPr lang="ja-JP" altLang="en-US" sz="1200" dirty="0" smtClean="0"/>
              <a:t>に対して，合計額である</a:t>
            </a:r>
            <a:r>
              <a:rPr lang="en-US" altLang="ja-JP" sz="1200" dirty="0" smtClean="0"/>
              <a:t>600</a:t>
            </a:r>
            <a:r>
              <a:rPr lang="ja-JP" altLang="en-US" sz="1200" dirty="0" smtClean="0"/>
              <a:t>万円を連帯して債務を負うとの契約を締結したとします。</a:t>
            </a:r>
            <a:endParaRPr lang="en-US" altLang="ja-JP"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t>★そうすると，債権者▲</a:t>
            </a:r>
            <a:r>
              <a:rPr lang="en-US" altLang="ja-JP" sz="1200" dirty="0" smtClean="0"/>
              <a:t>X</a:t>
            </a:r>
            <a:r>
              <a:rPr lang="ja-JP" altLang="en-US" sz="1200" dirty="0" smtClean="0"/>
              <a:t>は，</a:t>
            </a:r>
            <a:r>
              <a:rPr lang="en-US" altLang="ja-JP" sz="1200" dirty="0" smtClean="0">
                <a:latin typeface="Times New Roman" pitchFamily="18" charset="0"/>
                <a:cs typeface="Times New Roman" pitchFamily="18" charset="0"/>
              </a:rPr>
              <a:t>Y</a:t>
            </a:r>
            <a:r>
              <a:rPr lang="en-US" altLang="ja-JP" sz="1200" baseline="-25000" dirty="0" smtClean="0">
                <a:latin typeface="Times New Roman" pitchFamily="18" charset="0"/>
                <a:cs typeface="Times New Roman" pitchFamily="18" charset="0"/>
              </a:rPr>
              <a:t>1</a:t>
            </a:r>
            <a:r>
              <a:rPr lang="en-US" altLang="ja-JP" sz="1200" dirty="0" smtClean="0">
                <a:latin typeface="Times New Roman" pitchFamily="18" charset="0"/>
                <a:cs typeface="Times New Roman" pitchFamily="18" charset="0"/>
              </a:rPr>
              <a:t> </a:t>
            </a:r>
            <a:r>
              <a:rPr lang="ja-JP" altLang="en-US" sz="1200" dirty="0" smtClean="0">
                <a:latin typeface="Times New Roman" pitchFamily="18" charset="0"/>
                <a:cs typeface="Times New Roman" pitchFamily="18" charset="0"/>
              </a:rPr>
              <a:t>▲に対しても，</a:t>
            </a:r>
            <a:r>
              <a:rPr lang="en-US" altLang="ja-JP" sz="1200" dirty="0" smtClean="0">
                <a:latin typeface="Times New Roman" pitchFamily="18" charset="0"/>
                <a:cs typeface="Times New Roman" pitchFamily="18" charset="0"/>
              </a:rPr>
              <a:t>600</a:t>
            </a:r>
            <a:r>
              <a:rPr lang="ja-JP" altLang="en-US" sz="1200" dirty="0" smtClean="0">
                <a:latin typeface="Times New Roman" pitchFamily="18" charset="0"/>
                <a:cs typeface="Times New Roman" pitchFamily="18" charset="0"/>
              </a:rPr>
              <a:t>万円，■</a:t>
            </a:r>
            <a:r>
              <a:rPr lang="en-US" altLang="ja-JP" sz="1200" dirty="0" smtClean="0">
                <a:latin typeface="Times New Roman" pitchFamily="18" charset="0"/>
                <a:cs typeface="Times New Roman" pitchFamily="18" charset="0"/>
              </a:rPr>
              <a:t>Y</a:t>
            </a:r>
            <a:r>
              <a:rPr lang="en-US" altLang="ja-JP" sz="1200" baseline="-25000" dirty="0" smtClean="0">
                <a:latin typeface="Times New Roman" pitchFamily="18" charset="0"/>
                <a:cs typeface="Times New Roman" pitchFamily="18" charset="0"/>
              </a:rPr>
              <a:t>2</a:t>
            </a:r>
            <a:r>
              <a:rPr lang="en-US" altLang="ja-JP" sz="1200" dirty="0" smtClean="0">
                <a:latin typeface="Times New Roman" pitchFamily="18" charset="0"/>
                <a:cs typeface="Times New Roman" pitchFamily="18" charset="0"/>
              </a:rPr>
              <a:t> </a:t>
            </a:r>
            <a:r>
              <a:rPr lang="ja-JP" altLang="en-US" sz="1200" dirty="0" smtClean="0">
                <a:latin typeface="Times New Roman" pitchFamily="18" charset="0"/>
                <a:cs typeface="Times New Roman" pitchFamily="18" charset="0"/>
              </a:rPr>
              <a:t>▲に対しても，</a:t>
            </a:r>
            <a:r>
              <a:rPr lang="en-US" altLang="ja-JP" sz="1200" dirty="0" smtClean="0">
                <a:latin typeface="Times New Roman" pitchFamily="18" charset="0"/>
                <a:cs typeface="Times New Roman" pitchFamily="18" charset="0"/>
              </a:rPr>
              <a:t>600</a:t>
            </a:r>
            <a:r>
              <a:rPr lang="ja-JP" altLang="en-US" sz="1200" dirty="0" smtClean="0">
                <a:latin typeface="Times New Roman" pitchFamily="18" charset="0"/>
                <a:cs typeface="Times New Roman" pitchFamily="18" charset="0"/>
              </a:rPr>
              <a:t>万円，■</a:t>
            </a:r>
            <a:r>
              <a:rPr lang="en-US" altLang="ja-JP" sz="1200" dirty="0" smtClean="0">
                <a:latin typeface="Times New Roman" pitchFamily="18" charset="0"/>
                <a:cs typeface="Times New Roman" pitchFamily="18" charset="0"/>
              </a:rPr>
              <a:t>Y</a:t>
            </a:r>
            <a:r>
              <a:rPr lang="en-US" altLang="ja-JP" sz="1200" baseline="-25000" dirty="0" smtClean="0">
                <a:latin typeface="Times New Roman" pitchFamily="18" charset="0"/>
                <a:cs typeface="Times New Roman" pitchFamily="18" charset="0"/>
              </a:rPr>
              <a:t>3</a:t>
            </a:r>
            <a:r>
              <a:rPr lang="en-US" altLang="ja-JP" sz="1200" dirty="0" smtClean="0">
                <a:latin typeface="Times New Roman" pitchFamily="18" charset="0"/>
                <a:cs typeface="Times New Roman" pitchFamily="18" charset="0"/>
              </a:rPr>
              <a:t> </a:t>
            </a:r>
            <a:r>
              <a:rPr lang="ja-JP" altLang="en-US" sz="1200" dirty="0" smtClean="0">
                <a:latin typeface="Times New Roman" pitchFamily="18" charset="0"/>
                <a:cs typeface="Times New Roman" pitchFamily="18" charset="0"/>
              </a:rPr>
              <a:t>▲に対しても</a:t>
            </a:r>
            <a:r>
              <a:rPr lang="en-US" altLang="ja-JP" sz="1200" dirty="0" smtClean="0">
                <a:latin typeface="Times New Roman" pitchFamily="18" charset="0"/>
                <a:cs typeface="Times New Roman" pitchFamily="18" charset="0"/>
              </a:rPr>
              <a:t>600</a:t>
            </a:r>
            <a:r>
              <a:rPr lang="ja-JP" altLang="en-US" sz="1200" dirty="0" smtClean="0">
                <a:latin typeface="Times New Roman" pitchFamily="18" charset="0"/>
                <a:cs typeface="Times New Roman" pitchFamily="18" charset="0"/>
              </a:rPr>
              <a:t>万円を請求することができます。</a:t>
            </a:r>
            <a:endParaRPr lang="en-US" altLang="ja-JP"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latin typeface="Times New Roman" pitchFamily="18" charset="0"/>
                <a:cs typeface="Times New Roman" pitchFamily="18" charset="0"/>
              </a:rPr>
              <a:t>■ここで，疑問が生じます。</a:t>
            </a:r>
            <a:endParaRPr lang="en-US" altLang="ja-JP"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latin typeface="Times New Roman" pitchFamily="18" charset="0"/>
                <a:cs typeface="Times New Roman" pitchFamily="18" charset="0"/>
              </a:rPr>
              <a:t>■債権者▲</a:t>
            </a:r>
            <a:r>
              <a:rPr lang="en-US" altLang="ja-JP" sz="1200" dirty="0" smtClean="0">
                <a:latin typeface="Times New Roman" pitchFamily="18" charset="0"/>
                <a:cs typeface="Times New Roman" pitchFamily="18" charset="0"/>
              </a:rPr>
              <a:t>X</a:t>
            </a:r>
            <a:r>
              <a:rPr lang="ja-JP" altLang="en-US" sz="1200" dirty="0" smtClean="0">
                <a:latin typeface="Times New Roman" pitchFamily="18" charset="0"/>
                <a:cs typeface="Times New Roman" pitchFamily="18" charset="0"/>
              </a:rPr>
              <a:t>が三人に貸した合計額である</a:t>
            </a:r>
            <a:r>
              <a:rPr lang="en-US" altLang="ja-JP" sz="1200" dirty="0" smtClean="0">
                <a:latin typeface="Times New Roman" pitchFamily="18" charset="0"/>
                <a:cs typeface="Times New Roman" pitchFamily="18" charset="0"/>
              </a:rPr>
              <a:t>600</a:t>
            </a:r>
            <a:r>
              <a:rPr lang="ja-JP" altLang="en-US" sz="1200" dirty="0" smtClean="0">
                <a:latin typeface="Times New Roman" pitchFamily="18" charset="0"/>
                <a:cs typeface="Times New Roman" pitchFamily="18" charset="0"/>
              </a:rPr>
              <a:t>万円を請求できるのは当然ですが，■</a:t>
            </a:r>
            <a:endParaRPr lang="en-US" altLang="ja-JP"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latin typeface="Times New Roman" pitchFamily="18" charset="0"/>
                <a:cs typeface="Times New Roman" pitchFamily="18" charset="0"/>
              </a:rPr>
              <a:t>★</a:t>
            </a:r>
            <a:r>
              <a:rPr lang="en-US" altLang="ja-JP" sz="1200" dirty="0" smtClean="0">
                <a:latin typeface="Times New Roman" pitchFamily="18" charset="0"/>
                <a:cs typeface="Times New Roman" pitchFamily="18" charset="0"/>
              </a:rPr>
              <a:t>300</a:t>
            </a:r>
            <a:r>
              <a:rPr lang="ja-JP" altLang="en-US" sz="1200" dirty="0" smtClean="0">
                <a:latin typeface="Times New Roman" pitchFamily="18" charset="0"/>
                <a:cs typeface="Times New Roman" pitchFamily="18" charset="0"/>
              </a:rPr>
              <a:t>万円しか借りていない▲</a:t>
            </a:r>
            <a:r>
              <a:rPr lang="en-US" altLang="ja-JP" sz="1200" dirty="0" smtClean="0">
                <a:latin typeface="Times New Roman" pitchFamily="18" charset="0"/>
                <a:cs typeface="Times New Roman" pitchFamily="18" charset="0"/>
              </a:rPr>
              <a:t>Y</a:t>
            </a:r>
            <a:r>
              <a:rPr lang="en-US" altLang="ja-JP" sz="1200" baseline="-25000" dirty="0" smtClean="0">
                <a:latin typeface="Times New Roman" pitchFamily="18" charset="0"/>
                <a:cs typeface="Times New Roman" pitchFamily="18" charset="0"/>
              </a:rPr>
              <a:t>1</a:t>
            </a:r>
            <a:r>
              <a:rPr lang="en-US" altLang="ja-JP" sz="1200" dirty="0" smtClean="0">
                <a:latin typeface="Times New Roman" pitchFamily="18" charset="0"/>
                <a:cs typeface="Times New Roman" pitchFamily="18" charset="0"/>
              </a:rPr>
              <a:t> </a:t>
            </a:r>
            <a:r>
              <a:rPr lang="ja-JP" altLang="en-US" sz="1200" dirty="0" smtClean="0">
                <a:latin typeface="Times New Roman" pitchFamily="18" charset="0"/>
                <a:cs typeface="Times New Roman" pitchFamily="18" charset="0"/>
              </a:rPr>
              <a:t>▲が，残りの</a:t>
            </a:r>
            <a:r>
              <a:rPr lang="en-US" altLang="ja-JP" sz="1200" dirty="0" smtClean="0">
                <a:latin typeface="Times New Roman" pitchFamily="18" charset="0"/>
                <a:cs typeface="Times New Roman" pitchFamily="18" charset="0"/>
              </a:rPr>
              <a:t>300</a:t>
            </a:r>
            <a:r>
              <a:rPr lang="ja-JP" altLang="en-US" sz="1200" dirty="0" smtClean="0">
                <a:latin typeface="Times New Roman" pitchFamily="18" charset="0"/>
                <a:cs typeface="Times New Roman" pitchFamily="18" charset="0"/>
              </a:rPr>
              <a:t>万円を支払わなければならないのはなぜでしょうか</a:t>
            </a:r>
            <a:r>
              <a:rPr lang="en-US" altLang="ja-JP" sz="1200" dirty="0" smtClean="0">
                <a:latin typeface="Times New Roman" pitchFamily="18" charset="0"/>
                <a:cs typeface="Times New Roman" pitchFamily="18" charset="0"/>
              </a:rPr>
              <a:t>?</a:t>
            </a:r>
            <a:r>
              <a:rPr lang="ja-JP" altLang="en-US" sz="1200" dirty="0" smtClean="0">
                <a:latin typeface="Times New Roman" pitchFamily="18" charset="0"/>
                <a:cs typeface="Times New Roman" pitchFamily="18" charset="0"/>
              </a:rPr>
              <a:t>■</a:t>
            </a:r>
            <a:endParaRPr lang="en-US" altLang="ja-JP"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latin typeface="Times New Roman" pitchFamily="18" charset="0"/>
                <a:cs typeface="Times New Roman" pitchFamily="18" charset="0"/>
              </a:rPr>
              <a:t>★</a:t>
            </a:r>
            <a:r>
              <a:rPr lang="en-US" altLang="ja-JP" sz="1200" dirty="0" smtClean="0">
                <a:latin typeface="Times New Roman" pitchFamily="18" charset="0"/>
                <a:cs typeface="Times New Roman" pitchFamily="18" charset="0"/>
              </a:rPr>
              <a:t>200</a:t>
            </a:r>
            <a:r>
              <a:rPr lang="ja-JP" altLang="en-US" sz="1200" dirty="0" smtClean="0">
                <a:latin typeface="Times New Roman" pitchFamily="18" charset="0"/>
                <a:cs typeface="Times New Roman" pitchFamily="18" charset="0"/>
              </a:rPr>
              <a:t>万円しか借りていない▲</a:t>
            </a:r>
            <a:r>
              <a:rPr lang="en-US" altLang="ja-JP" sz="1200" dirty="0" smtClean="0">
                <a:latin typeface="Times New Roman" pitchFamily="18" charset="0"/>
                <a:cs typeface="Times New Roman" pitchFamily="18" charset="0"/>
              </a:rPr>
              <a:t>Y</a:t>
            </a:r>
            <a:r>
              <a:rPr lang="en-US" altLang="ja-JP" sz="1200" baseline="-25000" dirty="0" smtClean="0">
                <a:latin typeface="Times New Roman" pitchFamily="18" charset="0"/>
                <a:cs typeface="Times New Roman" pitchFamily="18" charset="0"/>
              </a:rPr>
              <a:t>2</a:t>
            </a:r>
            <a:r>
              <a:rPr lang="en-US" altLang="ja-JP" sz="1200" dirty="0" smtClean="0">
                <a:latin typeface="Times New Roman" pitchFamily="18" charset="0"/>
                <a:cs typeface="Times New Roman" pitchFamily="18" charset="0"/>
              </a:rPr>
              <a:t> </a:t>
            </a:r>
            <a:r>
              <a:rPr lang="ja-JP" altLang="en-US" sz="1200" dirty="0" smtClean="0">
                <a:latin typeface="Times New Roman" pitchFamily="18" charset="0"/>
                <a:cs typeface="Times New Roman" pitchFamily="18" charset="0"/>
              </a:rPr>
              <a:t>▲が，残りの</a:t>
            </a:r>
            <a:r>
              <a:rPr lang="en-US" altLang="ja-JP" sz="1200" dirty="0" smtClean="0">
                <a:latin typeface="Times New Roman" pitchFamily="18" charset="0"/>
                <a:cs typeface="Times New Roman" pitchFamily="18" charset="0"/>
              </a:rPr>
              <a:t>400</a:t>
            </a:r>
            <a:r>
              <a:rPr lang="ja-JP" altLang="en-US" sz="1200" dirty="0" smtClean="0">
                <a:latin typeface="Times New Roman" pitchFamily="18" charset="0"/>
                <a:cs typeface="Times New Roman" pitchFamily="18" charset="0"/>
              </a:rPr>
              <a:t>万円を支払わなければならないのは，なぜでしょうか</a:t>
            </a:r>
            <a:r>
              <a:rPr lang="en-US" altLang="ja-JP" sz="1200" dirty="0" smtClean="0">
                <a:latin typeface="Times New Roman" pitchFamily="18" charset="0"/>
                <a:cs typeface="Times New Roman" pitchFamily="18" charset="0"/>
              </a:rPr>
              <a:t>?</a:t>
            </a:r>
            <a:r>
              <a:rPr lang="ja-JP" altLang="en-US" sz="1200" dirty="0" smtClean="0">
                <a:latin typeface="Times New Roman" pitchFamily="18" charset="0"/>
                <a:cs typeface="Times New Roman" pitchFamily="18" charset="0"/>
              </a:rPr>
              <a:t>■</a:t>
            </a:r>
            <a:endParaRPr lang="en-US" altLang="ja-JP"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latin typeface="Times New Roman" pitchFamily="18" charset="0"/>
                <a:cs typeface="Times New Roman" pitchFamily="18" charset="0"/>
              </a:rPr>
              <a:t>★</a:t>
            </a:r>
            <a:r>
              <a:rPr lang="en-US" altLang="ja-JP" sz="1200" dirty="0" smtClean="0">
                <a:latin typeface="Times New Roman" pitchFamily="18" charset="0"/>
                <a:cs typeface="Times New Roman" pitchFamily="18" charset="0"/>
              </a:rPr>
              <a:t>100</a:t>
            </a:r>
            <a:r>
              <a:rPr lang="ja-JP" altLang="en-US" sz="1200" dirty="0" smtClean="0">
                <a:latin typeface="Times New Roman" pitchFamily="18" charset="0"/>
                <a:cs typeface="Times New Roman" pitchFamily="18" charset="0"/>
              </a:rPr>
              <a:t>万円しか借りていない▲</a:t>
            </a:r>
            <a:r>
              <a:rPr lang="en-US" altLang="ja-JP" sz="1200" dirty="0" smtClean="0">
                <a:latin typeface="Times New Roman" pitchFamily="18" charset="0"/>
                <a:cs typeface="Times New Roman" pitchFamily="18" charset="0"/>
              </a:rPr>
              <a:t>Y</a:t>
            </a:r>
            <a:r>
              <a:rPr lang="en-US" altLang="ja-JP" sz="1200" baseline="-25000" dirty="0" smtClean="0">
                <a:latin typeface="Times New Roman" pitchFamily="18" charset="0"/>
                <a:cs typeface="Times New Roman" pitchFamily="18" charset="0"/>
              </a:rPr>
              <a:t>3</a:t>
            </a:r>
            <a:r>
              <a:rPr lang="en-US" altLang="ja-JP" sz="1200" dirty="0" smtClean="0">
                <a:latin typeface="Times New Roman" pitchFamily="18" charset="0"/>
                <a:cs typeface="Times New Roman" pitchFamily="18" charset="0"/>
              </a:rPr>
              <a:t> </a:t>
            </a:r>
            <a:r>
              <a:rPr lang="ja-JP" altLang="en-US" sz="1200" dirty="0" smtClean="0">
                <a:latin typeface="Times New Roman" pitchFamily="18" charset="0"/>
                <a:cs typeface="Times New Roman" pitchFamily="18" charset="0"/>
              </a:rPr>
              <a:t>▲</a:t>
            </a:r>
            <a:r>
              <a:rPr lang="ja-JP" altLang="en-US" sz="1200" dirty="0" smtClean="0"/>
              <a:t>が，</a:t>
            </a:r>
            <a:r>
              <a:rPr lang="ja-JP" altLang="en-US" sz="1200" dirty="0" smtClean="0">
                <a:latin typeface="Times New Roman" pitchFamily="18" charset="0"/>
                <a:cs typeface="Times New Roman" pitchFamily="18" charset="0"/>
              </a:rPr>
              <a:t>残りの</a:t>
            </a:r>
            <a:r>
              <a:rPr lang="en-US" altLang="ja-JP" sz="1200" dirty="0" smtClean="0">
                <a:latin typeface="Times New Roman" pitchFamily="18" charset="0"/>
                <a:cs typeface="Times New Roman" pitchFamily="18" charset="0"/>
              </a:rPr>
              <a:t>500</a:t>
            </a:r>
            <a:r>
              <a:rPr lang="ja-JP" altLang="en-US" sz="1200" dirty="0" smtClean="0">
                <a:latin typeface="Times New Roman" pitchFamily="18" charset="0"/>
                <a:cs typeface="Times New Roman" pitchFamily="18" charset="0"/>
              </a:rPr>
              <a:t>万円を支払わなければならないのは，なぜでしょうか</a:t>
            </a:r>
            <a:r>
              <a:rPr lang="en-US" altLang="ja-JP" sz="1200" dirty="0" smtClean="0">
                <a:latin typeface="Times New Roman" pitchFamily="18" charset="0"/>
                <a:cs typeface="Times New Roman" pitchFamily="18" charset="0"/>
              </a:rPr>
              <a:t>?</a:t>
            </a: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latin typeface="Times New Roman" pitchFamily="18" charset="0"/>
                <a:cs typeface="Times New Roman" pitchFamily="18" charset="0"/>
              </a:rPr>
              <a:t>■「連帯しているのだから，当たり前だ」と思うヒトがいるかもしれませんが，学問的には，それは，答えになっていません。</a:t>
            </a:r>
            <a:endParaRPr lang="en-US" altLang="ja-JP"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latin typeface="Times New Roman" pitchFamily="18" charset="0"/>
                <a:cs typeface="Times New Roman" pitchFamily="18" charset="0"/>
              </a:rPr>
              <a:t>■</a:t>
            </a:r>
            <a:r>
              <a:rPr lang="en-US" altLang="ja-JP" sz="1200" dirty="0" smtClean="0">
                <a:latin typeface="Times New Roman" pitchFamily="18" charset="0"/>
                <a:cs typeface="Times New Roman" pitchFamily="18" charset="0"/>
              </a:rPr>
              <a:t>300</a:t>
            </a:r>
            <a:r>
              <a:rPr lang="ja-JP" altLang="en-US" sz="1200" dirty="0" smtClean="0">
                <a:latin typeface="Times New Roman" pitchFamily="18" charset="0"/>
                <a:cs typeface="Times New Roman" pitchFamily="18" charset="0"/>
              </a:rPr>
              <a:t>万円しか借りていない▲</a:t>
            </a:r>
            <a:r>
              <a:rPr lang="en-US" altLang="ja-JP" sz="1200" dirty="0" smtClean="0">
                <a:latin typeface="Times New Roman" pitchFamily="18" charset="0"/>
                <a:cs typeface="Times New Roman" pitchFamily="18" charset="0"/>
              </a:rPr>
              <a:t>Y</a:t>
            </a:r>
            <a:r>
              <a:rPr lang="en-US" altLang="ja-JP" sz="1200" baseline="-25000" dirty="0" smtClean="0">
                <a:latin typeface="Times New Roman" pitchFamily="18" charset="0"/>
                <a:cs typeface="Times New Roman" pitchFamily="18" charset="0"/>
              </a:rPr>
              <a:t>1</a:t>
            </a:r>
            <a:r>
              <a:rPr lang="en-US" altLang="ja-JP" sz="1200" dirty="0" smtClean="0">
                <a:latin typeface="Times New Roman" pitchFamily="18" charset="0"/>
                <a:cs typeface="Times New Roman" pitchFamily="18" charset="0"/>
              </a:rPr>
              <a:t> </a:t>
            </a:r>
            <a:r>
              <a:rPr lang="ja-JP" altLang="en-US" sz="1200" dirty="0" smtClean="0">
                <a:latin typeface="Times New Roman" pitchFamily="18" charset="0"/>
                <a:cs typeface="Times New Roman" pitchFamily="18" charset="0"/>
              </a:rPr>
              <a:t>▲が，残りの</a:t>
            </a:r>
            <a:r>
              <a:rPr lang="en-US" altLang="ja-JP" sz="1200" dirty="0" smtClean="0">
                <a:latin typeface="Times New Roman" pitchFamily="18" charset="0"/>
                <a:cs typeface="Times New Roman" pitchFamily="18" charset="0"/>
              </a:rPr>
              <a:t>300</a:t>
            </a:r>
            <a:r>
              <a:rPr lang="ja-JP" altLang="en-US" sz="1200" dirty="0" smtClean="0">
                <a:latin typeface="Times New Roman" pitchFamily="18" charset="0"/>
                <a:cs typeface="Times New Roman" pitchFamily="18" charset="0"/>
              </a:rPr>
              <a:t>万円を債権者▲</a:t>
            </a:r>
            <a:r>
              <a:rPr lang="en-US" altLang="ja-JP" sz="1200" dirty="0" smtClean="0">
                <a:latin typeface="Times New Roman" pitchFamily="18" charset="0"/>
                <a:cs typeface="Times New Roman" pitchFamily="18" charset="0"/>
              </a:rPr>
              <a:t>X</a:t>
            </a:r>
            <a:r>
              <a:rPr lang="ja-JP" altLang="en-US" sz="1200" dirty="0" smtClean="0">
                <a:latin typeface="Times New Roman" pitchFamily="18" charset="0"/>
                <a:cs typeface="Times New Roman" pitchFamily="18" charset="0"/>
              </a:rPr>
              <a:t>に支払わなければならないのは，</a:t>
            </a:r>
            <a:r>
              <a:rPr lang="en-US" altLang="ja-JP" sz="1200" dirty="0" smtClean="0">
                <a:latin typeface="Times New Roman" pitchFamily="18" charset="0"/>
                <a:cs typeface="Times New Roman" pitchFamily="18" charset="0"/>
              </a:rPr>
              <a:t>Y</a:t>
            </a:r>
            <a:r>
              <a:rPr lang="en-US" altLang="ja-JP" sz="1200" baseline="-25000" dirty="0" smtClean="0">
                <a:latin typeface="Times New Roman" pitchFamily="18" charset="0"/>
                <a:cs typeface="Times New Roman" pitchFamily="18" charset="0"/>
              </a:rPr>
              <a:t>1</a:t>
            </a:r>
            <a:r>
              <a:rPr lang="en-US" altLang="ja-JP" sz="1200" dirty="0" smtClean="0">
                <a:latin typeface="Times New Roman" pitchFamily="18" charset="0"/>
                <a:cs typeface="Times New Roman" pitchFamily="18" charset="0"/>
              </a:rPr>
              <a:t> </a:t>
            </a:r>
            <a:r>
              <a:rPr lang="ja-JP" altLang="en-US" sz="1200" dirty="0" smtClean="0">
                <a:latin typeface="Times New Roman" pitchFamily="18" charset="0"/>
                <a:cs typeface="Times New Roman" pitchFamily="18" charset="0"/>
              </a:rPr>
              <a:t>▲が，</a:t>
            </a:r>
            <a:r>
              <a:rPr lang="en-US" altLang="ja-JP" sz="1200" dirty="0" smtClean="0">
                <a:latin typeface="Times New Roman" pitchFamily="18" charset="0"/>
                <a:cs typeface="Times New Roman" pitchFamily="18" charset="0"/>
              </a:rPr>
              <a:t>Y</a:t>
            </a:r>
            <a:r>
              <a:rPr lang="en-US" altLang="ja-JP" sz="1200" baseline="-25000" dirty="0" smtClean="0">
                <a:latin typeface="Times New Roman" pitchFamily="18" charset="0"/>
                <a:cs typeface="Times New Roman" pitchFamily="18" charset="0"/>
              </a:rPr>
              <a:t>2</a:t>
            </a:r>
            <a:r>
              <a:rPr lang="en-US" altLang="ja-JP" sz="1200" dirty="0" smtClean="0">
                <a:latin typeface="Times New Roman" pitchFamily="18" charset="0"/>
                <a:cs typeface="Times New Roman" pitchFamily="18" charset="0"/>
              </a:rPr>
              <a:t> </a:t>
            </a:r>
            <a:r>
              <a:rPr lang="ja-JP" altLang="en-US" sz="1200" dirty="0" smtClean="0">
                <a:latin typeface="Times New Roman" pitchFamily="18" charset="0"/>
                <a:cs typeface="Times New Roman" pitchFamily="18" charset="0"/>
              </a:rPr>
              <a:t>▲，</a:t>
            </a:r>
            <a:r>
              <a:rPr lang="en-US" altLang="ja-JP" sz="1200" dirty="0" smtClean="0">
                <a:latin typeface="Times New Roman" pitchFamily="18" charset="0"/>
                <a:cs typeface="Times New Roman" pitchFamily="18" charset="0"/>
              </a:rPr>
              <a:t>Y</a:t>
            </a:r>
            <a:r>
              <a:rPr lang="en-US" altLang="ja-JP" sz="1200" baseline="-25000" dirty="0" smtClean="0">
                <a:latin typeface="Times New Roman" pitchFamily="18" charset="0"/>
                <a:cs typeface="Times New Roman" pitchFamily="18" charset="0"/>
              </a:rPr>
              <a:t>3</a:t>
            </a:r>
            <a:r>
              <a:rPr lang="ja-JP" altLang="en-US" sz="1200" dirty="0" smtClean="0">
                <a:latin typeface="Times New Roman" pitchFamily="18" charset="0"/>
                <a:cs typeface="Times New Roman" pitchFamily="18" charset="0"/>
              </a:rPr>
              <a:t>▲の負担部分を肩代わりして，</a:t>
            </a:r>
            <a:r>
              <a:rPr lang="ja-JP" altLang="en-US" sz="1200" dirty="0" smtClean="0"/>
              <a:t>債権者▲</a:t>
            </a:r>
            <a:r>
              <a:rPr lang="en-US" altLang="ja-JP" sz="1200" dirty="0" smtClean="0"/>
              <a:t>X</a:t>
            </a:r>
            <a:r>
              <a:rPr lang="ja-JP" altLang="en-US" sz="1200" dirty="0" smtClean="0"/>
              <a:t>に</a:t>
            </a:r>
            <a:r>
              <a:rPr lang="ja-JP" altLang="en-US" sz="1200" dirty="0" smtClean="0">
                <a:latin typeface="Times New Roman" pitchFamily="18" charset="0"/>
                <a:cs typeface="Times New Roman" pitchFamily="18" charset="0"/>
              </a:rPr>
              <a:t>支払っているからです。</a:t>
            </a:r>
            <a:endParaRPr lang="en-US" altLang="ja-JP"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latin typeface="Times New Roman" pitchFamily="18" charset="0"/>
                <a:cs typeface="Times New Roman" pitchFamily="18" charset="0"/>
              </a:rPr>
              <a:t>■その証拠に，余分に支払った</a:t>
            </a:r>
            <a:r>
              <a:rPr lang="en-US" altLang="ja-JP" sz="1200" dirty="0" smtClean="0">
                <a:latin typeface="Times New Roman" pitchFamily="18" charset="0"/>
                <a:cs typeface="Times New Roman" pitchFamily="18" charset="0"/>
              </a:rPr>
              <a:t>300</a:t>
            </a:r>
            <a:r>
              <a:rPr lang="ja-JP" altLang="en-US" sz="1200" dirty="0" smtClean="0">
                <a:latin typeface="Times New Roman" pitchFamily="18" charset="0"/>
                <a:cs typeface="Times New Roman" pitchFamily="18" charset="0"/>
              </a:rPr>
              <a:t>万円は，</a:t>
            </a:r>
            <a:r>
              <a:rPr lang="en-US" altLang="ja-JP" sz="1200" dirty="0" smtClean="0">
                <a:latin typeface="Times New Roman" pitchFamily="18" charset="0"/>
                <a:cs typeface="Times New Roman" pitchFamily="18" charset="0"/>
              </a:rPr>
              <a:t>Y</a:t>
            </a:r>
            <a:r>
              <a:rPr lang="en-US" altLang="ja-JP" sz="1200" baseline="-25000" dirty="0" smtClean="0">
                <a:latin typeface="Times New Roman" pitchFamily="18" charset="0"/>
                <a:cs typeface="Times New Roman" pitchFamily="18" charset="0"/>
              </a:rPr>
              <a:t>2</a:t>
            </a:r>
            <a:r>
              <a:rPr lang="en-US" altLang="ja-JP" sz="1200" dirty="0" smtClean="0">
                <a:latin typeface="Times New Roman" pitchFamily="18" charset="0"/>
                <a:cs typeface="Times New Roman" pitchFamily="18" charset="0"/>
              </a:rPr>
              <a:t> </a:t>
            </a:r>
            <a:r>
              <a:rPr lang="ja-JP" altLang="en-US" sz="1200" dirty="0" smtClean="0">
                <a:latin typeface="Times New Roman" pitchFamily="18" charset="0"/>
                <a:cs typeface="Times New Roman" pitchFamily="18" charset="0"/>
              </a:rPr>
              <a:t>▲から</a:t>
            </a:r>
            <a:r>
              <a:rPr lang="en-US" altLang="ja-JP" sz="1200" dirty="0" smtClean="0">
                <a:latin typeface="Times New Roman" pitchFamily="18" charset="0"/>
                <a:cs typeface="Times New Roman" pitchFamily="18" charset="0"/>
              </a:rPr>
              <a:t>200</a:t>
            </a:r>
            <a:r>
              <a:rPr lang="ja-JP" altLang="en-US" sz="1200" dirty="0" smtClean="0">
                <a:latin typeface="Times New Roman" pitchFamily="18" charset="0"/>
                <a:cs typeface="Times New Roman" pitchFamily="18" charset="0"/>
              </a:rPr>
              <a:t>万円，</a:t>
            </a:r>
            <a:r>
              <a:rPr lang="en-US" altLang="ja-JP" sz="1200" dirty="0" smtClean="0">
                <a:latin typeface="Times New Roman" pitchFamily="18" charset="0"/>
                <a:cs typeface="Times New Roman" pitchFamily="18" charset="0"/>
              </a:rPr>
              <a:t>Y</a:t>
            </a:r>
            <a:r>
              <a:rPr lang="en-US" altLang="ja-JP" sz="1200" baseline="-25000" dirty="0" smtClean="0">
                <a:latin typeface="Times New Roman" pitchFamily="18" charset="0"/>
                <a:cs typeface="Times New Roman" pitchFamily="18" charset="0"/>
              </a:rPr>
              <a:t>3</a:t>
            </a:r>
            <a:r>
              <a:rPr lang="ja-JP" altLang="en-US" sz="1200" dirty="0" smtClean="0">
                <a:latin typeface="Times New Roman" pitchFamily="18" charset="0"/>
                <a:cs typeface="Times New Roman" pitchFamily="18" charset="0"/>
              </a:rPr>
              <a:t>▲から，</a:t>
            </a:r>
            <a:r>
              <a:rPr lang="en-US" altLang="ja-JP" sz="1200" dirty="0" smtClean="0">
                <a:latin typeface="Times New Roman" pitchFamily="18" charset="0"/>
                <a:cs typeface="Times New Roman" pitchFamily="18" charset="0"/>
              </a:rPr>
              <a:t>100</a:t>
            </a:r>
            <a:r>
              <a:rPr lang="ja-JP" altLang="en-US" sz="1200" dirty="0" smtClean="0">
                <a:latin typeface="Times New Roman" pitchFamily="18" charset="0"/>
                <a:cs typeface="Times New Roman" pitchFamily="18" charset="0"/>
              </a:rPr>
              <a:t>万円，合計</a:t>
            </a:r>
            <a:r>
              <a:rPr lang="en-US" altLang="ja-JP" sz="1200" dirty="0" smtClean="0">
                <a:latin typeface="Times New Roman" pitchFamily="18" charset="0"/>
                <a:cs typeface="Times New Roman" pitchFamily="18" charset="0"/>
              </a:rPr>
              <a:t>300</a:t>
            </a:r>
            <a:r>
              <a:rPr lang="ja-JP" altLang="en-US" sz="1200" dirty="0" smtClean="0">
                <a:latin typeface="Times New Roman" pitchFamily="18" charset="0"/>
                <a:cs typeface="Times New Roman" pitchFamily="18" charset="0"/>
              </a:rPr>
              <a:t>万円の全額を求償によって取り戻すことができます。</a:t>
            </a:r>
            <a:endParaRPr lang="en-US" altLang="ja-JP"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latin typeface="Times New Roman" pitchFamily="18" charset="0"/>
                <a:cs typeface="Times New Roman" pitchFamily="18" charset="0"/>
              </a:rPr>
              <a:t>■つまり，自己の負担部分である</a:t>
            </a:r>
            <a:r>
              <a:rPr lang="en-US" altLang="ja-JP" sz="1200" dirty="0" smtClean="0">
                <a:latin typeface="Times New Roman" pitchFamily="18" charset="0"/>
                <a:cs typeface="Times New Roman" pitchFamily="18" charset="0"/>
              </a:rPr>
              <a:t>300</a:t>
            </a:r>
            <a:r>
              <a:rPr lang="ja-JP" altLang="en-US" sz="1200" dirty="0" smtClean="0">
                <a:latin typeface="Times New Roman" pitchFamily="18" charset="0"/>
                <a:cs typeface="Times New Roman" pitchFamily="18" charset="0"/>
              </a:rPr>
              <a:t>万円を超えて，連帯保証部分である</a:t>
            </a:r>
            <a:r>
              <a:rPr lang="en-US" altLang="ja-JP" sz="1200" dirty="0" smtClean="0">
                <a:latin typeface="Times New Roman" pitchFamily="18" charset="0"/>
                <a:cs typeface="Times New Roman" pitchFamily="18" charset="0"/>
              </a:rPr>
              <a:t>300</a:t>
            </a:r>
            <a:r>
              <a:rPr lang="ja-JP" altLang="en-US" sz="1200" dirty="0" smtClean="0">
                <a:latin typeface="Times New Roman" pitchFamily="18" charset="0"/>
                <a:cs typeface="Times New Roman" pitchFamily="18" charset="0"/>
              </a:rPr>
              <a:t>万円を他の連帯債務者に代わって弁済した</a:t>
            </a:r>
            <a:r>
              <a:rPr lang="en-US" altLang="ja-JP" sz="1200" dirty="0" smtClean="0">
                <a:latin typeface="Times New Roman" pitchFamily="18" charset="0"/>
                <a:cs typeface="Times New Roman" pitchFamily="18" charset="0"/>
              </a:rPr>
              <a:t>Y</a:t>
            </a:r>
            <a:r>
              <a:rPr lang="en-US" altLang="ja-JP" sz="1200" baseline="-25000" dirty="0" smtClean="0">
                <a:latin typeface="Times New Roman" pitchFamily="18" charset="0"/>
                <a:cs typeface="Times New Roman" pitchFamily="18" charset="0"/>
              </a:rPr>
              <a:t>1</a:t>
            </a:r>
            <a:r>
              <a:rPr lang="en-US" altLang="ja-JP" sz="1200" dirty="0" smtClean="0">
                <a:latin typeface="Times New Roman" pitchFamily="18" charset="0"/>
                <a:cs typeface="Times New Roman" pitchFamily="18" charset="0"/>
              </a:rPr>
              <a:t> </a:t>
            </a:r>
            <a:r>
              <a:rPr lang="ja-JP" altLang="en-US" sz="1200" dirty="0" smtClean="0">
                <a:latin typeface="Times New Roman" pitchFamily="18" charset="0"/>
                <a:cs typeface="Times New Roman" pitchFamily="18" charset="0"/>
              </a:rPr>
              <a:t>▲は，もともと，</a:t>
            </a:r>
            <a:r>
              <a:rPr lang="ja-JP" altLang="en-US" sz="1200" dirty="0" smtClean="0"/>
              <a:t>債権者▲</a:t>
            </a:r>
            <a:r>
              <a:rPr lang="en-US" altLang="ja-JP" sz="1200" dirty="0" smtClean="0"/>
              <a:t>X</a:t>
            </a:r>
            <a:r>
              <a:rPr lang="ja-JP" altLang="en-US" sz="1200" dirty="0" smtClean="0"/>
              <a:t>から，</a:t>
            </a:r>
            <a:r>
              <a:rPr lang="en-US" altLang="ja-JP" sz="1200" dirty="0" smtClean="0">
                <a:latin typeface="Times New Roman" pitchFamily="18" charset="0"/>
                <a:cs typeface="Times New Roman" pitchFamily="18" charset="0"/>
              </a:rPr>
              <a:t>300</a:t>
            </a:r>
            <a:r>
              <a:rPr lang="ja-JP" altLang="en-US" sz="1200" dirty="0" smtClean="0">
                <a:latin typeface="Times New Roman" pitchFamily="18" charset="0"/>
                <a:cs typeface="Times New Roman" pitchFamily="18" charset="0"/>
              </a:rPr>
              <a:t>万円しか借りていないのですから，残りの</a:t>
            </a:r>
            <a:r>
              <a:rPr lang="en-US" altLang="ja-JP" sz="1200" dirty="0" smtClean="0">
                <a:latin typeface="Times New Roman" pitchFamily="18" charset="0"/>
                <a:cs typeface="Times New Roman" pitchFamily="18" charset="0"/>
              </a:rPr>
              <a:t>300</a:t>
            </a:r>
            <a:r>
              <a:rPr lang="ja-JP" altLang="en-US" sz="1200" dirty="0" smtClean="0">
                <a:latin typeface="Times New Roman" pitchFamily="18" charset="0"/>
                <a:cs typeface="Times New Roman" pitchFamily="18" charset="0"/>
              </a:rPr>
              <a:t>万円は，</a:t>
            </a:r>
            <a:r>
              <a:rPr lang="en-US" altLang="ja-JP" sz="1200" dirty="0" smtClean="0">
                <a:latin typeface="Times New Roman" pitchFamily="18" charset="0"/>
                <a:cs typeface="Times New Roman" pitchFamily="18" charset="0"/>
              </a:rPr>
              <a:t>Y</a:t>
            </a:r>
            <a:r>
              <a:rPr lang="en-US" altLang="ja-JP" sz="1200" baseline="-25000" dirty="0" smtClean="0">
                <a:latin typeface="Times New Roman" pitchFamily="18" charset="0"/>
                <a:cs typeface="Times New Roman" pitchFamily="18" charset="0"/>
              </a:rPr>
              <a:t>2</a:t>
            </a:r>
            <a:r>
              <a:rPr lang="en-US" altLang="ja-JP" sz="1200" dirty="0" smtClean="0">
                <a:latin typeface="Times New Roman" pitchFamily="18" charset="0"/>
                <a:cs typeface="Times New Roman" pitchFamily="18" charset="0"/>
              </a:rPr>
              <a:t> </a:t>
            </a:r>
            <a:r>
              <a:rPr lang="ja-JP" altLang="en-US" sz="1200" dirty="0" smtClean="0">
                <a:latin typeface="Times New Roman" pitchFamily="18" charset="0"/>
                <a:cs typeface="Times New Roman" pitchFamily="18" charset="0"/>
              </a:rPr>
              <a:t>▲から</a:t>
            </a:r>
            <a:r>
              <a:rPr lang="en-US" altLang="ja-JP" sz="1200" dirty="0" smtClean="0">
                <a:latin typeface="Times New Roman" pitchFamily="18" charset="0"/>
                <a:cs typeface="Times New Roman" pitchFamily="18" charset="0"/>
              </a:rPr>
              <a:t>200</a:t>
            </a:r>
            <a:r>
              <a:rPr lang="ja-JP" altLang="en-US" sz="1200" dirty="0" smtClean="0">
                <a:latin typeface="Times New Roman" pitchFamily="18" charset="0"/>
                <a:cs typeface="Times New Roman" pitchFamily="18" charset="0"/>
              </a:rPr>
              <a:t>万円，</a:t>
            </a:r>
            <a:r>
              <a:rPr lang="en-US" altLang="ja-JP" sz="1200" dirty="0" smtClean="0">
                <a:latin typeface="Times New Roman" pitchFamily="18" charset="0"/>
                <a:cs typeface="Times New Roman" pitchFamily="18" charset="0"/>
              </a:rPr>
              <a:t>Y</a:t>
            </a:r>
            <a:r>
              <a:rPr lang="en-US" altLang="ja-JP" sz="1200" baseline="-25000" dirty="0" smtClean="0">
                <a:latin typeface="Times New Roman" pitchFamily="18" charset="0"/>
                <a:cs typeface="Times New Roman" pitchFamily="18" charset="0"/>
              </a:rPr>
              <a:t>3</a:t>
            </a:r>
            <a:r>
              <a:rPr lang="ja-JP" altLang="en-US" sz="1200" dirty="0" smtClean="0">
                <a:latin typeface="Times New Roman" pitchFamily="18" charset="0"/>
                <a:cs typeface="Times New Roman" pitchFamily="18" charset="0"/>
              </a:rPr>
              <a:t>▲から，</a:t>
            </a:r>
            <a:r>
              <a:rPr lang="en-US" altLang="ja-JP" sz="1200" dirty="0" smtClean="0">
                <a:latin typeface="Times New Roman" pitchFamily="18" charset="0"/>
                <a:cs typeface="Times New Roman" pitchFamily="18" charset="0"/>
              </a:rPr>
              <a:t>100</a:t>
            </a:r>
            <a:r>
              <a:rPr lang="ja-JP" altLang="en-US" sz="1200" dirty="0" smtClean="0">
                <a:latin typeface="Times New Roman" pitchFamily="18" charset="0"/>
                <a:cs typeface="Times New Roman" pitchFamily="18" charset="0"/>
              </a:rPr>
              <a:t>万円，というように，</a:t>
            </a:r>
            <a:r>
              <a:rPr lang="en-US" altLang="ja-JP" sz="1200" dirty="0" smtClean="0">
                <a:latin typeface="Times New Roman" pitchFamily="18" charset="0"/>
                <a:cs typeface="Times New Roman" pitchFamily="18" charset="0"/>
              </a:rPr>
              <a:t>300</a:t>
            </a:r>
            <a:r>
              <a:rPr lang="ja-JP" altLang="en-US" sz="1200" dirty="0" smtClean="0">
                <a:latin typeface="Times New Roman" pitchFamily="18" charset="0"/>
                <a:cs typeface="Times New Roman" pitchFamily="18" charset="0"/>
              </a:rPr>
              <a:t>万円全額を求償によって取り戻すことができます。</a:t>
            </a:r>
            <a:endParaRPr lang="en-US" altLang="ja-JP"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latin typeface="Times New Roman" pitchFamily="18" charset="0"/>
                <a:cs typeface="Times New Roman" pitchFamily="18" charset="0"/>
              </a:rPr>
              <a:t>■このようにして，最終的には，</a:t>
            </a:r>
            <a:r>
              <a:rPr lang="en-US" altLang="ja-JP" sz="1200" dirty="0" smtClean="0">
                <a:latin typeface="Times New Roman" pitchFamily="18" charset="0"/>
                <a:cs typeface="Times New Roman" pitchFamily="18" charset="0"/>
              </a:rPr>
              <a:t>Y</a:t>
            </a:r>
            <a:r>
              <a:rPr lang="en-US" altLang="ja-JP" sz="1200" baseline="-25000" dirty="0" smtClean="0">
                <a:latin typeface="Times New Roman" pitchFamily="18" charset="0"/>
                <a:cs typeface="Times New Roman" pitchFamily="18" charset="0"/>
              </a:rPr>
              <a:t>1</a:t>
            </a:r>
            <a:r>
              <a:rPr lang="en-US" altLang="ja-JP" sz="1200" dirty="0" smtClean="0">
                <a:latin typeface="Times New Roman" pitchFamily="18" charset="0"/>
                <a:cs typeface="Times New Roman" pitchFamily="18" charset="0"/>
              </a:rPr>
              <a:t> </a:t>
            </a:r>
            <a:r>
              <a:rPr lang="ja-JP" altLang="en-US" sz="1200" dirty="0" smtClean="0">
                <a:latin typeface="Times New Roman" pitchFamily="18" charset="0"/>
                <a:cs typeface="Times New Roman" pitchFamily="18" charset="0"/>
              </a:rPr>
              <a:t>▲は，債権者▲</a:t>
            </a:r>
            <a:r>
              <a:rPr lang="en-US" altLang="ja-JP" sz="1200" dirty="0" smtClean="0">
                <a:latin typeface="Times New Roman" pitchFamily="18" charset="0"/>
                <a:cs typeface="Times New Roman" pitchFamily="18" charset="0"/>
              </a:rPr>
              <a:t>X</a:t>
            </a:r>
            <a:r>
              <a:rPr lang="ja-JP" altLang="en-US" sz="1200" dirty="0" smtClean="0">
                <a:latin typeface="Times New Roman" pitchFamily="18" charset="0"/>
                <a:cs typeface="Times New Roman" pitchFamily="18" charset="0"/>
              </a:rPr>
              <a:t>に対して，</a:t>
            </a:r>
            <a:r>
              <a:rPr lang="en-US" altLang="ja-JP" sz="1200" dirty="0" smtClean="0">
                <a:latin typeface="Times New Roman" pitchFamily="18" charset="0"/>
                <a:cs typeface="Times New Roman" pitchFamily="18" charset="0"/>
              </a:rPr>
              <a:t>300</a:t>
            </a:r>
            <a:r>
              <a:rPr lang="ja-JP" altLang="en-US" sz="1200" dirty="0" smtClean="0">
                <a:latin typeface="Times New Roman" pitchFamily="18" charset="0"/>
                <a:cs typeface="Times New Roman" pitchFamily="18" charset="0"/>
              </a:rPr>
              <a:t>万円だけしか負担しないのです。</a:t>
            </a:r>
            <a:endParaRPr lang="en-US" altLang="ja-JP" sz="1200" dirty="0" smtClean="0">
              <a:latin typeface="Times New Roman" pitchFamily="18" charset="0"/>
              <a:cs typeface="Times New Roman" pitchFamily="18" charset="0"/>
            </a:endParaRPr>
          </a:p>
        </p:txBody>
      </p:sp>
      <p:sp>
        <p:nvSpPr>
          <p:cNvPr id="4" name="日付プレースホルダー 3"/>
          <p:cNvSpPr>
            <a:spLocks noGrp="1"/>
          </p:cNvSpPr>
          <p:nvPr>
            <p:ph type="dt" idx="10"/>
          </p:nvPr>
        </p:nvSpPr>
        <p:spPr/>
        <p:txBody>
          <a:bodyPr/>
          <a:lstStyle/>
          <a:p>
            <a:fld id="{34E881C3-7897-4CFA-ACE0-EC2955AFAA63}" type="datetime1">
              <a:rPr kumimoji="1" lang="ja-JP" altLang="en-US" smtClean="0"/>
              <a:t>2015/7/2</a:t>
            </a:fld>
            <a:endParaRPr kumimoji="1" lang="ja-JP" altLang="en-US"/>
          </a:p>
        </p:txBody>
      </p:sp>
      <p:sp>
        <p:nvSpPr>
          <p:cNvPr id="5" name="スライド番号プレースホルダー 4"/>
          <p:cNvSpPr>
            <a:spLocks noGrp="1"/>
          </p:cNvSpPr>
          <p:nvPr>
            <p:ph type="sldNum" sz="quarter" idx="11"/>
          </p:nvPr>
        </p:nvSpPr>
        <p:spPr/>
        <p:txBody>
          <a:bodyPr/>
          <a:lstStyle/>
          <a:p>
            <a:fld id="{536FA4E3-3E97-4FD9-AFB9-42BBE03E8560}" type="slidenum">
              <a:rPr kumimoji="1" lang="ja-JP" altLang="en-US" smtClean="0"/>
              <a:t>12</a:t>
            </a:fld>
            <a:endParaRPr kumimoji="1" lang="ja-JP" altLang="en-US"/>
          </a:p>
        </p:txBody>
      </p:sp>
    </p:spTree>
    <p:extLst>
      <p:ext uri="{BB962C8B-B14F-4D97-AF65-F5344CB8AC3E}">
        <p14:creationId xmlns:p14="http://schemas.microsoft.com/office/powerpoint/2010/main" val="260940102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★連帯債務に関する冒頭条文である民法</a:t>
            </a:r>
            <a:r>
              <a:rPr kumimoji="1" lang="en-US" altLang="ja-JP" dirty="0" smtClean="0"/>
              <a:t>432</a:t>
            </a:r>
            <a:r>
              <a:rPr kumimoji="1" lang="ja-JP" altLang="en-US" dirty="0" smtClean="0"/>
              <a:t>条（履行の請求）を読んでみましょう。■</a:t>
            </a:r>
            <a:endParaRPr kumimoji="1" lang="en-US" altLang="ja-JP" dirty="0" smtClean="0"/>
          </a:p>
          <a:p>
            <a:r>
              <a:rPr kumimoji="1" lang="ja-JP" altLang="en-US" dirty="0" smtClean="0"/>
              <a:t>★冒頭条文は，いつでも，重要な地位を占めていますので，連帯債務の場合ばかりでなく，新しい分野を学習する際には，必ず，冒頭条文をよく読んで，理解するようにしましょう。</a:t>
            </a:r>
            <a:endParaRPr kumimoji="1" lang="en-US" altLang="ja-JP" dirty="0" smtClean="0"/>
          </a:p>
          <a:p>
            <a:r>
              <a:rPr kumimoji="1" lang="ja-JP" altLang="en-US" dirty="0" smtClean="0"/>
              <a:t>■民法</a:t>
            </a:r>
            <a:r>
              <a:rPr kumimoji="1" lang="en-US" altLang="ja-JP" dirty="0" smtClean="0"/>
              <a:t>432</a:t>
            </a:r>
            <a:r>
              <a:rPr kumimoji="1" lang="ja-JP" altLang="en-US" dirty="0" smtClean="0"/>
              <a:t>条（履行の請求）は，以下のように規定しています。</a:t>
            </a:r>
            <a:endParaRPr kumimoji="1" lang="en-US" altLang="ja-JP"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a:t>
            </a:r>
            <a:r>
              <a:rPr lang="ja-JP" altLang="en-US" sz="2400" dirty="0" smtClean="0"/>
              <a:t>数人が連帯債務を負担するときは，債権者は，その連帯債務者の一人に対し，又は同時に若しくは順次にすべての連帯債務者に対し，全部又は一部の履行を請求することができる。</a:t>
            </a:r>
            <a:endParaRPr lang="en-US" altLang="ja-JP" sz="2400" dirty="0" smtClean="0"/>
          </a:p>
          <a:p>
            <a:r>
              <a:rPr kumimoji="1" lang="ja-JP" altLang="en-US" dirty="0" smtClean="0"/>
              <a:t>■民法</a:t>
            </a:r>
            <a:r>
              <a:rPr kumimoji="1" lang="en-US" altLang="ja-JP" dirty="0" smtClean="0"/>
              <a:t>432</a:t>
            </a:r>
            <a:r>
              <a:rPr kumimoji="1" lang="ja-JP" altLang="en-US" dirty="0" smtClean="0"/>
              <a:t>条の意味を具体的に理解するために，最初に挙げた，共通のセツレイで説明することにします。</a:t>
            </a:r>
            <a:endParaRPr kumimoji="1" lang="en-US" altLang="ja-JP" dirty="0" smtClean="0"/>
          </a:p>
          <a:p>
            <a:r>
              <a:rPr kumimoji="1" lang="ja-JP" altLang="en-US" dirty="0" smtClean="0"/>
              <a:t>■</a:t>
            </a:r>
            <a:r>
              <a:rPr lang="en-US" altLang="ja-JP" sz="1200" dirty="0" smtClean="0">
                <a:latin typeface="Times New Roman" pitchFamily="18" charset="0"/>
                <a:cs typeface="Times New Roman" pitchFamily="18" charset="0"/>
              </a:rPr>
              <a:t>Y</a:t>
            </a:r>
            <a:r>
              <a:rPr lang="en-US" altLang="ja-JP" sz="1200" baseline="-25000" dirty="0" smtClean="0">
                <a:latin typeface="Times New Roman" pitchFamily="18" charset="0"/>
                <a:cs typeface="Times New Roman" pitchFamily="18" charset="0"/>
              </a:rPr>
              <a:t>1</a:t>
            </a:r>
            <a:r>
              <a:rPr lang="ja-JP" altLang="en-US" sz="1200" dirty="0" smtClean="0"/>
              <a:t>▲</a:t>
            </a:r>
            <a:r>
              <a:rPr lang="ja-JP" altLang="en-US" sz="1200" dirty="0" smtClean="0">
                <a:latin typeface="Times New Roman" pitchFamily="18" charset="0"/>
                <a:cs typeface="Times New Roman" pitchFamily="18" charset="0"/>
              </a:rPr>
              <a:t>，</a:t>
            </a:r>
            <a:r>
              <a:rPr lang="en-US" altLang="ja-JP" sz="1200" dirty="0" smtClean="0">
                <a:latin typeface="Times New Roman" pitchFamily="18" charset="0"/>
                <a:cs typeface="Times New Roman" pitchFamily="18" charset="0"/>
              </a:rPr>
              <a:t>Y</a:t>
            </a:r>
            <a:r>
              <a:rPr lang="en-US" altLang="ja-JP" sz="1200" baseline="-25000" dirty="0" smtClean="0">
                <a:latin typeface="Times New Roman" pitchFamily="18" charset="0"/>
                <a:cs typeface="Times New Roman" pitchFamily="18" charset="0"/>
              </a:rPr>
              <a:t>2</a:t>
            </a:r>
            <a:r>
              <a:rPr lang="en-US" altLang="ja-JP" sz="1200" dirty="0" smtClean="0">
                <a:latin typeface="Times New Roman" pitchFamily="18" charset="0"/>
                <a:cs typeface="Times New Roman" pitchFamily="18" charset="0"/>
              </a:rPr>
              <a:t> </a:t>
            </a:r>
            <a:r>
              <a:rPr lang="ja-JP" altLang="en-US" sz="1200" dirty="0" smtClean="0"/>
              <a:t>▲</a:t>
            </a:r>
            <a:r>
              <a:rPr lang="ja-JP" altLang="en-US" sz="1200" dirty="0" smtClean="0">
                <a:latin typeface="Times New Roman" pitchFamily="18" charset="0"/>
                <a:cs typeface="Times New Roman" pitchFamily="18" charset="0"/>
              </a:rPr>
              <a:t>，</a:t>
            </a:r>
            <a:r>
              <a:rPr lang="en-US" altLang="ja-JP" sz="1200" dirty="0" smtClean="0">
                <a:latin typeface="Times New Roman" pitchFamily="18" charset="0"/>
                <a:cs typeface="Times New Roman" pitchFamily="18" charset="0"/>
              </a:rPr>
              <a:t>Y</a:t>
            </a:r>
            <a:r>
              <a:rPr lang="en-US" altLang="ja-JP" sz="1200" baseline="-25000" dirty="0" smtClean="0">
                <a:latin typeface="Times New Roman" pitchFamily="18" charset="0"/>
                <a:cs typeface="Times New Roman" pitchFamily="18" charset="0"/>
              </a:rPr>
              <a:t>3</a:t>
            </a:r>
            <a:r>
              <a:rPr lang="ja-JP" altLang="en-US" sz="1200" dirty="0" smtClean="0"/>
              <a:t>▲</a:t>
            </a:r>
            <a:r>
              <a:rPr lang="en-US" altLang="ja-JP" sz="1200" dirty="0" smtClean="0">
                <a:latin typeface="Times New Roman" pitchFamily="18" charset="0"/>
                <a:cs typeface="Times New Roman" pitchFamily="18" charset="0"/>
              </a:rPr>
              <a:t> </a:t>
            </a:r>
            <a:r>
              <a:rPr lang="ja-JP" altLang="en-US" sz="1200" dirty="0" smtClean="0"/>
              <a:t>が，債権者▲</a:t>
            </a:r>
            <a:r>
              <a:rPr lang="en-US" altLang="ja-JP" sz="1200" dirty="0" smtClean="0">
                <a:latin typeface="Times New Roman" pitchFamily="18" charset="0"/>
                <a:cs typeface="Times New Roman" pitchFamily="18" charset="0"/>
              </a:rPr>
              <a:t>X</a:t>
            </a:r>
            <a:r>
              <a:rPr lang="ja-JP" altLang="en-US" sz="1200" dirty="0" smtClean="0"/>
              <a:t>からそれぞれ，</a:t>
            </a:r>
            <a:r>
              <a:rPr lang="en-US" altLang="ja-JP" sz="1200" dirty="0" smtClean="0">
                <a:latin typeface="Times New Roman" pitchFamily="18" charset="0"/>
                <a:cs typeface="Times New Roman" pitchFamily="18" charset="0"/>
              </a:rPr>
              <a:t>300</a:t>
            </a:r>
            <a:r>
              <a:rPr lang="ja-JP" altLang="en-US" sz="1200" dirty="0" smtClean="0"/>
              <a:t>万円，</a:t>
            </a:r>
            <a:r>
              <a:rPr lang="en-US" altLang="ja-JP" sz="1200" dirty="0" smtClean="0">
                <a:latin typeface="Times New Roman" pitchFamily="18" charset="0"/>
                <a:cs typeface="Times New Roman" pitchFamily="18" charset="0"/>
              </a:rPr>
              <a:t>200</a:t>
            </a:r>
            <a:r>
              <a:rPr lang="ja-JP" altLang="en-US" sz="1200" dirty="0" smtClean="0"/>
              <a:t>万円，</a:t>
            </a:r>
            <a:r>
              <a:rPr lang="en-US" altLang="ja-JP" sz="1200" dirty="0" smtClean="0">
                <a:latin typeface="Times New Roman" pitchFamily="18" charset="0"/>
                <a:cs typeface="Times New Roman" pitchFamily="18" charset="0"/>
              </a:rPr>
              <a:t>100</a:t>
            </a:r>
            <a:r>
              <a:rPr lang="ja-JP" altLang="en-US" sz="1200" dirty="0" smtClean="0"/>
              <a:t>万円を借りることにして，債権者</a:t>
            </a:r>
            <a:r>
              <a:rPr lang="en-US" altLang="ja-JP" sz="1200" dirty="0" smtClean="0">
                <a:latin typeface="Times New Roman" pitchFamily="18" charset="0"/>
                <a:cs typeface="Times New Roman" pitchFamily="18" charset="0"/>
              </a:rPr>
              <a:t>X</a:t>
            </a:r>
            <a:r>
              <a:rPr lang="ja-JP" altLang="en-US" sz="1200" dirty="0" smtClean="0"/>
              <a:t>に対して，連帯して債務を負うとの約束をしたとしましょう。</a:t>
            </a:r>
            <a:endParaRPr lang="en-US" altLang="ja-JP" sz="1200" dirty="0" smtClean="0"/>
          </a:p>
          <a:p>
            <a:r>
              <a:rPr lang="ja-JP" altLang="en-US" sz="1200" dirty="0" smtClean="0"/>
              <a:t>■債権者▲</a:t>
            </a:r>
            <a:r>
              <a:rPr lang="en-US" altLang="ja-JP" sz="1200" dirty="0" smtClean="0"/>
              <a:t>X</a:t>
            </a:r>
            <a:r>
              <a:rPr lang="ja-JP" altLang="en-US" sz="1200" dirty="0" smtClean="0"/>
              <a:t>は，例えば，</a:t>
            </a:r>
            <a:r>
              <a:rPr lang="en-US" altLang="ja-JP" sz="1200" dirty="0" smtClean="0">
                <a:latin typeface="Times New Roman" pitchFamily="18" charset="0"/>
                <a:cs typeface="Times New Roman" pitchFamily="18" charset="0"/>
              </a:rPr>
              <a:t>Y</a:t>
            </a:r>
            <a:r>
              <a:rPr lang="en-US" altLang="ja-JP" sz="1200" baseline="-25000" dirty="0" smtClean="0">
                <a:latin typeface="Times New Roman" pitchFamily="18" charset="0"/>
                <a:cs typeface="Times New Roman" pitchFamily="18" charset="0"/>
              </a:rPr>
              <a:t>1</a:t>
            </a:r>
            <a:r>
              <a:rPr lang="ja-JP" altLang="en-US" sz="1200" dirty="0" smtClean="0"/>
              <a:t>▲一人に対して，全額</a:t>
            </a:r>
            <a:r>
              <a:rPr lang="en-US" altLang="ja-JP" sz="1200" dirty="0" smtClean="0"/>
              <a:t>600</a:t>
            </a:r>
            <a:r>
              <a:rPr lang="ja-JP" altLang="en-US" sz="1200" dirty="0" smtClean="0"/>
              <a:t>万円の請求をすることもできるし，</a:t>
            </a:r>
            <a:endParaRPr lang="en-US" altLang="ja-JP" sz="1200" dirty="0" smtClean="0"/>
          </a:p>
          <a:p>
            <a:r>
              <a:rPr lang="ja-JP" altLang="en-US" sz="1200" dirty="0" smtClean="0">
                <a:latin typeface="Times New Roman" pitchFamily="18" charset="0"/>
                <a:cs typeface="Times New Roman" pitchFamily="18" charset="0"/>
              </a:rPr>
              <a:t>■</a:t>
            </a:r>
            <a:r>
              <a:rPr lang="en-US" altLang="ja-JP" sz="1200" dirty="0" smtClean="0">
                <a:latin typeface="Times New Roman" pitchFamily="18" charset="0"/>
                <a:cs typeface="Times New Roman" pitchFamily="18" charset="0"/>
              </a:rPr>
              <a:t>Y</a:t>
            </a:r>
            <a:r>
              <a:rPr lang="en-US" altLang="ja-JP" sz="1200" baseline="-25000" dirty="0" smtClean="0">
                <a:latin typeface="Times New Roman" pitchFamily="18" charset="0"/>
                <a:cs typeface="Times New Roman" pitchFamily="18" charset="0"/>
              </a:rPr>
              <a:t>1</a:t>
            </a:r>
            <a:r>
              <a:rPr lang="ja-JP" altLang="en-US" sz="1200" dirty="0" smtClean="0"/>
              <a:t>▲</a:t>
            </a:r>
            <a:r>
              <a:rPr lang="ja-JP" altLang="en-US" sz="1200" dirty="0" smtClean="0">
                <a:latin typeface="Times New Roman" pitchFamily="18" charset="0"/>
                <a:cs typeface="Times New Roman" pitchFamily="18" charset="0"/>
              </a:rPr>
              <a:t>，</a:t>
            </a:r>
            <a:r>
              <a:rPr lang="en-US" altLang="ja-JP" sz="1200" dirty="0" smtClean="0">
                <a:latin typeface="Times New Roman" pitchFamily="18" charset="0"/>
                <a:cs typeface="Times New Roman" pitchFamily="18" charset="0"/>
              </a:rPr>
              <a:t>Y</a:t>
            </a:r>
            <a:r>
              <a:rPr lang="en-US" altLang="ja-JP" sz="1200" baseline="-25000" dirty="0" smtClean="0">
                <a:latin typeface="Times New Roman" pitchFamily="18" charset="0"/>
                <a:cs typeface="Times New Roman" pitchFamily="18" charset="0"/>
              </a:rPr>
              <a:t>2</a:t>
            </a:r>
            <a:r>
              <a:rPr lang="en-US" altLang="ja-JP" sz="1200" dirty="0" smtClean="0">
                <a:latin typeface="Times New Roman" pitchFamily="18" charset="0"/>
                <a:cs typeface="Times New Roman" pitchFamily="18" charset="0"/>
              </a:rPr>
              <a:t> </a:t>
            </a:r>
            <a:r>
              <a:rPr lang="ja-JP" altLang="en-US" sz="1200" dirty="0" smtClean="0"/>
              <a:t>▲</a:t>
            </a:r>
            <a:r>
              <a:rPr lang="ja-JP" altLang="en-US" sz="1200" dirty="0" smtClean="0">
                <a:latin typeface="Times New Roman" pitchFamily="18" charset="0"/>
                <a:cs typeface="Times New Roman" pitchFamily="18" charset="0"/>
              </a:rPr>
              <a:t>，</a:t>
            </a:r>
            <a:r>
              <a:rPr lang="en-US" altLang="ja-JP" sz="1200" dirty="0" smtClean="0">
                <a:latin typeface="Times New Roman" pitchFamily="18" charset="0"/>
                <a:cs typeface="Times New Roman" pitchFamily="18" charset="0"/>
              </a:rPr>
              <a:t>Y</a:t>
            </a:r>
            <a:r>
              <a:rPr lang="en-US" altLang="ja-JP" sz="1200" baseline="-25000" dirty="0" smtClean="0">
                <a:latin typeface="Times New Roman" pitchFamily="18" charset="0"/>
                <a:cs typeface="Times New Roman" pitchFamily="18" charset="0"/>
              </a:rPr>
              <a:t>3</a:t>
            </a:r>
            <a:r>
              <a:rPr lang="ja-JP" altLang="en-US" sz="1200" dirty="0" smtClean="0"/>
              <a:t>▲</a:t>
            </a:r>
            <a:r>
              <a:rPr lang="en-US" altLang="ja-JP" sz="1200" dirty="0" smtClean="0">
                <a:latin typeface="Times New Roman" pitchFamily="18" charset="0"/>
                <a:cs typeface="Times New Roman" pitchFamily="18" charset="0"/>
              </a:rPr>
              <a:t> </a:t>
            </a:r>
            <a:r>
              <a:rPr lang="ja-JP" altLang="en-US" sz="1200" dirty="0" smtClean="0">
                <a:latin typeface="Times New Roman" pitchFamily="18" charset="0"/>
                <a:cs typeface="Times New Roman" pitchFamily="18" charset="0"/>
              </a:rPr>
              <a:t>に対して，それぞれ，</a:t>
            </a:r>
            <a:r>
              <a:rPr lang="en-US" altLang="ja-JP" sz="1200" dirty="0" smtClean="0">
                <a:latin typeface="Times New Roman" pitchFamily="18" charset="0"/>
                <a:cs typeface="Times New Roman" pitchFamily="18" charset="0"/>
              </a:rPr>
              <a:t>600</a:t>
            </a:r>
            <a:r>
              <a:rPr lang="ja-JP" altLang="en-US" sz="1200" dirty="0" smtClean="0">
                <a:latin typeface="Times New Roman" pitchFamily="18" charset="0"/>
                <a:cs typeface="Times New Roman" pitchFamily="18" charset="0"/>
              </a:rPr>
              <a:t>万円を支払えと請求することもできるし，もちろん，</a:t>
            </a:r>
            <a:endParaRPr lang="en-US" altLang="ja-JP" sz="1200" dirty="0" smtClean="0">
              <a:latin typeface="Times New Roman" pitchFamily="18" charset="0"/>
              <a:cs typeface="Times New Roman" pitchFamily="18" charset="0"/>
            </a:endParaRPr>
          </a:p>
          <a:p>
            <a:r>
              <a:rPr lang="ja-JP" altLang="en-US" sz="1200" dirty="0" smtClean="0">
                <a:latin typeface="Times New Roman" pitchFamily="18" charset="0"/>
                <a:cs typeface="Times New Roman" pitchFamily="18" charset="0"/>
              </a:rPr>
              <a:t>■</a:t>
            </a:r>
            <a:r>
              <a:rPr lang="en-US" altLang="ja-JP" sz="1200" dirty="0" smtClean="0">
                <a:latin typeface="Times New Roman" pitchFamily="18" charset="0"/>
                <a:cs typeface="Times New Roman" pitchFamily="18" charset="0"/>
              </a:rPr>
              <a:t>Y</a:t>
            </a:r>
            <a:r>
              <a:rPr lang="en-US" altLang="ja-JP" sz="1200" baseline="-25000" dirty="0" smtClean="0">
                <a:latin typeface="Times New Roman" pitchFamily="18" charset="0"/>
                <a:cs typeface="Times New Roman" pitchFamily="18" charset="0"/>
              </a:rPr>
              <a:t>1</a:t>
            </a:r>
            <a:r>
              <a:rPr lang="ja-JP" altLang="en-US" sz="1200" dirty="0" smtClean="0"/>
              <a:t>▲</a:t>
            </a:r>
            <a:r>
              <a:rPr lang="en-US" altLang="ja-JP" sz="1200" dirty="0" smtClean="0">
                <a:latin typeface="Times New Roman" pitchFamily="18" charset="0"/>
                <a:cs typeface="Times New Roman" pitchFamily="18" charset="0"/>
              </a:rPr>
              <a:t> </a:t>
            </a:r>
            <a:r>
              <a:rPr lang="ja-JP" altLang="en-US" sz="1200" dirty="0" smtClean="0">
                <a:latin typeface="Times New Roman" pitchFamily="18" charset="0"/>
                <a:cs typeface="Times New Roman" pitchFamily="18" charset="0"/>
              </a:rPr>
              <a:t>に</a:t>
            </a:r>
            <a:r>
              <a:rPr lang="en-US" altLang="ja-JP" sz="1200" dirty="0" smtClean="0">
                <a:latin typeface="Times New Roman" pitchFamily="18" charset="0"/>
                <a:cs typeface="Times New Roman" pitchFamily="18" charset="0"/>
              </a:rPr>
              <a:t>300</a:t>
            </a:r>
            <a:r>
              <a:rPr lang="ja-JP" altLang="en-US" sz="1200" dirty="0" smtClean="0">
                <a:latin typeface="Times New Roman" pitchFamily="18" charset="0"/>
                <a:cs typeface="Times New Roman" pitchFamily="18" charset="0"/>
              </a:rPr>
              <a:t>万円，▲</a:t>
            </a:r>
            <a:r>
              <a:rPr lang="en-US" altLang="ja-JP" sz="1200" dirty="0" smtClean="0">
                <a:latin typeface="Times New Roman" pitchFamily="18" charset="0"/>
                <a:cs typeface="Times New Roman" pitchFamily="18" charset="0"/>
              </a:rPr>
              <a:t>Y</a:t>
            </a:r>
            <a:r>
              <a:rPr lang="en-US" altLang="ja-JP" sz="1200" baseline="-25000" dirty="0" smtClean="0">
                <a:latin typeface="Times New Roman" pitchFamily="18" charset="0"/>
                <a:cs typeface="Times New Roman" pitchFamily="18" charset="0"/>
              </a:rPr>
              <a:t>2</a:t>
            </a:r>
            <a:r>
              <a:rPr lang="en-US" altLang="ja-JP" sz="1200" dirty="0" smtClean="0">
                <a:latin typeface="Times New Roman" pitchFamily="18" charset="0"/>
                <a:cs typeface="Times New Roman" pitchFamily="18" charset="0"/>
              </a:rPr>
              <a:t> </a:t>
            </a:r>
            <a:r>
              <a:rPr lang="ja-JP" altLang="en-US" sz="1200" dirty="0" smtClean="0"/>
              <a:t>▲に</a:t>
            </a:r>
            <a:r>
              <a:rPr lang="en-US" altLang="ja-JP" sz="1200" dirty="0" smtClean="0"/>
              <a:t>200</a:t>
            </a:r>
            <a:r>
              <a:rPr lang="ja-JP" altLang="en-US" sz="1200" dirty="0" smtClean="0"/>
              <a:t>万円</a:t>
            </a:r>
            <a:r>
              <a:rPr lang="ja-JP" altLang="en-US" sz="1200" dirty="0" smtClean="0">
                <a:latin typeface="Times New Roman" pitchFamily="18" charset="0"/>
                <a:cs typeface="Times New Roman" pitchFamily="18" charset="0"/>
              </a:rPr>
              <a:t>，▲</a:t>
            </a:r>
            <a:r>
              <a:rPr lang="en-US" altLang="ja-JP" sz="1200" dirty="0" smtClean="0">
                <a:latin typeface="Times New Roman" pitchFamily="18" charset="0"/>
                <a:cs typeface="Times New Roman" pitchFamily="18" charset="0"/>
              </a:rPr>
              <a:t>Y</a:t>
            </a:r>
            <a:r>
              <a:rPr lang="en-US" altLang="ja-JP" sz="1200" baseline="-25000" dirty="0" smtClean="0">
                <a:latin typeface="Times New Roman" pitchFamily="18" charset="0"/>
                <a:cs typeface="Times New Roman" pitchFamily="18" charset="0"/>
              </a:rPr>
              <a:t>3</a:t>
            </a:r>
            <a:r>
              <a:rPr lang="ja-JP" altLang="en-US" sz="1200" dirty="0" smtClean="0"/>
              <a:t>▲</a:t>
            </a:r>
            <a:r>
              <a:rPr lang="en-US" altLang="ja-JP" sz="1200" dirty="0" smtClean="0">
                <a:latin typeface="Times New Roman" pitchFamily="18" charset="0"/>
                <a:cs typeface="Times New Roman" pitchFamily="18" charset="0"/>
              </a:rPr>
              <a:t> </a:t>
            </a:r>
            <a:r>
              <a:rPr lang="ja-JP" altLang="en-US" sz="1200" dirty="0" smtClean="0">
                <a:latin typeface="Times New Roman" pitchFamily="18" charset="0"/>
                <a:cs typeface="Times New Roman" pitchFamily="18" charset="0"/>
              </a:rPr>
              <a:t>に</a:t>
            </a:r>
            <a:r>
              <a:rPr lang="en-US" altLang="ja-JP" sz="1200" dirty="0" smtClean="0">
                <a:latin typeface="Times New Roman" pitchFamily="18" charset="0"/>
                <a:cs typeface="Times New Roman" pitchFamily="18" charset="0"/>
              </a:rPr>
              <a:t>100</a:t>
            </a:r>
            <a:r>
              <a:rPr lang="ja-JP" altLang="en-US" sz="1200" dirty="0" smtClean="0">
                <a:latin typeface="Times New Roman" pitchFamily="18" charset="0"/>
                <a:cs typeface="Times New Roman" pitchFamily="18" charset="0"/>
              </a:rPr>
              <a:t>万円の返済を請求することができるということになります。■</a:t>
            </a:r>
            <a:endParaRPr lang="en-US" altLang="ja-JP" sz="1200" dirty="0" smtClean="0">
              <a:latin typeface="Times New Roman" pitchFamily="18" charset="0"/>
              <a:cs typeface="Times New Roman" pitchFamily="18" charset="0"/>
            </a:endParaRPr>
          </a:p>
          <a:p>
            <a:r>
              <a:rPr kumimoji="1" lang="ja-JP" altLang="en-US" sz="1200" dirty="0" smtClean="0">
                <a:latin typeface="Times New Roman" pitchFamily="18" charset="0"/>
                <a:cs typeface="Times New Roman" pitchFamily="18" charset="0"/>
              </a:rPr>
              <a:t>★このような連帯債務の性質について，通説を代表するワガツマ栄</a:t>
            </a:r>
            <a:r>
              <a:rPr kumimoji="1" lang="en-US" altLang="ja-JP" sz="1200" dirty="0" smtClean="0">
                <a:latin typeface="Times New Roman" pitchFamily="18" charset="0"/>
                <a:cs typeface="Times New Roman" pitchFamily="18" charset="0"/>
              </a:rPr>
              <a:t>『</a:t>
            </a:r>
            <a:r>
              <a:rPr kumimoji="1" lang="ja-JP" altLang="en-US" sz="1200" dirty="0" smtClean="0">
                <a:latin typeface="Times New Roman" pitchFamily="18" charset="0"/>
                <a:cs typeface="Times New Roman" pitchFamily="18" charset="0"/>
              </a:rPr>
              <a:t>債権総論</a:t>
            </a:r>
            <a:r>
              <a:rPr kumimoji="1" lang="en-US" altLang="ja-JP" sz="1200" dirty="0" smtClean="0">
                <a:latin typeface="Times New Roman" pitchFamily="18" charset="0"/>
                <a:cs typeface="Times New Roman" pitchFamily="18" charset="0"/>
              </a:rPr>
              <a:t>』</a:t>
            </a:r>
            <a:r>
              <a:rPr kumimoji="1" lang="ja-JP" altLang="en-US" sz="1200" dirty="0" smtClean="0">
                <a:latin typeface="Times New Roman" pitchFamily="18" charset="0"/>
                <a:cs typeface="Times New Roman" pitchFamily="18" charset="0"/>
              </a:rPr>
              <a:t>岩波書店（</a:t>
            </a:r>
            <a:r>
              <a:rPr kumimoji="1" lang="en-US" altLang="ja-JP" sz="1200" dirty="0" smtClean="0">
                <a:latin typeface="Times New Roman" pitchFamily="18" charset="0"/>
                <a:cs typeface="Times New Roman" pitchFamily="18" charset="0"/>
              </a:rPr>
              <a:t>1954</a:t>
            </a:r>
            <a:r>
              <a:rPr kumimoji="1" lang="ja-JP" altLang="en-US" sz="1200" dirty="0" smtClean="0">
                <a:latin typeface="Times New Roman" pitchFamily="18" charset="0"/>
                <a:cs typeface="Times New Roman" pitchFamily="18" charset="0"/>
              </a:rPr>
              <a:t>年）</a:t>
            </a:r>
            <a:r>
              <a:rPr kumimoji="1" lang="en-US" altLang="ja-JP" sz="1200" dirty="0" smtClean="0">
                <a:latin typeface="Times New Roman" pitchFamily="18" charset="0"/>
                <a:cs typeface="Times New Roman" pitchFamily="18" charset="0"/>
              </a:rPr>
              <a:t>401</a:t>
            </a:r>
            <a:r>
              <a:rPr kumimoji="1" lang="ja-JP" altLang="en-US" sz="1200" dirty="0" smtClean="0">
                <a:latin typeface="Times New Roman" pitchFamily="18" charset="0"/>
                <a:cs typeface="Times New Roman" pitchFamily="18" charset="0"/>
              </a:rPr>
              <a:t>頁は，以下のように記述しています。■</a:t>
            </a:r>
            <a:endParaRPr kumimoji="1" lang="en-US" altLang="ja-JP" sz="1200" dirty="0" smtClean="0">
              <a:latin typeface="Times New Roman" pitchFamily="18" charset="0"/>
              <a:cs typeface="Times New Roman" pitchFamily="18" charset="0"/>
            </a:endParaRPr>
          </a:p>
          <a:p>
            <a:pPr marL="0" marR="0" lvl="1"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Times New Roman" pitchFamily="18" charset="0"/>
                <a:cs typeface="Times New Roman" pitchFamily="18" charset="0"/>
              </a:rPr>
              <a:t>★</a:t>
            </a:r>
            <a:r>
              <a:rPr lang="ja-JP" altLang="en-US" sz="2400" dirty="0" smtClean="0">
                <a:hlinkClick r:id="rId3" action="ppaction://hlinksldjump"/>
              </a:rPr>
              <a:t>連帯債務</a:t>
            </a:r>
            <a:r>
              <a:rPr lang="ja-JP" altLang="en-US" sz="2400" dirty="0" smtClean="0"/>
              <a:t>とは，数人の債務者が，同一の給付について，</a:t>
            </a:r>
            <a:r>
              <a:rPr lang="ja-JP" altLang="en-US" sz="2400" b="1" dirty="0" smtClean="0">
                <a:solidFill>
                  <a:srgbClr val="FF0000"/>
                </a:solidFill>
                <a:hlinkClick r:id="" action="ppaction://noaction"/>
              </a:rPr>
              <a:t>各自が独立に</a:t>
            </a:r>
            <a:r>
              <a:rPr lang="ja-JP" altLang="en-US" sz="2400" dirty="0" smtClean="0"/>
              <a:t>全部の給付をなすべき債務を負担し，　　　</a:t>
            </a:r>
            <a:r>
              <a:rPr lang="en-US" altLang="ja-JP" sz="2400" dirty="0" smtClean="0"/>
              <a:t/>
            </a:r>
            <a:br>
              <a:rPr lang="en-US" altLang="ja-JP" sz="2400" dirty="0" smtClean="0"/>
            </a:br>
            <a:r>
              <a:rPr lang="ja-JP" altLang="en-US" sz="2400" dirty="0" smtClean="0"/>
              <a:t>■しかもそのうちの</a:t>
            </a:r>
            <a:r>
              <a:rPr lang="ja-JP" altLang="en-US" sz="2400" b="1" dirty="0" smtClean="0">
                <a:solidFill>
                  <a:srgbClr val="FF0000"/>
                </a:solidFill>
              </a:rPr>
              <a:t>一人の給付があれば他の債務者も債務を免れる</a:t>
            </a:r>
            <a:r>
              <a:rPr lang="ja-JP" altLang="en-US" sz="2400" dirty="0" smtClean="0"/>
              <a:t>多数当事者の債務である。</a:t>
            </a:r>
            <a:endParaRPr lang="en-US" altLang="ja-JP" sz="240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ja-JP" altLang="en-US" sz="2400" dirty="0" smtClean="0"/>
              <a:t>■一見したところでは，もっともらしい説明であり，多くのヒトが納得しています。だから，このワガツマ説が，現在でも，通説となっているのです。■</a:t>
            </a:r>
            <a:endParaRPr lang="en-US" altLang="ja-JP" sz="240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ja-JP" altLang="en-US" sz="2400" dirty="0" smtClean="0"/>
              <a:t>★しかし，この通説を論理的に厳密に分析してみると，直ちに，矛盾していることがわかります。</a:t>
            </a:r>
            <a:endParaRPr lang="en-US" altLang="ja-JP" sz="240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ja-JP" altLang="en-US" sz="2400" dirty="0" smtClean="0"/>
              <a:t>■なぜなら，「各自が独立に全部の給付をなすべき債務を負担している」のであれば，債権者は，</a:t>
            </a:r>
            <a:r>
              <a:rPr lang="en-US" altLang="ja-JP" sz="2400" dirty="0" smtClean="0"/>
              <a:t>600</a:t>
            </a:r>
            <a:r>
              <a:rPr lang="ja-JP" altLang="en-US" sz="2400" dirty="0" smtClean="0"/>
              <a:t>万円の</a:t>
            </a:r>
            <a:r>
              <a:rPr lang="en-US" altLang="ja-JP" sz="2400" dirty="0" smtClean="0"/>
              <a:t>3</a:t>
            </a:r>
            <a:r>
              <a:rPr lang="ja-JP" altLang="en-US" sz="2400" dirty="0" smtClean="0"/>
              <a:t>倍の</a:t>
            </a:r>
            <a:r>
              <a:rPr lang="en-US" altLang="ja-JP" sz="2400" dirty="0" smtClean="0"/>
              <a:t>1,800</a:t>
            </a:r>
            <a:r>
              <a:rPr lang="ja-JP" altLang="en-US" sz="2400" dirty="0" smtClean="0"/>
              <a:t>万円の弁済を受けることができることになるはずです。</a:t>
            </a:r>
            <a:endParaRPr lang="en-US" altLang="ja-JP" sz="240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ja-JP" altLang="en-US" sz="2400" dirty="0" smtClean="0"/>
              <a:t>■さらに，「各自が独立に全部の給付をなすべき債務を負担している」のであれば，連帯債務者の一人が</a:t>
            </a:r>
            <a:r>
              <a:rPr lang="en-US" altLang="ja-JP" sz="2400" dirty="0" smtClean="0"/>
              <a:t>600</a:t>
            </a:r>
            <a:r>
              <a:rPr lang="ja-JP" altLang="en-US" sz="2400" dirty="0" smtClean="0"/>
              <a:t>万円の給付をしても，残りの連帯債務者は，依然として，それぞれ，</a:t>
            </a:r>
            <a:r>
              <a:rPr lang="en-US" altLang="ja-JP" sz="2400" dirty="0" smtClean="0"/>
              <a:t>600</a:t>
            </a:r>
            <a:r>
              <a:rPr lang="ja-JP" altLang="en-US" sz="2400" dirty="0" smtClean="0"/>
              <a:t>万円の債務を負担し続けることになるはずです。</a:t>
            </a:r>
            <a:endParaRPr lang="en-US" altLang="ja-JP" sz="240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ja-JP" altLang="en-US" sz="2400" dirty="0" smtClean="0"/>
              <a:t>■連帯債務者の一人が連帯債務の全額を弁済すれば，すべての債務者の連帯債務が消滅するというのは，一応，正しい結論であり，民法</a:t>
            </a:r>
            <a:r>
              <a:rPr lang="en-US" altLang="ja-JP" sz="2400" dirty="0" smtClean="0"/>
              <a:t>432</a:t>
            </a:r>
            <a:r>
              <a:rPr lang="ja-JP" altLang="en-US" sz="2400" dirty="0" smtClean="0"/>
              <a:t>条の結論でもあるのですが，通説の出発点である「各自が独立に全部の給付をなすべき債務を負担している」とは，完全に矛盾しているのです。</a:t>
            </a:r>
            <a:endParaRPr lang="en-US" altLang="ja-JP" sz="240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ja-JP" altLang="en-US" sz="2400" dirty="0" smtClean="0"/>
              <a:t>■つまり，連帯債務については，論理の破綻した通説が，</a:t>
            </a:r>
            <a:r>
              <a:rPr lang="en-US" altLang="ja-JP" sz="2400" dirty="0" smtClean="0"/>
              <a:t>100</a:t>
            </a:r>
            <a:r>
              <a:rPr lang="ja-JP" altLang="en-US" sz="2400" dirty="0" smtClean="0"/>
              <a:t>年以上にわたって民法学を支配してきたことになります。</a:t>
            </a:r>
            <a:endParaRPr lang="en-US" altLang="ja-JP" sz="240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ja-JP" altLang="en-US" sz="2400" dirty="0" smtClean="0"/>
              <a:t>■このような悲劇が生じた理由は何なのでしょうか</a:t>
            </a:r>
            <a:r>
              <a:rPr lang="en-US" altLang="ja-JP" sz="2400" dirty="0" smtClean="0"/>
              <a:t>?</a:t>
            </a:r>
          </a:p>
          <a:p>
            <a:pPr marL="0" marR="0" lvl="1" indent="0" algn="l" defTabSz="914400" rtl="0" eaLnBrk="1" fontAlgn="auto" latinLnBrk="0" hangingPunct="1">
              <a:lnSpc>
                <a:spcPct val="100000"/>
              </a:lnSpc>
              <a:spcBef>
                <a:spcPts val="0"/>
              </a:spcBef>
              <a:spcAft>
                <a:spcPts val="0"/>
              </a:spcAft>
              <a:buClrTx/>
              <a:buSzTx/>
              <a:buFontTx/>
              <a:buNone/>
              <a:tabLst/>
              <a:defRPr/>
            </a:pPr>
            <a:r>
              <a:rPr lang="ja-JP" altLang="en-US" sz="2400" dirty="0" smtClean="0"/>
              <a:t>■つぎに，その点について，検討することにしましょう。</a:t>
            </a:r>
            <a:endParaRPr lang="en-US" altLang="ja-JP" sz="2400" dirty="0" smtClean="0"/>
          </a:p>
        </p:txBody>
      </p:sp>
      <p:sp>
        <p:nvSpPr>
          <p:cNvPr id="4" name="日付プレースホルダー 3"/>
          <p:cNvSpPr>
            <a:spLocks noGrp="1"/>
          </p:cNvSpPr>
          <p:nvPr>
            <p:ph type="dt" idx="10"/>
          </p:nvPr>
        </p:nvSpPr>
        <p:spPr/>
        <p:txBody>
          <a:bodyPr/>
          <a:lstStyle/>
          <a:p>
            <a:fld id="{34E881C3-7897-4CFA-ACE0-EC2955AFAA63}" type="datetime1">
              <a:rPr kumimoji="1" lang="ja-JP" altLang="en-US" smtClean="0"/>
              <a:t>2015/7/2</a:t>
            </a:fld>
            <a:endParaRPr kumimoji="1" lang="ja-JP" altLang="en-US"/>
          </a:p>
        </p:txBody>
      </p:sp>
      <p:sp>
        <p:nvSpPr>
          <p:cNvPr id="5" name="スライド番号プレースホルダー 4"/>
          <p:cNvSpPr>
            <a:spLocks noGrp="1"/>
          </p:cNvSpPr>
          <p:nvPr>
            <p:ph type="sldNum" sz="quarter" idx="11"/>
          </p:nvPr>
        </p:nvSpPr>
        <p:spPr/>
        <p:txBody>
          <a:bodyPr/>
          <a:lstStyle/>
          <a:p>
            <a:fld id="{536FA4E3-3E97-4FD9-AFB9-42BBE03E8560}" type="slidenum">
              <a:rPr kumimoji="1" lang="ja-JP" altLang="en-US" smtClean="0"/>
              <a:t>13</a:t>
            </a:fld>
            <a:endParaRPr kumimoji="1" lang="ja-JP" altLang="en-US"/>
          </a:p>
        </p:txBody>
      </p:sp>
    </p:spTree>
    <p:extLst>
      <p:ext uri="{BB962C8B-B14F-4D97-AF65-F5344CB8AC3E}">
        <p14:creationId xmlns:p14="http://schemas.microsoft.com/office/powerpoint/2010/main" val="180306355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連帯債務の本質とその構造を明らかにする理論である相互保証理論について説明します。</a:t>
            </a:r>
            <a:endParaRPr kumimoji="1" lang="en-US" altLang="ja-JP" dirty="0" smtClean="0"/>
          </a:p>
          <a:p>
            <a:r>
              <a:rPr kumimoji="1" lang="ja-JP" altLang="en-US" dirty="0" smtClean="0"/>
              <a:t>■従来の通説では見ることができなかった連帯債務の本質と構造が，相互保証理論によって明らかになります。</a:t>
            </a:r>
            <a:endParaRPr kumimoji="1" lang="en-US" altLang="ja-JP" dirty="0" smtClean="0"/>
          </a:p>
          <a:p>
            <a:r>
              <a:rPr kumimoji="1" lang="ja-JP" altLang="en-US" dirty="0" smtClean="0"/>
              <a:t>★従来の通説は，連帯債務とは，連帯債務全額について，それぞれの連帯債務者が全額について，別個独立の債務を負うものであると考えてきました。</a:t>
            </a:r>
            <a:endParaRPr kumimoji="1" lang="en-US" altLang="ja-JP" dirty="0" smtClean="0"/>
          </a:p>
          <a:p>
            <a:r>
              <a:rPr kumimoji="1" lang="ja-JP" altLang="en-US" dirty="0" smtClean="0"/>
              <a:t>■つまり，個々の連帯債務者がどれだけの負担部分を有しているかについては，必要に応じて考慮するのであって，個々の連帯債務の性質は，均一であり，セツレイの場合では，すべての連帯債務者が</a:t>
            </a:r>
            <a:r>
              <a:rPr kumimoji="1" lang="en-US" altLang="ja-JP" dirty="0" smtClean="0"/>
              <a:t>600</a:t>
            </a:r>
            <a:r>
              <a:rPr kumimoji="1" lang="ja-JP" altLang="en-US" dirty="0" smtClean="0"/>
              <a:t>万円の均一の連帯債務を負担すると考えてきました。</a:t>
            </a:r>
            <a:endParaRPr kumimoji="1" lang="en-US" altLang="ja-JP" dirty="0" smtClean="0"/>
          </a:p>
          <a:p>
            <a:r>
              <a:rPr kumimoji="1" lang="ja-JP" altLang="en-US" dirty="0" smtClean="0"/>
              <a:t>■そのように考えると，連帯債務者の一人が連帯債務の全額を支払うと，別個独立であるはずの連帯債務がなぜ，すべて消滅するのか？という疑問に答えることができません。</a:t>
            </a:r>
            <a:endParaRPr kumimoji="1" lang="en-US" altLang="ja-JP" dirty="0" smtClean="0"/>
          </a:p>
          <a:p>
            <a:r>
              <a:rPr kumimoji="1" lang="ja-JP" altLang="en-US" dirty="0" smtClean="0"/>
              <a:t>■また，保証とは異なる別個独立の債務を弁済しているにもかかわらず，弁済をした連帯債務者が他の連帯債務者に求償できるのは，なぜなのでしょうか</a:t>
            </a:r>
            <a:r>
              <a:rPr kumimoji="1" lang="en-US" altLang="ja-JP" dirty="0" smtClean="0"/>
              <a:t>?</a:t>
            </a:r>
          </a:p>
          <a:p>
            <a:r>
              <a:rPr kumimoji="1" lang="ja-JP" altLang="en-US" dirty="0" smtClean="0"/>
              <a:t>■これらの疑問点に，通説は，論理一貫した説明をすることができませんでした。</a:t>
            </a:r>
            <a:endParaRPr kumimoji="1" lang="en-US" altLang="ja-JP" dirty="0" smtClean="0"/>
          </a:p>
          <a:p>
            <a:r>
              <a:rPr kumimoji="1" lang="ja-JP" altLang="en-US" dirty="0" smtClean="0"/>
              <a:t>■これに対して，相互保証理論は，連帯債務の構造を明らかにしています。</a:t>
            </a:r>
            <a:endParaRPr kumimoji="1" lang="en-US" altLang="ja-JP" dirty="0" smtClean="0"/>
          </a:p>
          <a:p>
            <a:r>
              <a:rPr kumimoji="1" lang="ja-JP" altLang="en-US" dirty="0" smtClean="0"/>
              <a:t>■例えば，</a:t>
            </a:r>
            <a:r>
              <a:rPr lang="en-US" altLang="ja-JP" sz="1200" dirty="0" smtClean="0"/>
              <a:t>3</a:t>
            </a:r>
            <a:r>
              <a:rPr lang="ja-JP" altLang="en-US" sz="1200" dirty="0" smtClean="0"/>
              <a:t>人の債務者▲</a:t>
            </a:r>
            <a:r>
              <a:rPr lang="en-US" altLang="ja-JP" sz="1200" dirty="0" smtClean="0">
                <a:latin typeface="Times New Roman" pitchFamily="18" charset="0"/>
                <a:cs typeface="Times New Roman" pitchFamily="18" charset="0"/>
              </a:rPr>
              <a:t>Y</a:t>
            </a:r>
            <a:r>
              <a:rPr lang="en-US" altLang="ja-JP" sz="1200" baseline="-25000" dirty="0" smtClean="0">
                <a:latin typeface="Times New Roman" pitchFamily="18" charset="0"/>
                <a:cs typeface="Times New Roman" pitchFamily="18" charset="0"/>
              </a:rPr>
              <a:t>1</a:t>
            </a:r>
            <a:r>
              <a:rPr lang="en-US" altLang="ja-JP" sz="1200" dirty="0" smtClean="0">
                <a:latin typeface="Times New Roman" pitchFamily="18" charset="0"/>
                <a:cs typeface="Times New Roman" pitchFamily="18" charset="0"/>
              </a:rPr>
              <a:t> </a:t>
            </a:r>
            <a:r>
              <a:rPr lang="ja-JP" altLang="en-US" sz="1200" dirty="0" err="1" smtClean="0">
                <a:latin typeface="Times New Roman" pitchFamily="18" charset="0"/>
                <a:cs typeface="Times New Roman" pitchFamily="18" charset="0"/>
              </a:rPr>
              <a:t>，</a:t>
            </a:r>
            <a:r>
              <a:rPr lang="en-US" altLang="ja-JP" sz="1200" dirty="0" smtClean="0">
                <a:latin typeface="Times New Roman" pitchFamily="18" charset="0"/>
                <a:cs typeface="Times New Roman" pitchFamily="18" charset="0"/>
              </a:rPr>
              <a:t>Y</a:t>
            </a:r>
            <a:r>
              <a:rPr lang="en-US" altLang="ja-JP" sz="1200" baseline="-25000" dirty="0" smtClean="0">
                <a:latin typeface="Times New Roman" pitchFamily="18" charset="0"/>
                <a:cs typeface="Times New Roman" pitchFamily="18" charset="0"/>
              </a:rPr>
              <a:t>2</a:t>
            </a:r>
            <a:r>
              <a:rPr lang="en-US" altLang="ja-JP" sz="1200" dirty="0" smtClean="0">
                <a:latin typeface="Times New Roman" pitchFamily="18" charset="0"/>
                <a:cs typeface="Times New Roman" pitchFamily="18" charset="0"/>
              </a:rPr>
              <a:t> </a:t>
            </a:r>
            <a:r>
              <a:rPr lang="ja-JP" altLang="en-US" sz="1200" dirty="0" err="1" smtClean="0">
                <a:latin typeface="Times New Roman" pitchFamily="18" charset="0"/>
                <a:cs typeface="Times New Roman" pitchFamily="18" charset="0"/>
              </a:rPr>
              <a:t>，</a:t>
            </a:r>
            <a:r>
              <a:rPr lang="en-US" altLang="ja-JP" sz="1200" dirty="0" smtClean="0">
                <a:latin typeface="Times New Roman" pitchFamily="18" charset="0"/>
                <a:cs typeface="Times New Roman" pitchFamily="18" charset="0"/>
              </a:rPr>
              <a:t>Y</a:t>
            </a:r>
            <a:r>
              <a:rPr lang="en-US" altLang="ja-JP" sz="1200" baseline="-25000" dirty="0" smtClean="0">
                <a:latin typeface="Times New Roman" pitchFamily="18" charset="0"/>
                <a:cs typeface="Times New Roman" pitchFamily="18" charset="0"/>
              </a:rPr>
              <a:t>3</a:t>
            </a:r>
            <a:r>
              <a:rPr lang="en-US" altLang="ja-JP" sz="1200" dirty="0" smtClean="0">
                <a:latin typeface="Times New Roman" pitchFamily="18" charset="0"/>
                <a:cs typeface="Times New Roman" pitchFamily="18" charset="0"/>
              </a:rPr>
              <a:t> </a:t>
            </a:r>
            <a:r>
              <a:rPr lang="ja-JP" altLang="en-US" sz="1200" dirty="0" smtClean="0"/>
              <a:t>が，債権者▲</a:t>
            </a:r>
            <a:r>
              <a:rPr lang="en-US" altLang="ja-JP" sz="1200" dirty="0" smtClean="0">
                <a:latin typeface="Times New Roman" pitchFamily="18" charset="0"/>
                <a:cs typeface="Times New Roman" pitchFamily="18" charset="0"/>
              </a:rPr>
              <a:t>X</a:t>
            </a:r>
            <a:r>
              <a:rPr lang="ja-JP" altLang="en-US" sz="1200" dirty="0" smtClean="0"/>
              <a:t>からそれぞれ，</a:t>
            </a:r>
            <a:r>
              <a:rPr lang="en-US" altLang="ja-JP" sz="1200" dirty="0" smtClean="0">
                <a:latin typeface="Times New Roman" pitchFamily="18" charset="0"/>
                <a:cs typeface="Times New Roman" pitchFamily="18" charset="0"/>
              </a:rPr>
              <a:t>300</a:t>
            </a:r>
            <a:r>
              <a:rPr lang="ja-JP" altLang="en-US" sz="1200" dirty="0" smtClean="0"/>
              <a:t>万円，</a:t>
            </a:r>
            <a:r>
              <a:rPr lang="en-US" altLang="ja-JP" sz="1200" dirty="0" smtClean="0">
                <a:latin typeface="Times New Roman" pitchFamily="18" charset="0"/>
                <a:cs typeface="Times New Roman" pitchFamily="18" charset="0"/>
              </a:rPr>
              <a:t>200</a:t>
            </a:r>
            <a:r>
              <a:rPr lang="ja-JP" altLang="en-US" sz="1200" dirty="0" smtClean="0"/>
              <a:t>万円，</a:t>
            </a:r>
            <a:r>
              <a:rPr lang="en-US" altLang="ja-JP" sz="1200" dirty="0" smtClean="0">
                <a:latin typeface="Times New Roman" pitchFamily="18" charset="0"/>
                <a:cs typeface="Times New Roman" pitchFamily="18" charset="0"/>
              </a:rPr>
              <a:t>100</a:t>
            </a:r>
            <a:r>
              <a:rPr lang="ja-JP" altLang="en-US" sz="1200" dirty="0" smtClean="0"/>
              <a:t>万円を借りることにして，債権者</a:t>
            </a:r>
            <a:r>
              <a:rPr lang="en-US" altLang="ja-JP" sz="1200" dirty="0" smtClean="0">
                <a:latin typeface="Times New Roman" pitchFamily="18" charset="0"/>
                <a:cs typeface="Times New Roman" pitchFamily="18" charset="0"/>
              </a:rPr>
              <a:t>X</a:t>
            </a:r>
            <a:r>
              <a:rPr lang="ja-JP" altLang="en-US" sz="1200" dirty="0" smtClean="0"/>
              <a:t>に対して，連帯して債務を負うとの契約を締結したという，この講義での共通のセツレイの場合で説明すると，</a:t>
            </a:r>
            <a:endParaRPr lang="en-US" altLang="ja-JP" sz="1200" dirty="0" smtClean="0"/>
          </a:p>
          <a:p>
            <a:r>
              <a:rPr lang="ja-JP" altLang="en-US" sz="1200" dirty="0" smtClean="0"/>
              <a:t>★連帯債務者▲</a:t>
            </a:r>
            <a:r>
              <a:rPr lang="en-US" altLang="ja-JP" sz="1200" dirty="0" smtClean="0">
                <a:latin typeface="Times New Roman" pitchFamily="18" charset="0"/>
                <a:cs typeface="Times New Roman" pitchFamily="18" charset="0"/>
              </a:rPr>
              <a:t>Y</a:t>
            </a:r>
            <a:r>
              <a:rPr lang="en-US" altLang="ja-JP" sz="1200" baseline="-25000" dirty="0" smtClean="0">
                <a:latin typeface="Times New Roman" pitchFamily="18" charset="0"/>
                <a:cs typeface="Times New Roman" pitchFamily="18" charset="0"/>
              </a:rPr>
              <a:t>1</a:t>
            </a:r>
            <a:r>
              <a:rPr lang="en-US" altLang="ja-JP" sz="1200" dirty="0" smtClean="0">
                <a:latin typeface="Times New Roman" pitchFamily="18" charset="0"/>
                <a:cs typeface="Times New Roman" pitchFamily="18" charset="0"/>
              </a:rPr>
              <a:t> </a:t>
            </a:r>
            <a:r>
              <a:rPr lang="ja-JP" altLang="en-US" sz="1200" dirty="0" smtClean="0">
                <a:latin typeface="Times New Roman" pitchFamily="18" charset="0"/>
                <a:cs typeface="Times New Roman" pitchFamily="18" charset="0"/>
              </a:rPr>
              <a:t>の連帯債務の内部構造は，以下のように明確となります。■</a:t>
            </a:r>
            <a:endParaRPr lang="en-US" altLang="ja-JP" sz="1200" dirty="0" smtClean="0">
              <a:latin typeface="Times New Roman" pitchFamily="18" charset="0"/>
              <a:cs typeface="Times New Roman" pitchFamily="18" charset="0"/>
            </a:endParaRPr>
          </a:p>
          <a:p>
            <a:r>
              <a:rPr kumimoji="1" lang="ja-JP" altLang="en-US" sz="1200" dirty="0" smtClean="0">
                <a:latin typeface="Times New Roman" pitchFamily="18" charset="0"/>
                <a:cs typeface="Times New Roman" pitchFamily="18" charset="0"/>
              </a:rPr>
              <a:t>★第</a:t>
            </a:r>
            <a:r>
              <a:rPr kumimoji="1" lang="en-US" altLang="ja-JP" sz="1200" dirty="0" smtClean="0">
                <a:latin typeface="Times New Roman" pitchFamily="18" charset="0"/>
                <a:cs typeface="Times New Roman" pitchFamily="18" charset="0"/>
              </a:rPr>
              <a:t>1</a:t>
            </a:r>
            <a:r>
              <a:rPr kumimoji="1" lang="ja-JP" altLang="en-US" sz="1200" dirty="0" smtClean="0">
                <a:latin typeface="Times New Roman" pitchFamily="18" charset="0"/>
                <a:cs typeface="Times New Roman" pitchFamily="18" charset="0"/>
              </a:rPr>
              <a:t>に，</a:t>
            </a:r>
            <a:r>
              <a:rPr lang="ja-JP" altLang="en-US" sz="1200" dirty="0" smtClean="0"/>
              <a:t>連帯債務者▲</a:t>
            </a:r>
            <a:r>
              <a:rPr lang="en-US" altLang="ja-JP" sz="1200" dirty="0" smtClean="0">
                <a:latin typeface="Times New Roman" pitchFamily="18" charset="0"/>
                <a:cs typeface="Times New Roman" pitchFamily="18" charset="0"/>
              </a:rPr>
              <a:t>Y</a:t>
            </a:r>
            <a:r>
              <a:rPr lang="en-US" altLang="ja-JP" sz="1200" baseline="-25000" dirty="0" smtClean="0">
                <a:latin typeface="Times New Roman" pitchFamily="18" charset="0"/>
                <a:cs typeface="Times New Roman" pitchFamily="18" charset="0"/>
              </a:rPr>
              <a:t>1</a:t>
            </a:r>
            <a:r>
              <a:rPr lang="en-US" altLang="ja-JP" sz="1200" dirty="0" smtClean="0">
                <a:latin typeface="Times New Roman" pitchFamily="18" charset="0"/>
                <a:cs typeface="Times New Roman" pitchFamily="18" charset="0"/>
              </a:rPr>
              <a:t> </a:t>
            </a:r>
            <a:r>
              <a:rPr lang="ja-JP" altLang="en-US" sz="1200" dirty="0" smtClean="0">
                <a:latin typeface="Times New Roman" pitchFamily="18" charset="0"/>
                <a:cs typeface="Times New Roman" pitchFamily="18" charset="0"/>
              </a:rPr>
              <a:t>は，自分の固有の債務である</a:t>
            </a:r>
            <a:r>
              <a:rPr lang="en-US" altLang="ja-JP" sz="1200" dirty="0" smtClean="0">
                <a:latin typeface="Times New Roman" pitchFamily="18" charset="0"/>
                <a:cs typeface="Times New Roman" pitchFamily="18" charset="0"/>
              </a:rPr>
              <a:t>300</a:t>
            </a:r>
            <a:r>
              <a:rPr lang="ja-JP" altLang="en-US" sz="1200" dirty="0" smtClean="0">
                <a:latin typeface="Times New Roman" pitchFamily="18" charset="0"/>
                <a:cs typeface="Times New Roman" pitchFamily="18" charset="0"/>
              </a:rPr>
              <a:t>万円を負担部分として支払う債務を負います。■</a:t>
            </a:r>
            <a:endParaRPr lang="en-US" altLang="ja-JP" sz="1200" dirty="0" smtClean="0">
              <a:latin typeface="Times New Roman" pitchFamily="18" charset="0"/>
              <a:cs typeface="Times New Roman" pitchFamily="18" charset="0"/>
            </a:endParaRPr>
          </a:p>
          <a:p>
            <a:r>
              <a:rPr kumimoji="1" lang="ja-JP" altLang="en-US" sz="1200" dirty="0" smtClean="0">
                <a:latin typeface="Times New Roman" pitchFamily="18" charset="0"/>
                <a:cs typeface="Times New Roman" pitchFamily="18" charset="0"/>
              </a:rPr>
              <a:t>★第</a:t>
            </a:r>
            <a:r>
              <a:rPr kumimoji="1" lang="en-US" altLang="ja-JP" sz="1200" dirty="0" smtClean="0">
                <a:latin typeface="Times New Roman" pitchFamily="18" charset="0"/>
                <a:cs typeface="Times New Roman" pitchFamily="18" charset="0"/>
              </a:rPr>
              <a:t>2</a:t>
            </a:r>
            <a:r>
              <a:rPr kumimoji="1" lang="ja-JP" altLang="en-US" sz="1200" dirty="0" smtClean="0">
                <a:latin typeface="Times New Roman" pitchFamily="18" charset="0"/>
                <a:cs typeface="Times New Roman" pitchFamily="18" charset="0"/>
              </a:rPr>
              <a:t>に，</a:t>
            </a:r>
            <a:r>
              <a:rPr lang="ja-JP" altLang="en-US" sz="1200" dirty="0" smtClean="0"/>
              <a:t>連帯債務者▲</a:t>
            </a:r>
            <a:r>
              <a:rPr lang="en-US" altLang="ja-JP" sz="1200" dirty="0" smtClean="0">
                <a:latin typeface="Times New Roman" pitchFamily="18" charset="0"/>
                <a:cs typeface="Times New Roman" pitchFamily="18" charset="0"/>
              </a:rPr>
              <a:t>Y</a:t>
            </a:r>
            <a:r>
              <a:rPr lang="en-US" altLang="ja-JP" sz="1200" baseline="-25000" dirty="0" smtClean="0">
                <a:latin typeface="Times New Roman" pitchFamily="18" charset="0"/>
                <a:cs typeface="Times New Roman" pitchFamily="18" charset="0"/>
              </a:rPr>
              <a:t>1</a:t>
            </a:r>
            <a:r>
              <a:rPr lang="en-US" altLang="ja-JP" sz="1200" dirty="0" smtClean="0">
                <a:latin typeface="Times New Roman" pitchFamily="18" charset="0"/>
                <a:cs typeface="Times New Roman" pitchFamily="18" charset="0"/>
              </a:rPr>
              <a:t> </a:t>
            </a:r>
            <a:r>
              <a:rPr lang="ja-JP" altLang="en-US" sz="1200" dirty="0" smtClean="0">
                <a:latin typeface="Times New Roman" pitchFamily="18" charset="0"/>
                <a:cs typeface="Times New Roman" pitchFamily="18" charset="0"/>
              </a:rPr>
              <a:t>は，他の連帯債務者</a:t>
            </a:r>
            <a:r>
              <a:rPr lang="en-US" altLang="ja-JP" sz="1200" dirty="0" smtClean="0">
                <a:latin typeface="Times New Roman" pitchFamily="18" charset="0"/>
                <a:cs typeface="Times New Roman" pitchFamily="18" charset="0"/>
              </a:rPr>
              <a:t>Y</a:t>
            </a:r>
            <a:r>
              <a:rPr lang="en-US" altLang="ja-JP" sz="1200" baseline="-25000" dirty="0" smtClean="0">
                <a:latin typeface="Times New Roman" pitchFamily="18" charset="0"/>
                <a:cs typeface="Times New Roman" pitchFamily="18" charset="0"/>
              </a:rPr>
              <a:t>2</a:t>
            </a:r>
            <a:r>
              <a:rPr lang="en-US" altLang="ja-JP" sz="1200" dirty="0" smtClean="0">
                <a:latin typeface="Times New Roman" pitchFamily="18" charset="0"/>
                <a:cs typeface="Times New Roman" pitchFamily="18" charset="0"/>
              </a:rPr>
              <a:t> </a:t>
            </a:r>
            <a:r>
              <a:rPr lang="ja-JP" altLang="en-US" sz="1200" dirty="0" smtClean="0">
                <a:latin typeface="Times New Roman" pitchFamily="18" charset="0"/>
                <a:cs typeface="Times New Roman" pitchFamily="18" charset="0"/>
              </a:rPr>
              <a:t>の負担部分</a:t>
            </a:r>
            <a:r>
              <a:rPr lang="en-US" altLang="ja-JP" sz="1200" dirty="0" smtClean="0">
                <a:latin typeface="Times New Roman" pitchFamily="18" charset="0"/>
                <a:cs typeface="Times New Roman" pitchFamily="18" charset="0"/>
              </a:rPr>
              <a:t>200</a:t>
            </a:r>
            <a:r>
              <a:rPr lang="ja-JP" altLang="en-US" sz="1200" dirty="0" smtClean="0">
                <a:latin typeface="Times New Roman" pitchFamily="18" charset="0"/>
                <a:cs typeface="Times New Roman" pitchFamily="18" charset="0"/>
              </a:rPr>
              <a:t>万円について，連帯保証をしています。■</a:t>
            </a:r>
            <a:endParaRPr lang="en-US" altLang="ja-JP" sz="1200" dirty="0" smtClean="0">
              <a:latin typeface="Times New Roman" pitchFamily="18" charset="0"/>
              <a:cs typeface="Times New Roman" pitchFamily="18" charset="0"/>
            </a:endParaRPr>
          </a:p>
          <a:p>
            <a:r>
              <a:rPr kumimoji="1" lang="ja-JP" altLang="en-US" sz="1200" dirty="0" smtClean="0">
                <a:latin typeface="Times New Roman" pitchFamily="18" charset="0"/>
                <a:cs typeface="Times New Roman" pitchFamily="18" charset="0"/>
              </a:rPr>
              <a:t>★第</a:t>
            </a:r>
            <a:r>
              <a:rPr kumimoji="1" lang="en-US" altLang="ja-JP" sz="1200" dirty="0" smtClean="0">
                <a:latin typeface="Times New Roman" pitchFamily="18" charset="0"/>
                <a:cs typeface="Times New Roman" pitchFamily="18" charset="0"/>
              </a:rPr>
              <a:t>3</a:t>
            </a:r>
            <a:r>
              <a:rPr kumimoji="1" lang="ja-JP" altLang="en-US" sz="1200" dirty="0" smtClean="0">
                <a:latin typeface="Times New Roman" pitchFamily="18" charset="0"/>
                <a:cs typeface="Times New Roman" pitchFamily="18" charset="0"/>
              </a:rPr>
              <a:t>に，</a:t>
            </a:r>
            <a:r>
              <a:rPr lang="ja-JP" altLang="en-US" sz="1200" dirty="0" smtClean="0"/>
              <a:t>連帯債務者▲</a:t>
            </a:r>
            <a:r>
              <a:rPr lang="en-US" altLang="ja-JP" sz="1200" dirty="0" smtClean="0">
                <a:latin typeface="Times New Roman" pitchFamily="18" charset="0"/>
                <a:cs typeface="Times New Roman" pitchFamily="18" charset="0"/>
              </a:rPr>
              <a:t>Y</a:t>
            </a:r>
            <a:r>
              <a:rPr lang="en-US" altLang="ja-JP" sz="1200" baseline="-25000" dirty="0" smtClean="0">
                <a:latin typeface="Times New Roman" pitchFamily="18" charset="0"/>
                <a:cs typeface="Times New Roman" pitchFamily="18" charset="0"/>
              </a:rPr>
              <a:t>1</a:t>
            </a:r>
            <a:r>
              <a:rPr lang="en-US" altLang="ja-JP" sz="1200" dirty="0" smtClean="0">
                <a:latin typeface="Times New Roman" pitchFamily="18" charset="0"/>
                <a:cs typeface="Times New Roman" pitchFamily="18" charset="0"/>
              </a:rPr>
              <a:t> </a:t>
            </a:r>
            <a:r>
              <a:rPr lang="ja-JP" altLang="en-US" sz="1200" dirty="0" smtClean="0">
                <a:latin typeface="Times New Roman" pitchFamily="18" charset="0"/>
                <a:cs typeface="Times New Roman" pitchFamily="18" charset="0"/>
              </a:rPr>
              <a:t>は，他の連帯債務者</a:t>
            </a:r>
            <a:r>
              <a:rPr lang="en-US" altLang="ja-JP" sz="1200" dirty="0" smtClean="0">
                <a:latin typeface="Times New Roman" pitchFamily="18" charset="0"/>
                <a:cs typeface="Times New Roman" pitchFamily="18" charset="0"/>
              </a:rPr>
              <a:t>Y</a:t>
            </a:r>
            <a:r>
              <a:rPr lang="en-US" altLang="ja-JP" sz="1200" baseline="-25000" dirty="0" smtClean="0">
                <a:latin typeface="Times New Roman" pitchFamily="18" charset="0"/>
                <a:cs typeface="Times New Roman" pitchFamily="18" charset="0"/>
              </a:rPr>
              <a:t>3</a:t>
            </a:r>
            <a:r>
              <a:rPr lang="en-US" altLang="ja-JP" sz="1200" dirty="0" smtClean="0">
                <a:latin typeface="Times New Roman" pitchFamily="18" charset="0"/>
                <a:cs typeface="Times New Roman" pitchFamily="18" charset="0"/>
              </a:rPr>
              <a:t> </a:t>
            </a:r>
            <a:r>
              <a:rPr lang="ja-JP" altLang="en-US" sz="1200" dirty="0" smtClean="0">
                <a:latin typeface="Times New Roman" pitchFamily="18" charset="0"/>
                <a:cs typeface="Times New Roman" pitchFamily="18" charset="0"/>
              </a:rPr>
              <a:t>の負担部分</a:t>
            </a:r>
            <a:r>
              <a:rPr lang="en-US" altLang="ja-JP" sz="1200" dirty="0" smtClean="0">
                <a:latin typeface="Times New Roman" pitchFamily="18" charset="0"/>
                <a:cs typeface="Times New Roman" pitchFamily="18" charset="0"/>
              </a:rPr>
              <a:t>100</a:t>
            </a:r>
            <a:r>
              <a:rPr lang="ja-JP" altLang="en-US" sz="1200" dirty="0" smtClean="0">
                <a:latin typeface="Times New Roman" pitchFamily="18" charset="0"/>
                <a:cs typeface="Times New Roman" pitchFamily="18" charset="0"/>
              </a:rPr>
              <a:t>万円について，連帯保証をしています。■</a:t>
            </a:r>
            <a:endParaRPr lang="en-US" altLang="ja-JP" sz="1200" dirty="0" smtClean="0">
              <a:latin typeface="Times New Roman" pitchFamily="18" charset="0"/>
              <a:cs typeface="Times New Roman" pitchFamily="18" charset="0"/>
            </a:endParaRPr>
          </a:p>
          <a:p>
            <a:r>
              <a:rPr lang="ja-JP" altLang="en-US" sz="1200" dirty="0" smtClean="0">
                <a:latin typeface="Times New Roman" pitchFamily="18" charset="0"/>
                <a:cs typeface="Times New Roman" pitchFamily="18" charset="0"/>
              </a:rPr>
              <a:t>★結果として，連帯債務者</a:t>
            </a:r>
            <a:r>
              <a:rPr lang="ja-JP" altLang="en-US" sz="1200" dirty="0" smtClean="0"/>
              <a:t>▲</a:t>
            </a:r>
            <a:r>
              <a:rPr lang="en-US" altLang="ja-JP" sz="1200" dirty="0" smtClean="0">
                <a:latin typeface="Times New Roman" pitchFamily="18" charset="0"/>
                <a:cs typeface="Times New Roman" pitchFamily="18" charset="0"/>
              </a:rPr>
              <a:t>Y</a:t>
            </a:r>
            <a:r>
              <a:rPr lang="en-US" altLang="ja-JP" sz="1200" baseline="-25000" dirty="0" smtClean="0">
                <a:latin typeface="Times New Roman" pitchFamily="18" charset="0"/>
                <a:cs typeface="Times New Roman" pitchFamily="18" charset="0"/>
              </a:rPr>
              <a:t>1</a:t>
            </a:r>
            <a:r>
              <a:rPr lang="en-US" altLang="ja-JP" sz="1200" dirty="0" smtClean="0">
                <a:latin typeface="Times New Roman" pitchFamily="18" charset="0"/>
                <a:cs typeface="Times New Roman" pitchFamily="18" charset="0"/>
              </a:rPr>
              <a:t> </a:t>
            </a:r>
            <a:r>
              <a:rPr lang="ja-JP" altLang="en-US" sz="1200" dirty="0" smtClean="0">
                <a:latin typeface="Times New Roman" pitchFamily="18" charset="0"/>
                <a:cs typeface="Times New Roman" pitchFamily="18" charset="0"/>
              </a:rPr>
              <a:t>は，負担部分</a:t>
            </a:r>
            <a:r>
              <a:rPr lang="en-US" altLang="ja-JP" sz="1200" dirty="0" smtClean="0">
                <a:latin typeface="Times New Roman" pitchFamily="18" charset="0"/>
                <a:cs typeface="Times New Roman" pitchFamily="18" charset="0"/>
              </a:rPr>
              <a:t>300</a:t>
            </a:r>
            <a:r>
              <a:rPr lang="ja-JP" altLang="en-US" sz="1200" dirty="0" smtClean="0">
                <a:latin typeface="Times New Roman" pitchFamily="18" charset="0"/>
                <a:cs typeface="Times New Roman" pitchFamily="18" charset="0"/>
              </a:rPr>
              <a:t>万円，保証部分</a:t>
            </a:r>
            <a:r>
              <a:rPr lang="en-US" altLang="ja-JP" sz="1200" dirty="0" smtClean="0">
                <a:latin typeface="Times New Roman" pitchFamily="18" charset="0"/>
                <a:cs typeface="Times New Roman" pitchFamily="18" charset="0"/>
              </a:rPr>
              <a:t>300</a:t>
            </a:r>
            <a:r>
              <a:rPr lang="ja-JP" altLang="en-US" sz="1200" dirty="0" smtClean="0">
                <a:latin typeface="Times New Roman" pitchFamily="18" charset="0"/>
                <a:cs typeface="Times New Roman" pitchFamily="18" charset="0"/>
              </a:rPr>
              <a:t>万円の合計</a:t>
            </a:r>
            <a:r>
              <a:rPr lang="en-US" altLang="ja-JP" sz="1200" dirty="0" smtClean="0">
                <a:latin typeface="Times New Roman" pitchFamily="18" charset="0"/>
                <a:cs typeface="Times New Roman" pitchFamily="18" charset="0"/>
              </a:rPr>
              <a:t>600</a:t>
            </a:r>
            <a:r>
              <a:rPr lang="ja-JP" altLang="en-US" sz="1200" dirty="0" smtClean="0">
                <a:latin typeface="Times New Roman" pitchFamily="18" charset="0"/>
                <a:cs typeface="Times New Roman" pitchFamily="18" charset="0"/>
              </a:rPr>
              <a:t>万円の連帯債務を負担します。</a:t>
            </a:r>
            <a:endParaRPr lang="en-US" altLang="ja-JP" sz="1200" dirty="0" smtClean="0">
              <a:latin typeface="Times New Roman" pitchFamily="18" charset="0"/>
              <a:cs typeface="Times New Roman" pitchFamily="18" charset="0"/>
            </a:endParaRPr>
          </a:p>
          <a:p>
            <a:r>
              <a:rPr lang="ja-JP" altLang="en-US" sz="1200" dirty="0" smtClean="0"/>
              <a:t>★連帯債務者▲</a:t>
            </a:r>
            <a:r>
              <a:rPr lang="en-US" altLang="ja-JP" sz="1200" dirty="0" smtClean="0">
                <a:latin typeface="Times New Roman" pitchFamily="18" charset="0"/>
                <a:cs typeface="Times New Roman" pitchFamily="18" charset="0"/>
              </a:rPr>
              <a:t>Y</a:t>
            </a:r>
            <a:r>
              <a:rPr lang="en-US" altLang="ja-JP" sz="1200" baseline="-25000" dirty="0" smtClean="0">
                <a:latin typeface="Times New Roman" pitchFamily="18" charset="0"/>
                <a:cs typeface="Times New Roman" pitchFamily="18" charset="0"/>
              </a:rPr>
              <a:t>2</a:t>
            </a:r>
            <a:r>
              <a:rPr lang="en-US" altLang="ja-JP" sz="1200" dirty="0" smtClean="0">
                <a:latin typeface="Times New Roman" pitchFamily="18" charset="0"/>
                <a:cs typeface="Times New Roman" pitchFamily="18" charset="0"/>
              </a:rPr>
              <a:t> </a:t>
            </a:r>
            <a:r>
              <a:rPr lang="ja-JP" altLang="en-US" sz="1200" dirty="0" smtClean="0">
                <a:latin typeface="Times New Roman" pitchFamily="18" charset="0"/>
                <a:cs typeface="Times New Roman" pitchFamily="18" charset="0"/>
              </a:rPr>
              <a:t>の連帯債務の内部構造も，同様にして，以下のように明確となります。■</a:t>
            </a:r>
            <a:endParaRPr lang="en-US" altLang="ja-JP" sz="1200" dirty="0" smtClean="0">
              <a:latin typeface="Times New Roman" pitchFamily="18" charset="0"/>
              <a:cs typeface="Times New Roman" pitchFamily="18" charset="0"/>
            </a:endParaRPr>
          </a:p>
          <a:p>
            <a:r>
              <a:rPr kumimoji="1" lang="ja-JP" altLang="en-US" sz="1200" dirty="0" smtClean="0">
                <a:latin typeface="Times New Roman" pitchFamily="18" charset="0"/>
                <a:cs typeface="Times New Roman" pitchFamily="18" charset="0"/>
              </a:rPr>
              <a:t>★第</a:t>
            </a:r>
            <a:r>
              <a:rPr kumimoji="1" lang="en-US" altLang="ja-JP" sz="1200" dirty="0" smtClean="0">
                <a:latin typeface="Times New Roman" pitchFamily="18" charset="0"/>
                <a:cs typeface="Times New Roman" pitchFamily="18" charset="0"/>
              </a:rPr>
              <a:t>1</a:t>
            </a:r>
            <a:r>
              <a:rPr kumimoji="1" lang="ja-JP" altLang="en-US" sz="1200" dirty="0" smtClean="0">
                <a:latin typeface="Times New Roman" pitchFamily="18" charset="0"/>
                <a:cs typeface="Times New Roman" pitchFamily="18" charset="0"/>
              </a:rPr>
              <a:t>に，</a:t>
            </a:r>
            <a:r>
              <a:rPr lang="ja-JP" altLang="en-US" sz="1200" dirty="0" smtClean="0"/>
              <a:t>連帯債務者▲</a:t>
            </a:r>
            <a:r>
              <a:rPr lang="en-US" altLang="ja-JP" sz="1200" dirty="0" smtClean="0">
                <a:latin typeface="Times New Roman" pitchFamily="18" charset="0"/>
                <a:cs typeface="Times New Roman" pitchFamily="18" charset="0"/>
              </a:rPr>
              <a:t>Y</a:t>
            </a:r>
            <a:r>
              <a:rPr lang="en-US" altLang="ja-JP" sz="1200" baseline="-25000" dirty="0" smtClean="0">
                <a:latin typeface="Times New Roman" pitchFamily="18" charset="0"/>
                <a:cs typeface="Times New Roman" pitchFamily="18" charset="0"/>
              </a:rPr>
              <a:t>2</a:t>
            </a:r>
            <a:r>
              <a:rPr lang="en-US" altLang="ja-JP" sz="1200" dirty="0" smtClean="0">
                <a:latin typeface="Times New Roman" pitchFamily="18" charset="0"/>
                <a:cs typeface="Times New Roman" pitchFamily="18" charset="0"/>
              </a:rPr>
              <a:t> </a:t>
            </a:r>
            <a:r>
              <a:rPr lang="ja-JP" altLang="en-US" sz="1200" dirty="0" smtClean="0">
                <a:latin typeface="Times New Roman" pitchFamily="18" charset="0"/>
                <a:cs typeface="Times New Roman" pitchFamily="18" charset="0"/>
              </a:rPr>
              <a:t>は，自分の固有の債務である</a:t>
            </a:r>
            <a:r>
              <a:rPr lang="en-US" altLang="ja-JP" sz="1200" dirty="0" smtClean="0">
                <a:latin typeface="Times New Roman" pitchFamily="18" charset="0"/>
                <a:cs typeface="Times New Roman" pitchFamily="18" charset="0"/>
              </a:rPr>
              <a:t>200</a:t>
            </a:r>
            <a:r>
              <a:rPr lang="ja-JP" altLang="en-US" sz="1200" dirty="0" smtClean="0">
                <a:latin typeface="Times New Roman" pitchFamily="18" charset="0"/>
                <a:cs typeface="Times New Roman" pitchFamily="18" charset="0"/>
              </a:rPr>
              <a:t>万円を負担部分として支払う債務を負います。■</a:t>
            </a:r>
            <a:endParaRPr lang="en-US" altLang="ja-JP" sz="1200" dirty="0" smtClean="0">
              <a:latin typeface="Times New Roman" pitchFamily="18" charset="0"/>
              <a:cs typeface="Times New Roman" pitchFamily="18" charset="0"/>
            </a:endParaRPr>
          </a:p>
          <a:p>
            <a:r>
              <a:rPr kumimoji="1" lang="ja-JP" altLang="en-US" sz="1200" dirty="0" smtClean="0">
                <a:latin typeface="Times New Roman" pitchFamily="18" charset="0"/>
                <a:cs typeface="Times New Roman" pitchFamily="18" charset="0"/>
              </a:rPr>
              <a:t>★第</a:t>
            </a:r>
            <a:r>
              <a:rPr kumimoji="1" lang="en-US" altLang="ja-JP" sz="1200" dirty="0" smtClean="0">
                <a:latin typeface="Times New Roman" pitchFamily="18" charset="0"/>
                <a:cs typeface="Times New Roman" pitchFamily="18" charset="0"/>
              </a:rPr>
              <a:t>2</a:t>
            </a:r>
            <a:r>
              <a:rPr kumimoji="1" lang="ja-JP" altLang="en-US" sz="1200" dirty="0" smtClean="0">
                <a:latin typeface="Times New Roman" pitchFamily="18" charset="0"/>
                <a:cs typeface="Times New Roman" pitchFamily="18" charset="0"/>
              </a:rPr>
              <a:t>に，</a:t>
            </a:r>
            <a:r>
              <a:rPr lang="ja-JP" altLang="en-US" sz="1200" dirty="0" smtClean="0"/>
              <a:t>連帯債務者▲</a:t>
            </a:r>
            <a:r>
              <a:rPr lang="en-US" altLang="ja-JP" sz="1200" dirty="0" smtClean="0">
                <a:latin typeface="Times New Roman" pitchFamily="18" charset="0"/>
                <a:cs typeface="Times New Roman" pitchFamily="18" charset="0"/>
              </a:rPr>
              <a:t>Y</a:t>
            </a:r>
            <a:r>
              <a:rPr lang="en-US" altLang="ja-JP" sz="1200" baseline="-25000" dirty="0" smtClean="0">
                <a:latin typeface="Times New Roman" pitchFamily="18" charset="0"/>
                <a:cs typeface="Times New Roman" pitchFamily="18" charset="0"/>
              </a:rPr>
              <a:t>2</a:t>
            </a:r>
            <a:r>
              <a:rPr lang="en-US" altLang="ja-JP" sz="1200" dirty="0" smtClean="0">
                <a:latin typeface="Times New Roman" pitchFamily="18" charset="0"/>
                <a:cs typeface="Times New Roman" pitchFamily="18" charset="0"/>
              </a:rPr>
              <a:t> </a:t>
            </a:r>
            <a:r>
              <a:rPr lang="ja-JP" altLang="en-US" sz="1200" dirty="0" smtClean="0">
                <a:latin typeface="Times New Roman" pitchFamily="18" charset="0"/>
                <a:cs typeface="Times New Roman" pitchFamily="18" charset="0"/>
              </a:rPr>
              <a:t>は，他の連帯債務者</a:t>
            </a:r>
            <a:r>
              <a:rPr lang="en-US" altLang="ja-JP" sz="1200" dirty="0" smtClean="0">
                <a:latin typeface="Times New Roman" pitchFamily="18" charset="0"/>
                <a:cs typeface="Times New Roman" pitchFamily="18" charset="0"/>
              </a:rPr>
              <a:t>Y</a:t>
            </a:r>
            <a:r>
              <a:rPr lang="en-US" altLang="ja-JP" sz="1200" baseline="-25000" dirty="0" smtClean="0">
                <a:latin typeface="Times New Roman" pitchFamily="18" charset="0"/>
                <a:cs typeface="Times New Roman" pitchFamily="18" charset="0"/>
              </a:rPr>
              <a:t>1</a:t>
            </a:r>
            <a:r>
              <a:rPr lang="en-US" altLang="ja-JP" sz="1200" dirty="0" smtClean="0">
                <a:latin typeface="Times New Roman" pitchFamily="18" charset="0"/>
                <a:cs typeface="Times New Roman" pitchFamily="18" charset="0"/>
              </a:rPr>
              <a:t> </a:t>
            </a:r>
            <a:r>
              <a:rPr lang="ja-JP" altLang="en-US" sz="1200" dirty="0" smtClean="0">
                <a:latin typeface="Times New Roman" pitchFamily="18" charset="0"/>
                <a:cs typeface="Times New Roman" pitchFamily="18" charset="0"/>
              </a:rPr>
              <a:t>の負担部分</a:t>
            </a:r>
            <a:r>
              <a:rPr lang="en-US" altLang="ja-JP" sz="1200" dirty="0" smtClean="0">
                <a:latin typeface="Times New Roman" pitchFamily="18" charset="0"/>
                <a:cs typeface="Times New Roman" pitchFamily="18" charset="0"/>
              </a:rPr>
              <a:t>300</a:t>
            </a:r>
            <a:r>
              <a:rPr lang="ja-JP" altLang="en-US" sz="1200" dirty="0" smtClean="0">
                <a:latin typeface="Times New Roman" pitchFamily="18" charset="0"/>
                <a:cs typeface="Times New Roman" pitchFamily="18" charset="0"/>
              </a:rPr>
              <a:t>万円について，連帯保証をしています。■</a:t>
            </a:r>
            <a:endParaRPr lang="en-US" altLang="ja-JP" sz="1200" dirty="0" smtClean="0">
              <a:latin typeface="Times New Roman" pitchFamily="18" charset="0"/>
              <a:cs typeface="Times New Roman" pitchFamily="18" charset="0"/>
            </a:endParaRPr>
          </a:p>
          <a:p>
            <a:r>
              <a:rPr kumimoji="1" lang="ja-JP" altLang="en-US" sz="1200" dirty="0" smtClean="0">
                <a:latin typeface="Times New Roman" pitchFamily="18" charset="0"/>
                <a:cs typeface="Times New Roman" pitchFamily="18" charset="0"/>
              </a:rPr>
              <a:t>★第</a:t>
            </a:r>
            <a:r>
              <a:rPr kumimoji="1" lang="en-US" altLang="ja-JP" sz="1200" dirty="0" smtClean="0">
                <a:latin typeface="Times New Roman" pitchFamily="18" charset="0"/>
                <a:cs typeface="Times New Roman" pitchFamily="18" charset="0"/>
              </a:rPr>
              <a:t>3</a:t>
            </a:r>
            <a:r>
              <a:rPr kumimoji="1" lang="ja-JP" altLang="en-US" sz="1200" dirty="0" smtClean="0">
                <a:latin typeface="Times New Roman" pitchFamily="18" charset="0"/>
                <a:cs typeface="Times New Roman" pitchFamily="18" charset="0"/>
              </a:rPr>
              <a:t>に，</a:t>
            </a:r>
            <a:r>
              <a:rPr lang="ja-JP" altLang="en-US" sz="1200" dirty="0" smtClean="0"/>
              <a:t>連帯債務者▲</a:t>
            </a:r>
            <a:r>
              <a:rPr lang="en-US" altLang="ja-JP" sz="1200" dirty="0" smtClean="0">
                <a:latin typeface="Times New Roman" pitchFamily="18" charset="0"/>
                <a:cs typeface="Times New Roman" pitchFamily="18" charset="0"/>
              </a:rPr>
              <a:t>Y</a:t>
            </a:r>
            <a:r>
              <a:rPr lang="en-US" altLang="ja-JP" sz="1200" baseline="-25000" dirty="0" smtClean="0">
                <a:latin typeface="Times New Roman" pitchFamily="18" charset="0"/>
                <a:cs typeface="Times New Roman" pitchFamily="18" charset="0"/>
              </a:rPr>
              <a:t>2</a:t>
            </a:r>
            <a:r>
              <a:rPr lang="en-US" altLang="ja-JP" sz="1200" dirty="0" smtClean="0">
                <a:latin typeface="Times New Roman" pitchFamily="18" charset="0"/>
                <a:cs typeface="Times New Roman" pitchFamily="18" charset="0"/>
              </a:rPr>
              <a:t> </a:t>
            </a:r>
            <a:r>
              <a:rPr lang="ja-JP" altLang="en-US" sz="1200" dirty="0" smtClean="0">
                <a:latin typeface="Times New Roman" pitchFamily="18" charset="0"/>
                <a:cs typeface="Times New Roman" pitchFamily="18" charset="0"/>
              </a:rPr>
              <a:t>は，他の連帯債務者</a:t>
            </a:r>
            <a:r>
              <a:rPr lang="en-US" altLang="ja-JP" sz="1200" dirty="0" smtClean="0">
                <a:latin typeface="Times New Roman" pitchFamily="18" charset="0"/>
                <a:cs typeface="Times New Roman" pitchFamily="18" charset="0"/>
              </a:rPr>
              <a:t>Y</a:t>
            </a:r>
            <a:r>
              <a:rPr lang="en-US" altLang="ja-JP" sz="1200" baseline="-25000" dirty="0" smtClean="0">
                <a:latin typeface="Times New Roman" pitchFamily="18" charset="0"/>
                <a:cs typeface="Times New Roman" pitchFamily="18" charset="0"/>
              </a:rPr>
              <a:t>3</a:t>
            </a:r>
            <a:r>
              <a:rPr lang="en-US" altLang="ja-JP" sz="1200" dirty="0" smtClean="0">
                <a:latin typeface="Times New Roman" pitchFamily="18" charset="0"/>
                <a:cs typeface="Times New Roman" pitchFamily="18" charset="0"/>
              </a:rPr>
              <a:t> </a:t>
            </a:r>
            <a:r>
              <a:rPr lang="ja-JP" altLang="en-US" sz="1200" dirty="0" smtClean="0">
                <a:latin typeface="Times New Roman" pitchFamily="18" charset="0"/>
                <a:cs typeface="Times New Roman" pitchFamily="18" charset="0"/>
              </a:rPr>
              <a:t>の負担部分</a:t>
            </a:r>
            <a:r>
              <a:rPr lang="en-US" altLang="ja-JP" sz="1200" dirty="0" smtClean="0">
                <a:latin typeface="Times New Roman" pitchFamily="18" charset="0"/>
                <a:cs typeface="Times New Roman" pitchFamily="18" charset="0"/>
              </a:rPr>
              <a:t>100</a:t>
            </a:r>
            <a:r>
              <a:rPr lang="ja-JP" altLang="en-US" sz="1200" dirty="0" smtClean="0">
                <a:latin typeface="Times New Roman" pitchFamily="18" charset="0"/>
                <a:cs typeface="Times New Roman" pitchFamily="18" charset="0"/>
              </a:rPr>
              <a:t>万円について，連帯保証をしています。■</a:t>
            </a:r>
            <a:endParaRPr lang="en-US" altLang="ja-JP"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latin typeface="Times New Roman" pitchFamily="18" charset="0"/>
                <a:cs typeface="Times New Roman" pitchFamily="18" charset="0"/>
              </a:rPr>
              <a:t>★結果として，連帯債務者</a:t>
            </a:r>
            <a:r>
              <a:rPr lang="ja-JP" altLang="en-US" sz="1200" dirty="0" smtClean="0"/>
              <a:t>▲</a:t>
            </a:r>
            <a:r>
              <a:rPr lang="en-US" altLang="ja-JP" sz="1200" dirty="0" smtClean="0">
                <a:latin typeface="Times New Roman" pitchFamily="18" charset="0"/>
                <a:cs typeface="Times New Roman" pitchFamily="18" charset="0"/>
              </a:rPr>
              <a:t>Y</a:t>
            </a:r>
            <a:r>
              <a:rPr lang="en-US" altLang="ja-JP" sz="1200" baseline="-25000" dirty="0" smtClean="0">
                <a:latin typeface="Times New Roman" pitchFamily="18" charset="0"/>
                <a:cs typeface="Times New Roman" pitchFamily="18" charset="0"/>
              </a:rPr>
              <a:t>2</a:t>
            </a:r>
            <a:r>
              <a:rPr lang="en-US" altLang="ja-JP" sz="1200" dirty="0" smtClean="0">
                <a:latin typeface="Times New Roman" pitchFamily="18" charset="0"/>
                <a:cs typeface="Times New Roman" pitchFamily="18" charset="0"/>
              </a:rPr>
              <a:t> </a:t>
            </a:r>
            <a:r>
              <a:rPr lang="ja-JP" altLang="en-US" sz="1200" dirty="0" smtClean="0">
                <a:latin typeface="Times New Roman" pitchFamily="18" charset="0"/>
                <a:cs typeface="Times New Roman" pitchFamily="18" charset="0"/>
              </a:rPr>
              <a:t>は，負担部分</a:t>
            </a:r>
            <a:r>
              <a:rPr lang="en-US" altLang="ja-JP" sz="1200" dirty="0" smtClean="0">
                <a:latin typeface="Times New Roman" pitchFamily="18" charset="0"/>
                <a:cs typeface="Times New Roman" pitchFamily="18" charset="0"/>
              </a:rPr>
              <a:t>200</a:t>
            </a:r>
            <a:r>
              <a:rPr lang="ja-JP" altLang="en-US" sz="1200" dirty="0" smtClean="0">
                <a:latin typeface="Times New Roman" pitchFamily="18" charset="0"/>
                <a:cs typeface="Times New Roman" pitchFamily="18" charset="0"/>
              </a:rPr>
              <a:t>万円，保証部分</a:t>
            </a:r>
            <a:r>
              <a:rPr lang="en-US" altLang="ja-JP" sz="1200" dirty="0" smtClean="0">
                <a:latin typeface="Times New Roman" pitchFamily="18" charset="0"/>
                <a:cs typeface="Times New Roman" pitchFamily="18" charset="0"/>
              </a:rPr>
              <a:t>400</a:t>
            </a:r>
            <a:r>
              <a:rPr lang="ja-JP" altLang="en-US" sz="1200" dirty="0" smtClean="0">
                <a:latin typeface="Times New Roman" pitchFamily="18" charset="0"/>
                <a:cs typeface="Times New Roman" pitchFamily="18" charset="0"/>
              </a:rPr>
              <a:t>万円の合計</a:t>
            </a:r>
            <a:r>
              <a:rPr lang="en-US" altLang="ja-JP" sz="1200" dirty="0" smtClean="0">
                <a:latin typeface="Times New Roman" pitchFamily="18" charset="0"/>
                <a:cs typeface="Times New Roman" pitchFamily="18" charset="0"/>
              </a:rPr>
              <a:t>600</a:t>
            </a:r>
            <a:r>
              <a:rPr lang="ja-JP" altLang="en-US" sz="1200" dirty="0" smtClean="0">
                <a:latin typeface="Times New Roman" pitchFamily="18" charset="0"/>
                <a:cs typeface="Times New Roman" pitchFamily="18" charset="0"/>
              </a:rPr>
              <a:t>万円の連帯債務を負担します。</a:t>
            </a:r>
            <a:endParaRPr lang="en-US" altLang="ja-JP" sz="1200" dirty="0" smtClean="0">
              <a:latin typeface="Times New Roman" pitchFamily="18" charset="0"/>
              <a:cs typeface="Times New Roman" pitchFamily="18" charset="0"/>
            </a:endParaRPr>
          </a:p>
          <a:p>
            <a:r>
              <a:rPr lang="ja-JP" altLang="en-US" sz="1200" dirty="0" smtClean="0"/>
              <a:t>★連帯債務者▲</a:t>
            </a:r>
            <a:r>
              <a:rPr lang="en-US" altLang="ja-JP" sz="1200" dirty="0" smtClean="0">
                <a:latin typeface="Times New Roman" pitchFamily="18" charset="0"/>
                <a:cs typeface="Times New Roman" pitchFamily="18" charset="0"/>
              </a:rPr>
              <a:t>Y</a:t>
            </a:r>
            <a:r>
              <a:rPr lang="en-US" altLang="ja-JP" sz="1200" baseline="-25000" dirty="0" smtClean="0">
                <a:latin typeface="Times New Roman" pitchFamily="18" charset="0"/>
                <a:cs typeface="Times New Roman" pitchFamily="18" charset="0"/>
              </a:rPr>
              <a:t>3</a:t>
            </a:r>
            <a:r>
              <a:rPr lang="en-US" altLang="ja-JP" sz="1200" dirty="0" smtClean="0">
                <a:latin typeface="Times New Roman" pitchFamily="18" charset="0"/>
                <a:cs typeface="Times New Roman" pitchFamily="18" charset="0"/>
              </a:rPr>
              <a:t> </a:t>
            </a:r>
            <a:r>
              <a:rPr lang="ja-JP" altLang="en-US" sz="1200" dirty="0" smtClean="0">
                <a:latin typeface="Times New Roman" pitchFamily="18" charset="0"/>
                <a:cs typeface="Times New Roman" pitchFamily="18" charset="0"/>
              </a:rPr>
              <a:t>の連帯債務の内部構造も，同様にして，以下のように明確となります。■</a:t>
            </a:r>
            <a:endParaRPr lang="en-US" altLang="ja-JP" sz="1200" dirty="0" smtClean="0">
              <a:latin typeface="Times New Roman" pitchFamily="18" charset="0"/>
              <a:cs typeface="Times New Roman" pitchFamily="18" charset="0"/>
            </a:endParaRPr>
          </a:p>
          <a:p>
            <a:r>
              <a:rPr kumimoji="1" lang="ja-JP" altLang="en-US" sz="1200" dirty="0" smtClean="0">
                <a:latin typeface="Times New Roman" pitchFamily="18" charset="0"/>
                <a:cs typeface="Times New Roman" pitchFamily="18" charset="0"/>
              </a:rPr>
              <a:t>★第</a:t>
            </a:r>
            <a:r>
              <a:rPr kumimoji="1" lang="en-US" altLang="ja-JP" sz="1200" dirty="0" smtClean="0">
                <a:latin typeface="Times New Roman" pitchFamily="18" charset="0"/>
                <a:cs typeface="Times New Roman" pitchFamily="18" charset="0"/>
              </a:rPr>
              <a:t>1</a:t>
            </a:r>
            <a:r>
              <a:rPr kumimoji="1" lang="ja-JP" altLang="en-US" sz="1200" dirty="0" smtClean="0">
                <a:latin typeface="Times New Roman" pitchFamily="18" charset="0"/>
                <a:cs typeface="Times New Roman" pitchFamily="18" charset="0"/>
              </a:rPr>
              <a:t>に，</a:t>
            </a:r>
            <a:r>
              <a:rPr lang="ja-JP" altLang="en-US" sz="1200" dirty="0" smtClean="0"/>
              <a:t>連帯債務者▲</a:t>
            </a:r>
            <a:r>
              <a:rPr lang="en-US" altLang="ja-JP" sz="1200" dirty="0" smtClean="0">
                <a:latin typeface="Times New Roman" pitchFamily="18" charset="0"/>
                <a:cs typeface="Times New Roman" pitchFamily="18" charset="0"/>
              </a:rPr>
              <a:t>Y</a:t>
            </a:r>
            <a:r>
              <a:rPr lang="en-US" altLang="ja-JP" sz="1200" baseline="-25000" dirty="0" smtClean="0">
                <a:latin typeface="Times New Roman" pitchFamily="18" charset="0"/>
                <a:cs typeface="Times New Roman" pitchFamily="18" charset="0"/>
              </a:rPr>
              <a:t>3</a:t>
            </a:r>
            <a:r>
              <a:rPr lang="en-US" altLang="ja-JP" sz="1200" dirty="0" smtClean="0">
                <a:latin typeface="Times New Roman" pitchFamily="18" charset="0"/>
                <a:cs typeface="Times New Roman" pitchFamily="18" charset="0"/>
              </a:rPr>
              <a:t> </a:t>
            </a:r>
            <a:r>
              <a:rPr lang="ja-JP" altLang="en-US" sz="1200" dirty="0" smtClean="0">
                <a:latin typeface="Times New Roman" pitchFamily="18" charset="0"/>
                <a:cs typeface="Times New Roman" pitchFamily="18" charset="0"/>
              </a:rPr>
              <a:t>は，自分の固有の債務である</a:t>
            </a:r>
            <a:r>
              <a:rPr lang="en-US" altLang="ja-JP" sz="1200" dirty="0" smtClean="0">
                <a:latin typeface="Times New Roman" pitchFamily="18" charset="0"/>
                <a:cs typeface="Times New Roman" pitchFamily="18" charset="0"/>
              </a:rPr>
              <a:t>100</a:t>
            </a:r>
            <a:r>
              <a:rPr lang="ja-JP" altLang="en-US" sz="1200" dirty="0" smtClean="0">
                <a:latin typeface="Times New Roman" pitchFamily="18" charset="0"/>
                <a:cs typeface="Times New Roman" pitchFamily="18" charset="0"/>
              </a:rPr>
              <a:t>万円を負担部分として支払う債務を負います。■</a:t>
            </a:r>
            <a:endParaRPr lang="en-US" altLang="ja-JP" sz="1200" dirty="0" smtClean="0">
              <a:latin typeface="Times New Roman" pitchFamily="18" charset="0"/>
              <a:cs typeface="Times New Roman" pitchFamily="18" charset="0"/>
            </a:endParaRPr>
          </a:p>
          <a:p>
            <a:r>
              <a:rPr kumimoji="1" lang="ja-JP" altLang="en-US" sz="1200" dirty="0" smtClean="0">
                <a:latin typeface="Times New Roman" pitchFamily="18" charset="0"/>
                <a:cs typeface="Times New Roman" pitchFamily="18" charset="0"/>
              </a:rPr>
              <a:t>★第</a:t>
            </a:r>
            <a:r>
              <a:rPr kumimoji="1" lang="en-US" altLang="ja-JP" sz="1200" dirty="0" smtClean="0">
                <a:latin typeface="Times New Roman" pitchFamily="18" charset="0"/>
                <a:cs typeface="Times New Roman" pitchFamily="18" charset="0"/>
              </a:rPr>
              <a:t>2</a:t>
            </a:r>
            <a:r>
              <a:rPr kumimoji="1" lang="ja-JP" altLang="en-US" sz="1200" dirty="0" smtClean="0">
                <a:latin typeface="Times New Roman" pitchFamily="18" charset="0"/>
                <a:cs typeface="Times New Roman" pitchFamily="18" charset="0"/>
              </a:rPr>
              <a:t>に，</a:t>
            </a:r>
            <a:r>
              <a:rPr lang="ja-JP" altLang="en-US" sz="1200" dirty="0" smtClean="0"/>
              <a:t>連帯債務者▲</a:t>
            </a:r>
            <a:r>
              <a:rPr lang="en-US" altLang="ja-JP" sz="1200" dirty="0" smtClean="0">
                <a:latin typeface="Times New Roman" pitchFamily="18" charset="0"/>
                <a:cs typeface="Times New Roman" pitchFamily="18" charset="0"/>
              </a:rPr>
              <a:t>Y</a:t>
            </a:r>
            <a:r>
              <a:rPr lang="en-US" altLang="ja-JP" sz="1200" baseline="-25000" dirty="0" smtClean="0">
                <a:latin typeface="Times New Roman" pitchFamily="18" charset="0"/>
                <a:cs typeface="Times New Roman" pitchFamily="18" charset="0"/>
              </a:rPr>
              <a:t>3</a:t>
            </a:r>
            <a:r>
              <a:rPr lang="en-US" altLang="ja-JP" sz="1200" dirty="0" smtClean="0">
                <a:latin typeface="Times New Roman" pitchFamily="18" charset="0"/>
                <a:cs typeface="Times New Roman" pitchFamily="18" charset="0"/>
              </a:rPr>
              <a:t> </a:t>
            </a:r>
            <a:r>
              <a:rPr lang="ja-JP" altLang="en-US" sz="1200" dirty="0" smtClean="0">
                <a:latin typeface="Times New Roman" pitchFamily="18" charset="0"/>
                <a:cs typeface="Times New Roman" pitchFamily="18" charset="0"/>
              </a:rPr>
              <a:t>は，他の連帯債務者</a:t>
            </a:r>
            <a:r>
              <a:rPr lang="en-US" altLang="ja-JP" sz="1200" dirty="0" smtClean="0">
                <a:latin typeface="Times New Roman" pitchFamily="18" charset="0"/>
                <a:cs typeface="Times New Roman" pitchFamily="18" charset="0"/>
              </a:rPr>
              <a:t>Y</a:t>
            </a:r>
            <a:r>
              <a:rPr lang="en-US" altLang="ja-JP" sz="1200" baseline="-25000" dirty="0" smtClean="0">
                <a:latin typeface="Times New Roman" pitchFamily="18" charset="0"/>
                <a:cs typeface="Times New Roman" pitchFamily="18" charset="0"/>
              </a:rPr>
              <a:t>1</a:t>
            </a:r>
            <a:r>
              <a:rPr lang="en-US" altLang="ja-JP" sz="1200" dirty="0" smtClean="0">
                <a:latin typeface="Times New Roman" pitchFamily="18" charset="0"/>
                <a:cs typeface="Times New Roman" pitchFamily="18" charset="0"/>
              </a:rPr>
              <a:t> </a:t>
            </a:r>
            <a:r>
              <a:rPr lang="ja-JP" altLang="en-US" sz="1200" dirty="0" smtClean="0">
                <a:latin typeface="Times New Roman" pitchFamily="18" charset="0"/>
                <a:cs typeface="Times New Roman" pitchFamily="18" charset="0"/>
              </a:rPr>
              <a:t>の負担部分</a:t>
            </a:r>
            <a:r>
              <a:rPr lang="en-US" altLang="ja-JP" sz="1200" dirty="0" smtClean="0">
                <a:latin typeface="Times New Roman" pitchFamily="18" charset="0"/>
                <a:cs typeface="Times New Roman" pitchFamily="18" charset="0"/>
              </a:rPr>
              <a:t>300</a:t>
            </a:r>
            <a:r>
              <a:rPr lang="ja-JP" altLang="en-US" sz="1200" dirty="0" smtClean="0">
                <a:latin typeface="Times New Roman" pitchFamily="18" charset="0"/>
                <a:cs typeface="Times New Roman" pitchFamily="18" charset="0"/>
              </a:rPr>
              <a:t>万円について，連帯保証をしています。■</a:t>
            </a:r>
            <a:endParaRPr lang="en-US" altLang="ja-JP" sz="1200" dirty="0" smtClean="0">
              <a:latin typeface="Times New Roman" pitchFamily="18" charset="0"/>
              <a:cs typeface="Times New Roman" pitchFamily="18" charset="0"/>
            </a:endParaRPr>
          </a:p>
          <a:p>
            <a:r>
              <a:rPr kumimoji="1" lang="ja-JP" altLang="en-US" sz="1200" dirty="0" smtClean="0">
                <a:latin typeface="Times New Roman" pitchFamily="18" charset="0"/>
                <a:cs typeface="Times New Roman" pitchFamily="18" charset="0"/>
              </a:rPr>
              <a:t>★第</a:t>
            </a:r>
            <a:r>
              <a:rPr kumimoji="1" lang="en-US" altLang="ja-JP" sz="1200" dirty="0" smtClean="0">
                <a:latin typeface="Times New Roman" pitchFamily="18" charset="0"/>
                <a:cs typeface="Times New Roman" pitchFamily="18" charset="0"/>
              </a:rPr>
              <a:t>3</a:t>
            </a:r>
            <a:r>
              <a:rPr kumimoji="1" lang="ja-JP" altLang="en-US" sz="1200" dirty="0" smtClean="0">
                <a:latin typeface="Times New Roman" pitchFamily="18" charset="0"/>
                <a:cs typeface="Times New Roman" pitchFamily="18" charset="0"/>
              </a:rPr>
              <a:t>に，</a:t>
            </a:r>
            <a:r>
              <a:rPr lang="ja-JP" altLang="en-US" sz="1200" dirty="0" smtClean="0"/>
              <a:t>連帯債務者▲</a:t>
            </a:r>
            <a:r>
              <a:rPr lang="en-US" altLang="ja-JP" sz="1200" dirty="0" smtClean="0">
                <a:latin typeface="Times New Roman" pitchFamily="18" charset="0"/>
                <a:cs typeface="Times New Roman" pitchFamily="18" charset="0"/>
              </a:rPr>
              <a:t>Y</a:t>
            </a:r>
            <a:r>
              <a:rPr lang="en-US" altLang="ja-JP" sz="1200" baseline="-25000" dirty="0" smtClean="0">
                <a:latin typeface="Times New Roman" pitchFamily="18" charset="0"/>
                <a:cs typeface="Times New Roman" pitchFamily="18" charset="0"/>
              </a:rPr>
              <a:t>3</a:t>
            </a:r>
            <a:r>
              <a:rPr lang="en-US" altLang="ja-JP" sz="1200" dirty="0" smtClean="0">
                <a:latin typeface="Times New Roman" pitchFamily="18" charset="0"/>
                <a:cs typeface="Times New Roman" pitchFamily="18" charset="0"/>
              </a:rPr>
              <a:t> </a:t>
            </a:r>
            <a:r>
              <a:rPr lang="ja-JP" altLang="en-US" sz="1200" dirty="0" smtClean="0">
                <a:latin typeface="Times New Roman" pitchFamily="18" charset="0"/>
                <a:cs typeface="Times New Roman" pitchFamily="18" charset="0"/>
              </a:rPr>
              <a:t>は，他の連帯債務者</a:t>
            </a:r>
            <a:r>
              <a:rPr lang="en-US" altLang="ja-JP" sz="1200" dirty="0" smtClean="0">
                <a:latin typeface="Times New Roman" pitchFamily="18" charset="0"/>
                <a:cs typeface="Times New Roman" pitchFamily="18" charset="0"/>
              </a:rPr>
              <a:t>Y</a:t>
            </a:r>
            <a:r>
              <a:rPr lang="en-US" altLang="ja-JP" sz="1200" baseline="-25000" dirty="0" smtClean="0">
                <a:latin typeface="Times New Roman" pitchFamily="18" charset="0"/>
                <a:cs typeface="Times New Roman" pitchFamily="18" charset="0"/>
              </a:rPr>
              <a:t>2</a:t>
            </a:r>
            <a:r>
              <a:rPr lang="en-US" altLang="ja-JP" sz="1200" dirty="0" smtClean="0">
                <a:latin typeface="Times New Roman" pitchFamily="18" charset="0"/>
                <a:cs typeface="Times New Roman" pitchFamily="18" charset="0"/>
              </a:rPr>
              <a:t> </a:t>
            </a:r>
            <a:r>
              <a:rPr lang="ja-JP" altLang="en-US" sz="1200" dirty="0" smtClean="0">
                <a:latin typeface="Times New Roman" pitchFamily="18" charset="0"/>
                <a:cs typeface="Times New Roman" pitchFamily="18" charset="0"/>
              </a:rPr>
              <a:t>の負担部分</a:t>
            </a:r>
            <a:r>
              <a:rPr lang="en-US" altLang="ja-JP" sz="1200" dirty="0" smtClean="0">
                <a:latin typeface="Times New Roman" pitchFamily="18" charset="0"/>
                <a:cs typeface="Times New Roman" pitchFamily="18" charset="0"/>
              </a:rPr>
              <a:t>200</a:t>
            </a:r>
            <a:r>
              <a:rPr lang="ja-JP" altLang="en-US" sz="1200" dirty="0" smtClean="0">
                <a:latin typeface="Times New Roman" pitchFamily="18" charset="0"/>
                <a:cs typeface="Times New Roman" pitchFamily="18" charset="0"/>
              </a:rPr>
              <a:t>万円について，連帯保証をしています。■</a:t>
            </a:r>
            <a:endParaRPr lang="en-US" altLang="ja-JP"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latin typeface="Times New Roman" pitchFamily="18" charset="0"/>
                <a:cs typeface="Times New Roman" pitchFamily="18" charset="0"/>
              </a:rPr>
              <a:t>★結果として，連帯債務者</a:t>
            </a:r>
            <a:r>
              <a:rPr lang="ja-JP" altLang="en-US" sz="1200" dirty="0" smtClean="0"/>
              <a:t>▲</a:t>
            </a:r>
            <a:r>
              <a:rPr lang="en-US" altLang="ja-JP" sz="1200" dirty="0" smtClean="0">
                <a:latin typeface="Times New Roman" pitchFamily="18" charset="0"/>
                <a:cs typeface="Times New Roman" pitchFamily="18" charset="0"/>
              </a:rPr>
              <a:t>Y</a:t>
            </a:r>
            <a:r>
              <a:rPr lang="en-US" altLang="ja-JP" sz="1200" baseline="-25000" dirty="0" smtClean="0">
                <a:latin typeface="Times New Roman" pitchFamily="18" charset="0"/>
                <a:cs typeface="Times New Roman" pitchFamily="18" charset="0"/>
              </a:rPr>
              <a:t>3</a:t>
            </a:r>
            <a:r>
              <a:rPr lang="en-US" altLang="ja-JP" sz="1200" dirty="0" smtClean="0">
                <a:latin typeface="Times New Roman" pitchFamily="18" charset="0"/>
                <a:cs typeface="Times New Roman" pitchFamily="18" charset="0"/>
              </a:rPr>
              <a:t> </a:t>
            </a:r>
            <a:r>
              <a:rPr lang="ja-JP" altLang="en-US" sz="1200" dirty="0" smtClean="0">
                <a:latin typeface="Times New Roman" pitchFamily="18" charset="0"/>
                <a:cs typeface="Times New Roman" pitchFamily="18" charset="0"/>
              </a:rPr>
              <a:t>は，負担部分</a:t>
            </a:r>
            <a:r>
              <a:rPr lang="en-US" altLang="ja-JP" sz="1200" dirty="0" smtClean="0">
                <a:latin typeface="Times New Roman" pitchFamily="18" charset="0"/>
                <a:cs typeface="Times New Roman" pitchFamily="18" charset="0"/>
              </a:rPr>
              <a:t>100</a:t>
            </a:r>
            <a:r>
              <a:rPr lang="ja-JP" altLang="en-US" sz="1200" dirty="0" smtClean="0">
                <a:latin typeface="Times New Roman" pitchFamily="18" charset="0"/>
                <a:cs typeface="Times New Roman" pitchFamily="18" charset="0"/>
              </a:rPr>
              <a:t>万円，保証部分</a:t>
            </a:r>
            <a:r>
              <a:rPr lang="en-US" altLang="ja-JP" sz="1200" dirty="0" smtClean="0">
                <a:latin typeface="Times New Roman" pitchFamily="18" charset="0"/>
                <a:cs typeface="Times New Roman" pitchFamily="18" charset="0"/>
              </a:rPr>
              <a:t>500</a:t>
            </a:r>
            <a:r>
              <a:rPr lang="ja-JP" altLang="en-US" sz="1200" dirty="0" smtClean="0">
                <a:latin typeface="Times New Roman" pitchFamily="18" charset="0"/>
                <a:cs typeface="Times New Roman" pitchFamily="18" charset="0"/>
              </a:rPr>
              <a:t>万円の合計</a:t>
            </a:r>
            <a:r>
              <a:rPr lang="en-US" altLang="ja-JP" sz="1200" dirty="0" smtClean="0">
                <a:latin typeface="Times New Roman" pitchFamily="18" charset="0"/>
                <a:cs typeface="Times New Roman" pitchFamily="18" charset="0"/>
              </a:rPr>
              <a:t>600</a:t>
            </a:r>
            <a:r>
              <a:rPr lang="ja-JP" altLang="en-US" sz="1200" dirty="0" smtClean="0">
                <a:latin typeface="Times New Roman" pitchFamily="18" charset="0"/>
                <a:cs typeface="Times New Roman" pitchFamily="18" charset="0"/>
              </a:rPr>
              <a:t>万円の連帯債務を負担します。</a:t>
            </a:r>
            <a:endParaRPr lang="en-US" altLang="ja-JP"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latin typeface="Times New Roman" pitchFamily="18" charset="0"/>
                <a:cs typeface="Times New Roman" pitchFamily="18" charset="0"/>
              </a:rPr>
              <a:t>■このように，連帯債務の構造を本来の債務である負担部分と他の連帯債務者に対する連帯保証部分とに分けて考えることによって，つぎに述べるように，連帯債務者の一人が全額を弁済した場合の結果について，連帯債務の債務的性質と，保証的性質を総合して，矛盾なく一貫した説明をすることができるのです。</a:t>
            </a:r>
            <a:endParaRPr lang="en-US" altLang="ja-JP" sz="1200" dirty="0" smtClean="0">
              <a:latin typeface="Times New Roman" pitchFamily="18" charset="0"/>
              <a:cs typeface="Times New Roman" pitchFamily="18" charset="0"/>
            </a:endParaRPr>
          </a:p>
        </p:txBody>
      </p:sp>
      <p:sp>
        <p:nvSpPr>
          <p:cNvPr id="4" name="日付プレースホルダー 3"/>
          <p:cNvSpPr>
            <a:spLocks noGrp="1"/>
          </p:cNvSpPr>
          <p:nvPr>
            <p:ph type="dt" idx="10"/>
          </p:nvPr>
        </p:nvSpPr>
        <p:spPr/>
        <p:txBody>
          <a:bodyPr/>
          <a:lstStyle/>
          <a:p>
            <a:fld id="{34E881C3-7897-4CFA-ACE0-EC2955AFAA63}" type="datetime1">
              <a:rPr kumimoji="1" lang="ja-JP" altLang="en-US" smtClean="0"/>
              <a:t>2015/7/2</a:t>
            </a:fld>
            <a:endParaRPr kumimoji="1" lang="ja-JP" altLang="en-US"/>
          </a:p>
        </p:txBody>
      </p:sp>
      <p:sp>
        <p:nvSpPr>
          <p:cNvPr id="5" name="スライド番号プレースホルダー 4"/>
          <p:cNvSpPr>
            <a:spLocks noGrp="1"/>
          </p:cNvSpPr>
          <p:nvPr>
            <p:ph type="sldNum" sz="quarter" idx="11"/>
          </p:nvPr>
        </p:nvSpPr>
        <p:spPr/>
        <p:txBody>
          <a:bodyPr/>
          <a:lstStyle/>
          <a:p>
            <a:fld id="{536FA4E3-3E97-4FD9-AFB9-42BBE03E8560}" type="slidenum">
              <a:rPr kumimoji="1" lang="ja-JP" altLang="en-US" smtClean="0"/>
              <a:t>14</a:t>
            </a:fld>
            <a:endParaRPr kumimoji="1" lang="ja-JP" altLang="en-US"/>
          </a:p>
        </p:txBody>
      </p:sp>
    </p:spTree>
    <p:extLst>
      <p:ext uri="{BB962C8B-B14F-4D97-AF65-F5344CB8AC3E}">
        <p14:creationId xmlns:p14="http://schemas.microsoft.com/office/powerpoint/2010/main" val="81404999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★相互保証理論によると，連帯債務の構造が明らかになることは，セツレイに基づいてすでに説明しました。</a:t>
            </a:r>
            <a:endParaRPr kumimoji="1" lang="en-US" altLang="ja-JP" dirty="0" smtClean="0"/>
          </a:p>
          <a:p>
            <a:r>
              <a:rPr kumimoji="1" lang="ja-JP" altLang="en-US" dirty="0" smtClean="0"/>
              <a:t>■相互保証理論のすばらしいところは，連帯債務者の一人について生じた問題について，すべて，理論的に説明できる点にあります。</a:t>
            </a:r>
            <a:endParaRPr kumimoji="1" lang="en-US" altLang="ja-JP" dirty="0" smtClean="0"/>
          </a:p>
          <a:p>
            <a:r>
              <a:rPr kumimoji="1" lang="ja-JP" altLang="en-US" dirty="0" smtClean="0"/>
              <a:t>■連帯債務者の一人に生じた事由というのは，第</a:t>
            </a:r>
            <a:r>
              <a:rPr kumimoji="1" lang="en-US" altLang="ja-JP" dirty="0" smtClean="0"/>
              <a:t>1</a:t>
            </a:r>
            <a:r>
              <a:rPr kumimoji="1" lang="ja-JP" altLang="en-US" dirty="0" smtClean="0"/>
              <a:t>に，連帯債務者の一人が連帯債務の全額を弁済した場合のように，連帯債務の総額を減少させるだけでなく求償が生じる場合と，連帯債務者の一人の負担部分が取り消し・無効等によって消滅した場合のように，連帯債務の総額を減少させるだけで，求償関係は生じない場合と，連帯の免除のように，連帯債務の総額に全く影響を与えない場合とがあります。</a:t>
            </a:r>
            <a:endParaRPr kumimoji="1" lang="en-US" altLang="ja-JP" dirty="0" smtClean="0"/>
          </a:p>
          <a:p>
            <a:r>
              <a:rPr kumimoji="1" lang="ja-JP" altLang="en-US" dirty="0" smtClean="0"/>
              <a:t>★ここでは，まず，連帯債務者が利益を受けるため，求償が生じる，連帯債務者の一人が連帯債務の全額</a:t>
            </a:r>
            <a:r>
              <a:rPr kumimoji="1" lang="en-US" altLang="ja-JP" dirty="0" smtClean="0"/>
              <a:t>600</a:t>
            </a:r>
            <a:r>
              <a:rPr kumimoji="1" lang="ja-JP" altLang="en-US" dirty="0" smtClean="0"/>
              <a:t>万円を弁済した場合をとりあげることにします。</a:t>
            </a:r>
            <a:endParaRPr kumimoji="1" lang="en-US" altLang="ja-JP" dirty="0" smtClean="0"/>
          </a:p>
          <a:p>
            <a:r>
              <a:rPr kumimoji="1" lang="ja-JP" altLang="en-US" dirty="0" smtClean="0"/>
              <a:t>■この場合に，連帯債務の別個独立性を強調する通説では，連帯債務の消滅も求償も，矛盾なく説明することができないことは，さきに述べたとおりです。</a:t>
            </a:r>
            <a:endParaRPr kumimoji="1" lang="en-US" altLang="ja-JP" dirty="0" smtClean="0"/>
          </a:p>
          <a:p>
            <a:r>
              <a:rPr kumimoji="1" lang="ja-JP" altLang="en-US" dirty="0" smtClean="0"/>
              <a:t>■相互保証理論は，この問題を論理的に説明できるのですが，なぜ，そのようなことが可能になるかというと，相互保証理論では，債務者による弁済と，保証人による弁済とを厳しく区別するからなのです。</a:t>
            </a:r>
            <a:endParaRPr kumimoji="1" lang="en-US" altLang="ja-JP" dirty="0" smtClean="0"/>
          </a:p>
          <a:p>
            <a:r>
              <a:rPr kumimoji="1" lang="ja-JP" altLang="en-US" dirty="0" smtClean="0"/>
              <a:t>■この点を明らかにするために，問題を二つの局面に分けて考えます。■</a:t>
            </a:r>
            <a:endParaRPr kumimoji="1" lang="en-US" altLang="ja-JP" dirty="0" smtClean="0"/>
          </a:p>
          <a:p>
            <a:r>
              <a:rPr kumimoji="1" lang="ja-JP" altLang="en-US" dirty="0" smtClean="0"/>
              <a:t>第</a:t>
            </a:r>
            <a:r>
              <a:rPr kumimoji="1" lang="en-US" altLang="ja-JP" dirty="0" smtClean="0"/>
              <a:t>1</a:t>
            </a:r>
            <a:r>
              <a:rPr kumimoji="1" lang="ja-JP" altLang="en-US" dirty="0" smtClean="0"/>
              <a:t>に，負担部分の弁済によって何が生じるかを明らかにします。■</a:t>
            </a:r>
            <a:endParaRPr kumimoji="1" lang="en-US" altLang="ja-JP" dirty="0" smtClean="0"/>
          </a:p>
          <a:p>
            <a:r>
              <a:rPr kumimoji="1" lang="ja-JP" altLang="en-US" dirty="0" smtClean="0"/>
              <a:t>★負担部分とは，本来の債務のことですから，</a:t>
            </a:r>
            <a:r>
              <a:rPr lang="en-US" altLang="ja-JP" sz="1200" dirty="0" smtClean="0">
                <a:latin typeface="Times New Roman" pitchFamily="18" charset="0"/>
                <a:cs typeface="Times New Roman" pitchFamily="18" charset="0"/>
              </a:rPr>
              <a:t>Y</a:t>
            </a:r>
            <a:r>
              <a:rPr lang="en-US" altLang="ja-JP" sz="1200" baseline="-25000" dirty="0" smtClean="0">
                <a:latin typeface="Times New Roman" pitchFamily="18" charset="0"/>
                <a:cs typeface="Times New Roman" pitchFamily="18" charset="0"/>
              </a:rPr>
              <a:t>1</a:t>
            </a:r>
            <a:r>
              <a:rPr lang="ja-JP" altLang="en-US" sz="1200" dirty="0" smtClean="0"/>
              <a:t>▲</a:t>
            </a:r>
            <a:r>
              <a:rPr lang="en-US" altLang="ja-JP" sz="1200" dirty="0" smtClean="0">
                <a:latin typeface="Times New Roman" pitchFamily="18" charset="0"/>
                <a:cs typeface="Times New Roman" pitchFamily="18" charset="0"/>
              </a:rPr>
              <a:t> </a:t>
            </a:r>
            <a:r>
              <a:rPr lang="ja-JP" altLang="en-US" sz="1200" dirty="0" smtClean="0">
                <a:latin typeface="Times New Roman" pitchFamily="18" charset="0"/>
                <a:cs typeface="Times New Roman" pitchFamily="18" charset="0"/>
              </a:rPr>
              <a:t>が</a:t>
            </a:r>
            <a:r>
              <a:rPr kumimoji="1" lang="en-US" altLang="ja-JP" dirty="0" smtClean="0"/>
              <a:t>600</a:t>
            </a:r>
            <a:r>
              <a:rPr kumimoji="1" lang="ja-JP" altLang="en-US" dirty="0" smtClean="0"/>
              <a:t>万円を弁済した場合，そのうちの</a:t>
            </a:r>
            <a:r>
              <a:rPr kumimoji="1" lang="en-US" altLang="ja-JP" dirty="0" smtClean="0"/>
              <a:t>300</a:t>
            </a:r>
            <a:r>
              <a:rPr kumimoji="1" lang="ja-JP" altLang="en-US" dirty="0" smtClean="0"/>
              <a:t>万円は，債務の弁済であり，その</a:t>
            </a:r>
            <a:r>
              <a:rPr kumimoji="1" lang="en-US" altLang="ja-JP" dirty="0" smtClean="0"/>
              <a:t>300</a:t>
            </a:r>
            <a:r>
              <a:rPr kumimoji="1" lang="ja-JP" altLang="en-US" dirty="0" smtClean="0"/>
              <a:t>万円の弁済によって，債務が消滅します。■</a:t>
            </a:r>
            <a:endParaRPr kumimoji="1" lang="en-US" altLang="ja-JP" dirty="0" smtClean="0"/>
          </a:p>
          <a:p>
            <a:r>
              <a:rPr kumimoji="1" lang="ja-JP" altLang="en-US" dirty="0" smtClean="0"/>
              <a:t>★そうすると，本来の債務の消滅に伴うフジュウ性によって，他の連帯債務者の保証部分も消滅しまま</a:t>
            </a:r>
            <a:r>
              <a:rPr kumimoji="1" lang="ja-JP" altLang="en-US" dirty="0" err="1" smtClean="0"/>
              <a:t>す</a:t>
            </a:r>
            <a:r>
              <a:rPr kumimoji="1" lang="ja-JP" altLang="en-US" dirty="0" smtClean="0"/>
              <a:t>。■これが，第一段階です。■</a:t>
            </a:r>
            <a:endParaRPr kumimoji="1" lang="en-US" altLang="ja-JP" dirty="0" smtClean="0"/>
          </a:p>
          <a:p>
            <a:r>
              <a:rPr lang="ja-JP" altLang="en-US" sz="1200" dirty="0" smtClean="0">
                <a:latin typeface="Times New Roman" pitchFamily="18" charset="0"/>
                <a:cs typeface="Times New Roman" pitchFamily="18" charset="0"/>
              </a:rPr>
              <a:t>★具体的にいうと，</a:t>
            </a:r>
            <a:r>
              <a:rPr lang="en-US" altLang="ja-JP" sz="1200" dirty="0" smtClean="0">
                <a:latin typeface="Times New Roman" pitchFamily="18" charset="0"/>
                <a:cs typeface="Times New Roman" pitchFamily="18" charset="0"/>
              </a:rPr>
              <a:t>Y</a:t>
            </a:r>
            <a:r>
              <a:rPr lang="en-US" altLang="ja-JP" sz="1200" baseline="-25000" dirty="0" smtClean="0">
                <a:latin typeface="Times New Roman" pitchFamily="18" charset="0"/>
                <a:cs typeface="Times New Roman" pitchFamily="18" charset="0"/>
              </a:rPr>
              <a:t>1</a:t>
            </a:r>
            <a:r>
              <a:rPr lang="ja-JP" altLang="en-US" sz="1200" dirty="0" smtClean="0"/>
              <a:t>▲</a:t>
            </a:r>
            <a:r>
              <a:rPr lang="en-US" altLang="ja-JP" sz="1200" dirty="0" smtClean="0">
                <a:latin typeface="Times New Roman" pitchFamily="18" charset="0"/>
                <a:cs typeface="Times New Roman" pitchFamily="18" charset="0"/>
              </a:rPr>
              <a:t> </a:t>
            </a:r>
            <a:r>
              <a:rPr lang="ja-JP" altLang="en-US" sz="1200" dirty="0" smtClean="0">
                <a:latin typeface="Times New Roman" pitchFamily="18" charset="0"/>
                <a:cs typeface="Times New Roman" pitchFamily="18" charset="0"/>
              </a:rPr>
              <a:t>の負担部分の消滅によって，</a:t>
            </a:r>
            <a:r>
              <a:rPr lang="en-US" altLang="ja-JP" sz="1200" dirty="0" smtClean="0">
                <a:latin typeface="Times New Roman" pitchFamily="18" charset="0"/>
                <a:cs typeface="Times New Roman" pitchFamily="18" charset="0"/>
              </a:rPr>
              <a:t>Y</a:t>
            </a:r>
            <a:r>
              <a:rPr lang="en-US" altLang="ja-JP" sz="1200" baseline="-25000" dirty="0" smtClean="0">
                <a:latin typeface="Times New Roman" pitchFamily="18" charset="0"/>
                <a:cs typeface="Times New Roman" pitchFamily="18" charset="0"/>
              </a:rPr>
              <a:t>1</a:t>
            </a:r>
            <a:r>
              <a:rPr lang="ja-JP" altLang="en-US" sz="1200" dirty="0" smtClean="0"/>
              <a:t>▲の負担部分を連帯保証していた</a:t>
            </a:r>
            <a:r>
              <a:rPr lang="en-US" altLang="ja-JP" sz="1200" dirty="0" smtClean="0">
                <a:latin typeface="Times New Roman" pitchFamily="18" charset="0"/>
                <a:cs typeface="Times New Roman" pitchFamily="18" charset="0"/>
              </a:rPr>
              <a:t>Y</a:t>
            </a:r>
            <a:r>
              <a:rPr lang="en-US" altLang="ja-JP" sz="1200" baseline="-25000" dirty="0" smtClean="0">
                <a:latin typeface="Times New Roman" pitchFamily="18" charset="0"/>
                <a:cs typeface="Times New Roman" pitchFamily="18" charset="0"/>
              </a:rPr>
              <a:t>2</a:t>
            </a:r>
            <a:r>
              <a:rPr lang="en-US" altLang="ja-JP" sz="1200" dirty="0" smtClean="0">
                <a:latin typeface="Times New Roman" pitchFamily="18" charset="0"/>
                <a:cs typeface="Times New Roman" pitchFamily="18" charset="0"/>
              </a:rPr>
              <a:t> </a:t>
            </a:r>
            <a:r>
              <a:rPr lang="ja-JP" altLang="en-US" sz="1200" dirty="0" smtClean="0"/>
              <a:t>▲の保証部分も</a:t>
            </a:r>
            <a:r>
              <a:rPr lang="ja-JP" altLang="en-US" sz="1200" dirty="0" smtClean="0">
                <a:latin typeface="Times New Roman" pitchFamily="18" charset="0"/>
                <a:cs typeface="Times New Roman" pitchFamily="18" charset="0"/>
              </a:rPr>
              <a:t>，</a:t>
            </a:r>
            <a:r>
              <a:rPr lang="en-US" altLang="ja-JP" sz="1200" dirty="0" smtClean="0">
                <a:latin typeface="Times New Roman" pitchFamily="18" charset="0"/>
                <a:cs typeface="Times New Roman" pitchFamily="18" charset="0"/>
              </a:rPr>
              <a:t>Y</a:t>
            </a:r>
            <a:r>
              <a:rPr lang="en-US" altLang="ja-JP" sz="1200" baseline="-25000" dirty="0" smtClean="0">
                <a:latin typeface="Times New Roman" pitchFamily="18" charset="0"/>
                <a:cs typeface="Times New Roman" pitchFamily="18" charset="0"/>
              </a:rPr>
              <a:t>3</a:t>
            </a:r>
            <a:r>
              <a:rPr lang="ja-JP" altLang="en-US" sz="1200" dirty="0" smtClean="0"/>
              <a:t>▲の連帯保証部分も，本来の債務である負担部分の消滅に従い，それぞれの保証部分が消滅します。</a:t>
            </a:r>
            <a:endParaRPr lang="en-US" altLang="ja-JP" sz="1200" dirty="0" smtClean="0"/>
          </a:p>
          <a:p>
            <a:r>
              <a:rPr lang="ja-JP" altLang="en-US" sz="1200" dirty="0" smtClean="0"/>
              <a:t>■第</a:t>
            </a:r>
            <a:r>
              <a:rPr lang="en-US" altLang="ja-JP" sz="1200" dirty="0" smtClean="0"/>
              <a:t>2</a:t>
            </a:r>
            <a:r>
              <a:rPr lang="ja-JP" altLang="en-US" sz="1200" dirty="0" smtClean="0"/>
              <a:t>に，保証部分の弁済によって，何が生じるかを明らかにします。</a:t>
            </a:r>
            <a:endParaRPr lang="en-US" altLang="ja-JP" sz="1200" dirty="0" smtClean="0"/>
          </a:p>
          <a:p>
            <a:r>
              <a:rPr lang="ja-JP" altLang="en-US" sz="1200" dirty="0" smtClean="0">
                <a:latin typeface="Times New Roman" pitchFamily="18" charset="0"/>
                <a:cs typeface="Times New Roman" pitchFamily="18" charset="0"/>
              </a:rPr>
              <a:t>★</a:t>
            </a:r>
            <a:r>
              <a:rPr lang="en-US" altLang="ja-JP" sz="1200" dirty="0" smtClean="0">
                <a:latin typeface="Times New Roman" pitchFamily="18" charset="0"/>
                <a:cs typeface="Times New Roman" pitchFamily="18" charset="0"/>
              </a:rPr>
              <a:t>Y</a:t>
            </a:r>
            <a:r>
              <a:rPr lang="en-US" altLang="ja-JP" sz="1200" baseline="-25000" dirty="0" smtClean="0">
                <a:latin typeface="Times New Roman" pitchFamily="18" charset="0"/>
                <a:cs typeface="Times New Roman" pitchFamily="18" charset="0"/>
              </a:rPr>
              <a:t>1</a:t>
            </a:r>
            <a:r>
              <a:rPr lang="ja-JP" altLang="en-US" sz="1200" dirty="0" smtClean="0"/>
              <a:t>▲</a:t>
            </a:r>
            <a:r>
              <a:rPr lang="en-US" altLang="ja-JP" sz="1200" dirty="0" smtClean="0">
                <a:latin typeface="Times New Roman" pitchFamily="18" charset="0"/>
                <a:cs typeface="Times New Roman" pitchFamily="18" charset="0"/>
              </a:rPr>
              <a:t> </a:t>
            </a:r>
            <a:r>
              <a:rPr lang="ja-JP" altLang="en-US" sz="1200" dirty="0" smtClean="0">
                <a:latin typeface="Times New Roman" pitchFamily="18" charset="0"/>
                <a:cs typeface="Times New Roman" pitchFamily="18" charset="0"/>
              </a:rPr>
              <a:t>による保証部分の</a:t>
            </a:r>
            <a:r>
              <a:rPr lang="en-US" altLang="ja-JP" sz="1200" dirty="0" smtClean="0">
                <a:latin typeface="Times New Roman" pitchFamily="18" charset="0"/>
                <a:cs typeface="Times New Roman" pitchFamily="18" charset="0"/>
              </a:rPr>
              <a:t> 300</a:t>
            </a:r>
            <a:r>
              <a:rPr lang="ja-JP" altLang="en-US" sz="1200" dirty="0" smtClean="0">
                <a:latin typeface="Times New Roman" pitchFamily="18" charset="0"/>
                <a:cs typeface="Times New Roman" pitchFamily="18" charset="0"/>
              </a:rPr>
              <a:t>万円は，保証人として弁済ですので，債務は消滅せず，</a:t>
            </a:r>
            <a:r>
              <a:rPr lang="en-US" altLang="ja-JP" sz="1200" dirty="0" smtClean="0">
                <a:latin typeface="Times New Roman" pitchFamily="18" charset="0"/>
                <a:cs typeface="Times New Roman" pitchFamily="18" charset="0"/>
              </a:rPr>
              <a:t>Y</a:t>
            </a:r>
            <a:r>
              <a:rPr lang="en-US" altLang="ja-JP" sz="1200" baseline="-25000" dirty="0" smtClean="0">
                <a:latin typeface="Times New Roman" pitchFamily="18" charset="0"/>
                <a:cs typeface="Times New Roman" pitchFamily="18" charset="0"/>
              </a:rPr>
              <a:t>1</a:t>
            </a:r>
            <a:r>
              <a:rPr lang="ja-JP" altLang="en-US" sz="1200" dirty="0" smtClean="0"/>
              <a:t>▲</a:t>
            </a:r>
            <a:r>
              <a:rPr lang="en-US" altLang="ja-JP" sz="1200" dirty="0" smtClean="0">
                <a:latin typeface="Times New Roman" pitchFamily="18" charset="0"/>
                <a:cs typeface="Times New Roman" pitchFamily="18" charset="0"/>
              </a:rPr>
              <a:t> </a:t>
            </a:r>
            <a:r>
              <a:rPr lang="ja-JP" altLang="en-US" sz="1200" dirty="0" smtClean="0">
                <a:latin typeface="Times New Roman" pitchFamily="18" charset="0"/>
                <a:cs typeface="Times New Roman" pitchFamily="18" charset="0"/>
              </a:rPr>
              <a:t>の他の連帯債務者▲</a:t>
            </a:r>
            <a:r>
              <a:rPr lang="en-US" altLang="ja-JP" sz="1200" dirty="0" smtClean="0">
                <a:latin typeface="Times New Roman" pitchFamily="18" charset="0"/>
                <a:cs typeface="Times New Roman" pitchFamily="18" charset="0"/>
              </a:rPr>
              <a:t>Y</a:t>
            </a:r>
            <a:r>
              <a:rPr lang="en-US" altLang="ja-JP" sz="1200" baseline="-25000" dirty="0" smtClean="0">
                <a:latin typeface="Times New Roman" pitchFamily="18" charset="0"/>
                <a:cs typeface="Times New Roman" pitchFamily="18" charset="0"/>
              </a:rPr>
              <a:t>2</a:t>
            </a:r>
            <a:r>
              <a:rPr lang="en-US" altLang="ja-JP" sz="1200" dirty="0" smtClean="0">
                <a:latin typeface="Times New Roman" pitchFamily="18" charset="0"/>
                <a:cs typeface="Times New Roman" pitchFamily="18" charset="0"/>
              </a:rPr>
              <a:t> </a:t>
            </a:r>
            <a:r>
              <a:rPr lang="ja-JP" altLang="en-US" sz="1200" dirty="0" smtClean="0"/>
              <a:t>▲</a:t>
            </a:r>
            <a:r>
              <a:rPr lang="ja-JP" altLang="en-US" sz="1200" dirty="0" smtClean="0">
                <a:latin typeface="Times New Roman" pitchFamily="18" charset="0"/>
                <a:cs typeface="Times New Roman" pitchFamily="18" charset="0"/>
              </a:rPr>
              <a:t>，</a:t>
            </a:r>
            <a:r>
              <a:rPr lang="en-US" altLang="ja-JP" sz="1200" dirty="0" smtClean="0">
                <a:latin typeface="Times New Roman" pitchFamily="18" charset="0"/>
                <a:cs typeface="Times New Roman" pitchFamily="18" charset="0"/>
              </a:rPr>
              <a:t>Y</a:t>
            </a:r>
            <a:r>
              <a:rPr lang="en-US" altLang="ja-JP" sz="1200" baseline="-25000" dirty="0" smtClean="0">
                <a:latin typeface="Times New Roman" pitchFamily="18" charset="0"/>
                <a:cs typeface="Times New Roman" pitchFamily="18" charset="0"/>
              </a:rPr>
              <a:t>3</a:t>
            </a:r>
            <a:r>
              <a:rPr lang="ja-JP" altLang="en-US" sz="1200" dirty="0" smtClean="0"/>
              <a:t>▲に対する求償権を確保するために，すべての債権，および，担保は，求償権の範囲内で，弁済をした</a:t>
            </a:r>
            <a:r>
              <a:rPr lang="en-US" altLang="ja-JP" sz="1200" dirty="0" smtClean="0">
                <a:latin typeface="Times New Roman" pitchFamily="18" charset="0"/>
                <a:cs typeface="Times New Roman" pitchFamily="18" charset="0"/>
              </a:rPr>
              <a:t>Y</a:t>
            </a:r>
            <a:r>
              <a:rPr lang="en-US" altLang="ja-JP" sz="1200" baseline="-25000" dirty="0" smtClean="0">
                <a:latin typeface="Times New Roman" pitchFamily="18" charset="0"/>
                <a:cs typeface="Times New Roman" pitchFamily="18" charset="0"/>
              </a:rPr>
              <a:t>1</a:t>
            </a:r>
            <a:r>
              <a:rPr lang="ja-JP" altLang="en-US" sz="1200" dirty="0" smtClean="0"/>
              <a:t>▲</a:t>
            </a:r>
            <a:r>
              <a:rPr lang="en-US" altLang="ja-JP" sz="1200" dirty="0" smtClean="0">
                <a:latin typeface="Times New Roman" pitchFamily="18" charset="0"/>
                <a:cs typeface="Times New Roman" pitchFamily="18" charset="0"/>
              </a:rPr>
              <a:t> </a:t>
            </a:r>
            <a:r>
              <a:rPr lang="ja-JP" altLang="en-US" sz="1200" dirty="0" smtClean="0">
                <a:latin typeface="Times New Roman" pitchFamily="18" charset="0"/>
                <a:cs typeface="Times New Roman" pitchFamily="18" charset="0"/>
              </a:rPr>
              <a:t>に移転します。</a:t>
            </a:r>
            <a:endParaRPr lang="en-US" altLang="ja-JP" sz="1200" dirty="0" smtClean="0">
              <a:latin typeface="Times New Roman" pitchFamily="18" charset="0"/>
              <a:cs typeface="Times New Roman" pitchFamily="18" charset="0"/>
            </a:endParaRPr>
          </a:p>
          <a:p>
            <a:r>
              <a:rPr kumimoji="1" lang="ja-JP" altLang="en-US" dirty="0" smtClean="0"/>
              <a:t>■その結果，第</a:t>
            </a:r>
            <a:r>
              <a:rPr kumimoji="1" lang="en-US" altLang="ja-JP" dirty="0" smtClean="0"/>
              <a:t>1</a:t>
            </a:r>
            <a:r>
              <a:rPr kumimoji="1" lang="ja-JP" altLang="en-US" dirty="0" smtClean="0"/>
              <a:t>に，</a:t>
            </a:r>
            <a:r>
              <a:rPr lang="en-US" altLang="ja-JP" sz="1200" dirty="0" smtClean="0">
                <a:latin typeface="Times New Roman" pitchFamily="18" charset="0"/>
                <a:cs typeface="Times New Roman" pitchFamily="18" charset="0"/>
              </a:rPr>
              <a:t>Y</a:t>
            </a:r>
            <a:r>
              <a:rPr lang="en-US" altLang="ja-JP" sz="1200" baseline="-25000" dirty="0" smtClean="0">
                <a:latin typeface="Times New Roman" pitchFamily="18" charset="0"/>
                <a:cs typeface="Times New Roman" pitchFamily="18" charset="0"/>
              </a:rPr>
              <a:t>1</a:t>
            </a:r>
            <a:r>
              <a:rPr lang="ja-JP" altLang="en-US" sz="1200" dirty="0" smtClean="0"/>
              <a:t>▲</a:t>
            </a:r>
            <a:r>
              <a:rPr lang="en-US" altLang="ja-JP" sz="1200" dirty="0" smtClean="0">
                <a:latin typeface="Times New Roman" pitchFamily="18" charset="0"/>
                <a:cs typeface="Times New Roman" pitchFamily="18" charset="0"/>
              </a:rPr>
              <a:t> </a:t>
            </a:r>
            <a:r>
              <a:rPr lang="ja-JP" altLang="en-US" sz="1200" dirty="0" smtClean="0">
                <a:latin typeface="Times New Roman" pitchFamily="18" charset="0"/>
                <a:cs typeface="Times New Roman" pitchFamily="18" charset="0"/>
              </a:rPr>
              <a:t>が</a:t>
            </a:r>
            <a:r>
              <a:rPr kumimoji="1" lang="ja-JP" altLang="en-US" dirty="0" smtClean="0"/>
              <a:t>連帯債務の全額</a:t>
            </a:r>
            <a:r>
              <a:rPr kumimoji="1" lang="en-US" altLang="ja-JP" dirty="0" smtClean="0"/>
              <a:t>600</a:t>
            </a:r>
            <a:r>
              <a:rPr kumimoji="1" lang="ja-JP" altLang="en-US" dirty="0" smtClean="0"/>
              <a:t>万円のうち，負担部分</a:t>
            </a:r>
            <a:r>
              <a:rPr kumimoji="1" lang="en-US" altLang="ja-JP" dirty="0" smtClean="0"/>
              <a:t>300</a:t>
            </a:r>
            <a:r>
              <a:rPr kumimoji="1" lang="ja-JP" altLang="en-US" dirty="0" smtClean="0"/>
              <a:t>万円は消滅して，連帯債務の総額を</a:t>
            </a:r>
            <a:r>
              <a:rPr kumimoji="1" lang="en-US" altLang="ja-JP" dirty="0" smtClean="0"/>
              <a:t>300</a:t>
            </a:r>
            <a:r>
              <a:rPr kumimoji="1" lang="ja-JP" altLang="en-US" dirty="0" smtClean="0"/>
              <a:t>万円に減額します。</a:t>
            </a:r>
            <a:endParaRPr kumimoji="1" lang="en-US" altLang="ja-JP" dirty="0" smtClean="0"/>
          </a:p>
          <a:p>
            <a:r>
              <a:rPr kumimoji="1" lang="ja-JP" altLang="en-US" dirty="0" smtClean="0"/>
              <a:t>■しかし，残りの</a:t>
            </a:r>
            <a:r>
              <a:rPr kumimoji="1" lang="en-US" altLang="ja-JP" dirty="0" smtClean="0"/>
              <a:t>300</a:t>
            </a:r>
            <a:r>
              <a:rPr kumimoji="1" lang="ja-JP" altLang="en-US" dirty="0" smtClean="0"/>
              <a:t>万円は，保証人としての弁済であるため，債務を消滅させるのではなく，</a:t>
            </a:r>
            <a:r>
              <a:rPr lang="en-US" altLang="ja-JP" sz="1200" dirty="0" smtClean="0">
                <a:latin typeface="Times New Roman" pitchFamily="18" charset="0"/>
                <a:cs typeface="Times New Roman" pitchFamily="18" charset="0"/>
              </a:rPr>
              <a:t>Y</a:t>
            </a:r>
            <a:r>
              <a:rPr lang="en-US" altLang="ja-JP" sz="1200" baseline="-25000" dirty="0" smtClean="0">
                <a:latin typeface="Times New Roman" pitchFamily="18" charset="0"/>
                <a:cs typeface="Times New Roman" pitchFamily="18" charset="0"/>
              </a:rPr>
              <a:t>1</a:t>
            </a:r>
            <a:r>
              <a:rPr lang="ja-JP" altLang="en-US" sz="1200" dirty="0" smtClean="0"/>
              <a:t>▲</a:t>
            </a:r>
            <a:r>
              <a:rPr lang="en-US" altLang="ja-JP" sz="1200" dirty="0" smtClean="0">
                <a:latin typeface="Times New Roman" pitchFamily="18" charset="0"/>
                <a:cs typeface="Times New Roman" pitchFamily="18" charset="0"/>
              </a:rPr>
              <a:t> </a:t>
            </a:r>
            <a:r>
              <a:rPr lang="ja-JP" altLang="en-US" sz="1200" dirty="0" smtClean="0">
                <a:latin typeface="Times New Roman" pitchFamily="18" charset="0"/>
                <a:cs typeface="Times New Roman" pitchFamily="18" charset="0"/>
              </a:rPr>
              <a:t>の求償権を確保するために，債権者の債権，および，すべての権利が，求償権の範囲で，すなわち，</a:t>
            </a:r>
            <a:r>
              <a:rPr lang="en-US" altLang="ja-JP" sz="1200" dirty="0" smtClean="0">
                <a:latin typeface="Times New Roman" pitchFamily="18" charset="0"/>
                <a:cs typeface="Times New Roman" pitchFamily="18" charset="0"/>
              </a:rPr>
              <a:t>Y</a:t>
            </a:r>
            <a:r>
              <a:rPr lang="en-US" altLang="ja-JP" sz="1200" baseline="-25000" dirty="0" smtClean="0">
                <a:latin typeface="Times New Roman" pitchFamily="18" charset="0"/>
                <a:cs typeface="Times New Roman" pitchFamily="18" charset="0"/>
              </a:rPr>
              <a:t>2</a:t>
            </a:r>
            <a:r>
              <a:rPr lang="en-US" altLang="ja-JP" sz="1200" dirty="0" smtClean="0">
                <a:latin typeface="Times New Roman" pitchFamily="18" charset="0"/>
                <a:cs typeface="Times New Roman" pitchFamily="18" charset="0"/>
              </a:rPr>
              <a:t> </a:t>
            </a:r>
            <a:r>
              <a:rPr lang="ja-JP" altLang="en-US" sz="1200" dirty="0" smtClean="0"/>
              <a:t>▲に対しては，</a:t>
            </a:r>
            <a:r>
              <a:rPr lang="en-US" altLang="ja-JP" sz="1200" dirty="0" smtClean="0"/>
              <a:t>200</a:t>
            </a:r>
            <a:r>
              <a:rPr lang="ja-JP" altLang="en-US" sz="1200" dirty="0" smtClean="0"/>
              <a:t>万円の範囲で</a:t>
            </a:r>
            <a:r>
              <a:rPr lang="ja-JP" altLang="en-US" sz="1200" dirty="0" smtClean="0">
                <a:latin typeface="Times New Roman" pitchFamily="18" charset="0"/>
                <a:cs typeface="Times New Roman" pitchFamily="18" charset="0"/>
              </a:rPr>
              <a:t>，</a:t>
            </a:r>
            <a:r>
              <a:rPr lang="en-US" altLang="ja-JP" sz="1200" dirty="0" smtClean="0">
                <a:latin typeface="Times New Roman" pitchFamily="18" charset="0"/>
                <a:cs typeface="Times New Roman" pitchFamily="18" charset="0"/>
              </a:rPr>
              <a:t>Y</a:t>
            </a:r>
            <a:r>
              <a:rPr lang="en-US" altLang="ja-JP" sz="1200" baseline="-25000" dirty="0" smtClean="0">
                <a:latin typeface="Times New Roman" pitchFamily="18" charset="0"/>
                <a:cs typeface="Times New Roman" pitchFamily="18" charset="0"/>
              </a:rPr>
              <a:t>3</a:t>
            </a:r>
            <a:r>
              <a:rPr lang="ja-JP" altLang="en-US" sz="1200" dirty="0" smtClean="0"/>
              <a:t>▲に対しては，</a:t>
            </a:r>
            <a:r>
              <a:rPr lang="en-US" altLang="ja-JP" sz="1200" dirty="0" smtClean="0"/>
              <a:t>100</a:t>
            </a:r>
            <a:r>
              <a:rPr lang="ja-JP" altLang="en-US" sz="1200" dirty="0" smtClean="0"/>
              <a:t>万円の範囲で</a:t>
            </a:r>
            <a:r>
              <a:rPr lang="en-US" altLang="ja-JP" sz="1200" dirty="0" smtClean="0">
                <a:latin typeface="Times New Roman" pitchFamily="18" charset="0"/>
                <a:cs typeface="Times New Roman" pitchFamily="18" charset="0"/>
              </a:rPr>
              <a:t>Y</a:t>
            </a:r>
            <a:r>
              <a:rPr lang="en-US" altLang="ja-JP" sz="1200" baseline="-25000" dirty="0" smtClean="0">
                <a:latin typeface="Times New Roman" pitchFamily="18" charset="0"/>
                <a:cs typeface="Times New Roman" pitchFamily="18" charset="0"/>
              </a:rPr>
              <a:t>1</a:t>
            </a:r>
            <a:r>
              <a:rPr lang="ja-JP" altLang="en-US" sz="1200" dirty="0" smtClean="0"/>
              <a:t>▲</a:t>
            </a:r>
            <a:r>
              <a:rPr lang="en-US" altLang="ja-JP" sz="1200" dirty="0" smtClean="0">
                <a:latin typeface="Times New Roman" pitchFamily="18" charset="0"/>
                <a:cs typeface="Times New Roman" pitchFamily="18" charset="0"/>
              </a:rPr>
              <a:t> </a:t>
            </a:r>
            <a:r>
              <a:rPr lang="ja-JP" altLang="en-US" sz="1200" dirty="0" smtClean="0">
                <a:latin typeface="Times New Roman" pitchFamily="18" charset="0"/>
                <a:cs typeface="Times New Roman" pitchFamily="18" charset="0"/>
              </a:rPr>
              <a:t>に当然に移転します。</a:t>
            </a:r>
            <a:endParaRPr kumimoji="1" lang="en-US" altLang="ja-JP" dirty="0" smtClean="0"/>
          </a:p>
        </p:txBody>
      </p:sp>
      <p:sp>
        <p:nvSpPr>
          <p:cNvPr id="4" name="日付プレースホルダー 3"/>
          <p:cNvSpPr>
            <a:spLocks noGrp="1"/>
          </p:cNvSpPr>
          <p:nvPr>
            <p:ph type="dt" idx="10"/>
          </p:nvPr>
        </p:nvSpPr>
        <p:spPr/>
        <p:txBody>
          <a:bodyPr/>
          <a:lstStyle/>
          <a:p>
            <a:fld id="{34E881C3-7897-4CFA-ACE0-EC2955AFAA63}" type="datetime1">
              <a:rPr kumimoji="1" lang="ja-JP" altLang="en-US" smtClean="0"/>
              <a:t>2015/7/2</a:t>
            </a:fld>
            <a:endParaRPr kumimoji="1" lang="ja-JP" altLang="en-US"/>
          </a:p>
        </p:txBody>
      </p:sp>
      <p:sp>
        <p:nvSpPr>
          <p:cNvPr id="5" name="スライド番号プレースホルダー 4"/>
          <p:cNvSpPr>
            <a:spLocks noGrp="1"/>
          </p:cNvSpPr>
          <p:nvPr>
            <p:ph type="sldNum" sz="quarter" idx="11"/>
          </p:nvPr>
        </p:nvSpPr>
        <p:spPr/>
        <p:txBody>
          <a:bodyPr/>
          <a:lstStyle/>
          <a:p>
            <a:fld id="{536FA4E3-3E97-4FD9-AFB9-42BBE03E8560}" type="slidenum">
              <a:rPr kumimoji="1" lang="ja-JP" altLang="en-US" smtClean="0"/>
              <a:t>15</a:t>
            </a:fld>
            <a:endParaRPr kumimoji="1" lang="ja-JP" altLang="en-US"/>
          </a:p>
        </p:txBody>
      </p:sp>
    </p:spTree>
    <p:extLst>
      <p:ext uri="{BB962C8B-B14F-4D97-AF65-F5344CB8AC3E}">
        <p14:creationId xmlns:p14="http://schemas.microsoft.com/office/powerpoint/2010/main" val="192523524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通説が，連帯債務の別個独立性の根拠としている民法</a:t>
            </a:r>
            <a:r>
              <a:rPr kumimoji="1" lang="en-US" altLang="ja-JP" dirty="0" smtClean="0"/>
              <a:t>433</a:t>
            </a:r>
            <a:r>
              <a:rPr kumimoji="1" lang="ja-JP" altLang="en-US" dirty="0" smtClean="0"/>
              <a:t>条は，民法理由書によれば，実は，連帯債務の従属性，すなわち，負担部分に対する連帯保証部分のフジュウ性を示す一例であることが明らかとなりました。</a:t>
            </a:r>
            <a:endParaRPr kumimoji="1" lang="en-US" altLang="ja-JP" dirty="0" smtClean="0"/>
          </a:p>
          <a:p>
            <a:r>
              <a:rPr kumimoji="1" lang="ja-JP" altLang="en-US" dirty="0" smtClean="0"/>
              <a:t>■そのことを，わかりやすく図解することにしましょう。</a:t>
            </a:r>
            <a:endParaRPr kumimoji="1" lang="en-US" altLang="ja-JP" dirty="0" smtClean="0"/>
          </a:p>
          <a:p>
            <a:r>
              <a:rPr kumimoji="1" lang="ja-JP" altLang="en-US" dirty="0" smtClean="0"/>
              <a:t>■最初の例と同じく，債権者▲</a:t>
            </a:r>
            <a:r>
              <a:rPr kumimoji="1" lang="en-US" altLang="ja-JP" dirty="0" smtClean="0"/>
              <a:t>X</a:t>
            </a:r>
            <a:r>
              <a:rPr kumimoji="1" lang="ja-JP" altLang="en-US" dirty="0" smtClean="0"/>
              <a:t>から，</a:t>
            </a:r>
            <a:r>
              <a:rPr lang="en-US" altLang="ja-JP" sz="1200" dirty="0" smtClean="0">
                <a:latin typeface="Times New Roman" pitchFamily="18" charset="0"/>
                <a:cs typeface="Times New Roman" pitchFamily="18" charset="0"/>
              </a:rPr>
              <a:t>Y</a:t>
            </a:r>
            <a:r>
              <a:rPr lang="en-US" altLang="ja-JP" sz="1200" baseline="-25000" dirty="0" smtClean="0">
                <a:latin typeface="Times New Roman" pitchFamily="18" charset="0"/>
                <a:cs typeface="Times New Roman" pitchFamily="18" charset="0"/>
              </a:rPr>
              <a:t>1</a:t>
            </a:r>
            <a:r>
              <a:rPr lang="en-US" altLang="ja-JP" sz="1200" dirty="0" smtClean="0">
                <a:latin typeface="Times New Roman" pitchFamily="18" charset="0"/>
                <a:cs typeface="Times New Roman" pitchFamily="18" charset="0"/>
              </a:rPr>
              <a:t> </a:t>
            </a:r>
            <a:r>
              <a:rPr lang="ja-JP" altLang="en-US" sz="1200" dirty="0" smtClean="0">
                <a:latin typeface="Times New Roman" pitchFamily="18" charset="0"/>
                <a:cs typeface="Times New Roman" pitchFamily="18" charset="0"/>
              </a:rPr>
              <a:t>▲が</a:t>
            </a:r>
            <a:r>
              <a:rPr lang="en-US" altLang="ja-JP" sz="1200" dirty="0" smtClean="0">
                <a:latin typeface="Times New Roman" pitchFamily="18" charset="0"/>
                <a:cs typeface="Times New Roman" pitchFamily="18" charset="0"/>
              </a:rPr>
              <a:t>300</a:t>
            </a:r>
            <a:r>
              <a:rPr lang="ja-JP" altLang="en-US" sz="1200" dirty="0" smtClean="0">
                <a:latin typeface="Times New Roman" pitchFamily="18" charset="0"/>
                <a:cs typeface="Times New Roman" pitchFamily="18" charset="0"/>
              </a:rPr>
              <a:t>万円，</a:t>
            </a:r>
            <a:r>
              <a:rPr lang="en-US" altLang="ja-JP" sz="1200" dirty="0" smtClean="0">
                <a:latin typeface="Times New Roman" pitchFamily="18" charset="0"/>
                <a:cs typeface="Times New Roman" pitchFamily="18" charset="0"/>
              </a:rPr>
              <a:t>Y</a:t>
            </a:r>
            <a:r>
              <a:rPr lang="en-US" altLang="ja-JP" sz="1200" baseline="-25000" dirty="0" smtClean="0">
                <a:latin typeface="Times New Roman" pitchFamily="18" charset="0"/>
                <a:cs typeface="Times New Roman" pitchFamily="18" charset="0"/>
              </a:rPr>
              <a:t>2</a:t>
            </a:r>
            <a:r>
              <a:rPr lang="en-US" altLang="ja-JP" sz="1200" dirty="0" smtClean="0">
                <a:latin typeface="Times New Roman" pitchFamily="18" charset="0"/>
                <a:cs typeface="Times New Roman" pitchFamily="18" charset="0"/>
              </a:rPr>
              <a:t> </a:t>
            </a:r>
            <a:r>
              <a:rPr lang="ja-JP" altLang="en-US" sz="1200" dirty="0" smtClean="0">
                <a:latin typeface="Times New Roman" pitchFamily="18" charset="0"/>
                <a:cs typeface="Times New Roman" pitchFamily="18" charset="0"/>
              </a:rPr>
              <a:t>▲が</a:t>
            </a:r>
            <a:r>
              <a:rPr lang="en-US" altLang="ja-JP" sz="1200" dirty="0" smtClean="0">
                <a:latin typeface="Times New Roman" pitchFamily="18" charset="0"/>
                <a:cs typeface="Times New Roman" pitchFamily="18" charset="0"/>
              </a:rPr>
              <a:t>200</a:t>
            </a:r>
            <a:r>
              <a:rPr lang="ja-JP" altLang="en-US" sz="1200" dirty="0" smtClean="0">
                <a:latin typeface="Times New Roman" pitchFamily="18" charset="0"/>
                <a:cs typeface="Times New Roman" pitchFamily="18" charset="0"/>
              </a:rPr>
              <a:t>万円，</a:t>
            </a:r>
            <a:r>
              <a:rPr lang="en-US" altLang="ja-JP" sz="1200" dirty="0" smtClean="0">
                <a:latin typeface="Times New Roman" pitchFamily="18" charset="0"/>
                <a:cs typeface="Times New Roman" pitchFamily="18" charset="0"/>
              </a:rPr>
              <a:t>Y</a:t>
            </a:r>
            <a:r>
              <a:rPr lang="en-US" altLang="ja-JP" sz="1200" baseline="-25000" dirty="0" smtClean="0">
                <a:latin typeface="Times New Roman" pitchFamily="18" charset="0"/>
                <a:cs typeface="Times New Roman" pitchFamily="18" charset="0"/>
              </a:rPr>
              <a:t>3</a:t>
            </a:r>
            <a:r>
              <a:rPr lang="en-US" altLang="ja-JP" sz="1200" dirty="0" smtClean="0">
                <a:latin typeface="Times New Roman" pitchFamily="18" charset="0"/>
                <a:cs typeface="Times New Roman" pitchFamily="18" charset="0"/>
              </a:rPr>
              <a:t> </a:t>
            </a:r>
            <a:r>
              <a:rPr lang="ja-JP" altLang="en-US" sz="1200" dirty="0" smtClean="0">
                <a:latin typeface="Times New Roman" pitchFamily="18" charset="0"/>
                <a:cs typeface="Times New Roman" pitchFamily="18" charset="0"/>
              </a:rPr>
              <a:t>▲が</a:t>
            </a:r>
            <a:r>
              <a:rPr lang="en-US" altLang="ja-JP" sz="1200" dirty="0" smtClean="0">
                <a:latin typeface="Times New Roman" pitchFamily="18" charset="0"/>
                <a:cs typeface="Times New Roman" pitchFamily="18" charset="0"/>
              </a:rPr>
              <a:t>200</a:t>
            </a:r>
            <a:r>
              <a:rPr lang="ja-JP" altLang="en-US" sz="1200" dirty="0" smtClean="0">
                <a:latin typeface="Times New Roman" pitchFamily="18" charset="0"/>
                <a:cs typeface="Times New Roman" pitchFamily="18" charset="0"/>
              </a:rPr>
              <a:t>万円をそれぞれ借りて，全員が連帯債務を負担したとします。■</a:t>
            </a:r>
            <a:endParaRPr lang="en-US" altLang="ja-JP" sz="1200" dirty="0" smtClean="0">
              <a:latin typeface="Times New Roman" pitchFamily="18" charset="0"/>
              <a:cs typeface="Times New Roman" pitchFamily="18" charset="0"/>
            </a:endParaRPr>
          </a:p>
          <a:p>
            <a:r>
              <a:rPr kumimoji="1" lang="ja-JP" altLang="en-US" dirty="0" smtClean="0"/>
              <a:t>★</a:t>
            </a:r>
            <a:r>
              <a:rPr lang="en-US" altLang="ja-JP" sz="1200" dirty="0" smtClean="0">
                <a:latin typeface="Times New Roman" pitchFamily="18" charset="0"/>
                <a:cs typeface="Times New Roman" pitchFamily="18" charset="0"/>
              </a:rPr>
              <a:t>Y</a:t>
            </a:r>
            <a:r>
              <a:rPr lang="en-US" altLang="ja-JP" sz="1200" baseline="-25000" dirty="0" smtClean="0">
                <a:latin typeface="Times New Roman" pitchFamily="18" charset="0"/>
                <a:cs typeface="Times New Roman" pitchFamily="18" charset="0"/>
              </a:rPr>
              <a:t>3</a:t>
            </a:r>
            <a:r>
              <a:rPr lang="en-US" altLang="ja-JP" sz="1200" dirty="0" smtClean="0">
                <a:latin typeface="Times New Roman" pitchFamily="18" charset="0"/>
                <a:cs typeface="Times New Roman" pitchFamily="18" charset="0"/>
              </a:rPr>
              <a:t> </a:t>
            </a:r>
            <a:r>
              <a:rPr lang="ja-JP" altLang="en-US" sz="1200" dirty="0" smtClean="0">
                <a:latin typeface="Times New Roman" pitchFamily="18" charset="0"/>
                <a:cs typeface="Times New Roman" pitchFamily="18" charset="0"/>
              </a:rPr>
              <a:t>▲に取り消し原因（制限行為能力者の法律行為，詐欺又は強迫による法律行為）があり，</a:t>
            </a:r>
            <a:r>
              <a:rPr lang="en-US" altLang="ja-JP" sz="1200" dirty="0" smtClean="0">
                <a:latin typeface="Times New Roman" pitchFamily="18" charset="0"/>
                <a:cs typeface="Times New Roman" pitchFamily="18" charset="0"/>
              </a:rPr>
              <a:t>Y</a:t>
            </a:r>
            <a:r>
              <a:rPr lang="en-US" altLang="ja-JP" sz="1200" baseline="-25000" dirty="0" smtClean="0">
                <a:latin typeface="Times New Roman" pitchFamily="18" charset="0"/>
                <a:cs typeface="Times New Roman" pitchFamily="18" charset="0"/>
              </a:rPr>
              <a:t>3</a:t>
            </a:r>
            <a:r>
              <a:rPr lang="en-US" altLang="ja-JP" sz="1200" dirty="0" smtClean="0">
                <a:latin typeface="Times New Roman" pitchFamily="18" charset="0"/>
                <a:cs typeface="Times New Roman" pitchFamily="18" charset="0"/>
              </a:rPr>
              <a:t> </a:t>
            </a:r>
            <a:r>
              <a:rPr lang="ja-JP" altLang="en-US" sz="1200" dirty="0" smtClean="0">
                <a:latin typeface="Times New Roman" pitchFamily="18" charset="0"/>
                <a:cs typeface="Times New Roman" pitchFamily="18" charset="0"/>
              </a:rPr>
              <a:t>▲が，連帯債務契約を取り消して，債務が無効となったとします。■</a:t>
            </a:r>
            <a:endParaRPr lang="en-US" altLang="ja-JP" sz="1200" dirty="0" smtClean="0">
              <a:latin typeface="Times New Roman" pitchFamily="18" charset="0"/>
              <a:cs typeface="Times New Roman" pitchFamily="18" charset="0"/>
            </a:endParaRPr>
          </a:p>
          <a:p>
            <a:r>
              <a:rPr kumimoji="1" lang="ja-JP" altLang="en-US" dirty="0" smtClean="0"/>
              <a:t>■この場合，連帯債務自体は無効とならないというのが，民法</a:t>
            </a:r>
            <a:r>
              <a:rPr kumimoji="1" lang="en-US" altLang="ja-JP" dirty="0" smtClean="0"/>
              <a:t>433</a:t>
            </a:r>
            <a:r>
              <a:rPr kumimoji="1" lang="ja-JP" altLang="en-US" dirty="0" smtClean="0"/>
              <a:t>条の意味ですが，</a:t>
            </a:r>
            <a:endParaRPr kumimoji="1" lang="en-US" altLang="ja-JP" dirty="0" smtClean="0"/>
          </a:p>
          <a:p>
            <a:r>
              <a:rPr kumimoji="1" lang="ja-JP" altLang="en-US" dirty="0" smtClean="0"/>
              <a:t>■連帯債務者の一人に生じた取消し又は無効は，他の連帯債務者に全く影響を及ぼさないのでしょうか</a:t>
            </a:r>
            <a:r>
              <a:rPr kumimoji="1" lang="en-US" altLang="ja-JP" dirty="0" smtClean="0"/>
              <a:t>?</a:t>
            </a:r>
          </a:p>
          <a:p>
            <a:r>
              <a:rPr kumimoji="1" lang="ja-JP" altLang="en-US" dirty="0" smtClean="0"/>
              <a:t>■一時に答えを出そうとすると誤りに陥ります。こういう場合には，一つ一つ分析的にものごとを考えるようにしましょう。</a:t>
            </a:r>
            <a:endParaRPr kumimoji="1" lang="en-US" altLang="ja-JP" dirty="0" smtClean="0"/>
          </a:p>
          <a:p>
            <a:r>
              <a:rPr kumimoji="1" lang="ja-JP" altLang="en-US" dirty="0" smtClean="0"/>
              <a:t>★第</a:t>
            </a:r>
            <a:r>
              <a:rPr kumimoji="1" lang="en-US" altLang="ja-JP" dirty="0" smtClean="0"/>
              <a:t>2</a:t>
            </a:r>
            <a:r>
              <a:rPr kumimoji="1" lang="ja-JP" altLang="en-US" dirty="0" smtClean="0"/>
              <a:t>に，無効となった</a:t>
            </a:r>
            <a:r>
              <a:rPr lang="en-US" altLang="ja-JP" sz="1200" dirty="0" smtClean="0">
                <a:latin typeface="Times New Roman" pitchFamily="18" charset="0"/>
                <a:cs typeface="Times New Roman" pitchFamily="18" charset="0"/>
              </a:rPr>
              <a:t>Y</a:t>
            </a:r>
            <a:r>
              <a:rPr lang="en-US" altLang="ja-JP" sz="1200" baseline="-25000" dirty="0" smtClean="0">
                <a:latin typeface="Times New Roman" pitchFamily="18" charset="0"/>
                <a:cs typeface="Times New Roman" pitchFamily="18" charset="0"/>
              </a:rPr>
              <a:t>3</a:t>
            </a:r>
            <a:r>
              <a:rPr lang="en-US" altLang="ja-JP" sz="1200" dirty="0" smtClean="0">
                <a:latin typeface="Times New Roman" pitchFamily="18" charset="0"/>
                <a:cs typeface="Times New Roman" pitchFamily="18" charset="0"/>
              </a:rPr>
              <a:t> </a:t>
            </a:r>
            <a:r>
              <a:rPr lang="ja-JP" altLang="en-US" sz="1200" dirty="0" smtClean="0">
                <a:latin typeface="Times New Roman" pitchFamily="18" charset="0"/>
                <a:cs typeface="Times New Roman" pitchFamily="18" charset="0"/>
              </a:rPr>
              <a:t>▲の連帯債務のうち，本来の債務，すなわち，負担部分が無効となった影響について考えてみましょう。■</a:t>
            </a:r>
            <a:endParaRPr lang="en-US" altLang="ja-JP" sz="1200" dirty="0" smtClean="0">
              <a:latin typeface="Times New Roman" pitchFamily="18" charset="0"/>
              <a:cs typeface="Times New Roman" pitchFamily="18" charset="0"/>
            </a:endParaRPr>
          </a:p>
          <a:p>
            <a:r>
              <a:rPr lang="ja-JP" altLang="en-US" sz="1200" dirty="0" smtClean="0">
                <a:latin typeface="Times New Roman" pitchFamily="18" charset="0"/>
                <a:cs typeface="Times New Roman" pitchFamily="18" charset="0"/>
              </a:rPr>
              <a:t>■これからが，連帯債務者の一人に生じた事由が他の連帯債務者にどのような影響を及ぼすかの問題です。</a:t>
            </a:r>
            <a:endParaRPr lang="en-US" altLang="ja-JP"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Times New Roman" pitchFamily="18" charset="0"/>
                <a:cs typeface="Times New Roman" pitchFamily="18" charset="0"/>
              </a:rPr>
              <a:t>★</a:t>
            </a:r>
            <a:r>
              <a:rPr lang="en-US" altLang="ja-JP" sz="1200" dirty="0" smtClean="0">
                <a:latin typeface="Times New Roman" pitchFamily="18" charset="0"/>
                <a:cs typeface="Times New Roman" pitchFamily="18" charset="0"/>
              </a:rPr>
              <a:t>Y</a:t>
            </a:r>
            <a:r>
              <a:rPr lang="en-US" altLang="ja-JP" sz="1200" baseline="-25000" dirty="0" smtClean="0">
                <a:latin typeface="Times New Roman" pitchFamily="18" charset="0"/>
                <a:cs typeface="Times New Roman" pitchFamily="18" charset="0"/>
              </a:rPr>
              <a:t>3</a:t>
            </a:r>
            <a:r>
              <a:rPr lang="en-US" altLang="ja-JP" sz="1200" dirty="0" smtClean="0">
                <a:latin typeface="Times New Roman" pitchFamily="18" charset="0"/>
                <a:cs typeface="Times New Roman" pitchFamily="18" charset="0"/>
              </a:rPr>
              <a:t> </a:t>
            </a:r>
            <a:r>
              <a:rPr lang="ja-JP" altLang="en-US" sz="1200" dirty="0" smtClean="0">
                <a:latin typeface="Times New Roman" pitchFamily="18" charset="0"/>
                <a:cs typeface="Times New Roman" pitchFamily="18" charset="0"/>
              </a:rPr>
              <a:t>▲の負担部分が無効となると，</a:t>
            </a:r>
            <a:r>
              <a:rPr lang="en-US" altLang="ja-JP" sz="1200" dirty="0" smtClean="0">
                <a:latin typeface="Times New Roman" pitchFamily="18" charset="0"/>
                <a:cs typeface="Times New Roman" pitchFamily="18" charset="0"/>
              </a:rPr>
              <a:t>Y</a:t>
            </a:r>
            <a:r>
              <a:rPr lang="en-US" altLang="ja-JP" sz="1200" baseline="-25000" dirty="0" smtClean="0">
                <a:latin typeface="Times New Roman" pitchFamily="18" charset="0"/>
                <a:cs typeface="Times New Roman" pitchFamily="18" charset="0"/>
              </a:rPr>
              <a:t>2</a:t>
            </a:r>
            <a:r>
              <a:rPr lang="en-US" altLang="ja-JP" sz="1200" dirty="0" smtClean="0">
                <a:latin typeface="Times New Roman" pitchFamily="18" charset="0"/>
                <a:cs typeface="Times New Roman" pitchFamily="18" charset="0"/>
              </a:rPr>
              <a:t> </a:t>
            </a:r>
            <a:r>
              <a:rPr lang="ja-JP" altLang="en-US" sz="1200" dirty="0" smtClean="0">
                <a:latin typeface="Times New Roman" pitchFamily="18" charset="0"/>
                <a:cs typeface="Times New Roman" pitchFamily="18" charset="0"/>
              </a:rPr>
              <a:t>▲が</a:t>
            </a:r>
            <a:r>
              <a:rPr lang="en-US" altLang="ja-JP" sz="1200" dirty="0" smtClean="0">
                <a:latin typeface="Times New Roman" pitchFamily="18" charset="0"/>
                <a:cs typeface="Times New Roman" pitchFamily="18" charset="0"/>
              </a:rPr>
              <a:t>Y</a:t>
            </a:r>
            <a:r>
              <a:rPr lang="en-US" altLang="ja-JP" sz="1200" baseline="-25000" dirty="0" smtClean="0">
                <a:latin typeface="Times New Roman" pitchFamily="18" charset="0"/>
                <a:cs typeface="Times New Roman" pitchFamily="18" charset="0"/>
              </a:rPr>
              <a:t>3</a:t>
            </a:r>
            <a:r>
              <a:rPr lang="en-US" altLang="ja-JP" sz="1200" dirty="0" smtClean="0">
                <a:latin typeface="Times New Roman" pitchFamily="18" charset="0"/>
                <a:cs typeface="Times New Roman" pitchFamily="18" charset="0"/>
              </a:rPr>
              <a:t> </a:t>
            </a:r>
            <a:r>
              <a:rPr lang="ja-JP" altLang="en-US" sz="1200" dirty="0" smtClean="0">
                <a:latin typeface="Times New Roman" pitchFamily="18" charset="0"/>
                <a:cs typeface="Times New Roman" pitchFamily="18" charset="0"/>
              </a:rPr>
              <a:t>▲のために連帯保証していた</a:t>
            </a:r>
            <a:r>
              <a:rPr lang="en-US" altLang="ja-JP" sz="1200" dirty="0" smtClean="0">
                <a:latin typeface="Times New Roman" pitchFamily="18" charset="0"/>
                <a:cs typeface="Times New Roman" pitchFamily="18" charset="0"/>
              </a:rPr>
              <a:t>100</a:t>
            </a:r>
            <a:r>
              <a:rPr lang="ja-JP" altLang="en-US" sz="1200" dirty="0" smtClean="0">
                <a:latin typeface="Times New Roman" pitchFamily="18" charset="0"/>
                <a:cs typeface="Times New Roman" pitchFamily="18" charset="0"/>
              </a:rPr>
              <a:t>万円の部分が保証のフジュウ性によって消滅します。■</a:t>
            </a:r>
            <a:endParaRPr lang="en-US" altLang="ja-JP" sz="1200" dirty="0" smtClean="0">
              <a:latin typeface="Times New Roman" pitchFamily="18" charset="0"/>
              <a:cs typeface="Times New Roman" pitchFamily="18" charset="0"/>
            </a:endParaRPr>
          </a:p>
          <a:p>
            <a:r>
              <a:rPr lang="ja-JP" altLang="en-US" sz="1200" dirty="0" smtClean="0">
                <a:latin typeface="Times New Roman" pitchFamily="18" charset="0"/>
                <a:cs typeface="Times New Roman" pitchFamily="18" charset="0"/>
              </a:rPr>
              <a:t>★その結果として，</a:t>
            </a:r>
            <a:r>
              <a:rPr lang="en-US" altLang="ja-JP" sz="1200" dirty="0" smtClean="0">
                <a:latin typeface="Times New Roman" pitchFamily="18" charset="0"/>
                <a:cs typeface="Times New Roman" pitchFamily="18" charset="0"/>
              </a:rPr>
              <a:t>Y</a:t>
            </a:r>
            <a:r>
              <a:rPr lang="en-US" altLang="ja-JP" sz="1200" baseline="-25000" dirty="0" smtClean="0">
                <a:latin typeface="Times New Roman" pitchFamily="18" charset="0"/>
                <a:cs typeface="Times New Roman" pitchFamily="18" charset="0"/>
              </a:rPr>
              <a:t>2</a:t>
            </a:r>
            <a:r>
              <a:rPr lang="en-US" altLang="ja-JP" sz="1200" dirty="0" smtClean="0">
                <a:latin typeface="Times New Roman" pitchFamily="18" charset="0"/>
                <a:cs typeface="Times New Roman" pitchFamily="18" charset="0"/>
              </a:rPr>
              <a:t> </a:t>
            </a:r>
            <a:r>
              <a:rPr lang="ja-JP" altLang="en-US" sz="1200" dirty="0" smtClean="0">
                <a:latin typeface="Times New Roman" pitchFamily="18" charset="0"/>
                <a:cs typeface="Times New Roman" pitchFamily="18" charset="0"/>
              </a:rPr>
              <a:t>▲の連帯債務は，</a:t>
            </a:r>
            <a:r>
              <a:rPr lang="en-US" altLang="ja-JP" sz="1200" dirty="0" smtClean="0">
                <a:latin typeface="Times New Roman" pitchFamily="18" charset="0"/>
                <a:cs typeface="Times New Roman" pitchFamily="18" charset="0"/>
              </a:rPr>
              <a:t>600</a:t>
            </a:r>
            <a:r>
              <a:rPr lang="ja-JP" altLang="en-US" sz="1200" dirty="0" smtClean="0">
                <a:latin typeface="Times New Roman" pitchFamily="18" charset="0"/>
                <a:cs typeface="Times New Roman" pitchFamily="18" charset="0"/>
              </a:rPr>
              <a:t>万円から</a:t>
            </a:r>
            <a:r>
              <a:rPr lang="en-US" altLang="ja-JP" sz="1200" dirty="0" smtClean="0">
                <a:latin typeface="Times New Roman" pitchFamily="18" charset="0"/>
                <a:cs typeface="Times New Roman" pitchFamily="18" charset="0"/>
              </a:rPr>
              <a:t>500</a:t>
            </a:r>
            <a:r>
              <a:rPr lang="ja-JP" altLang="en-US" sz="1200" dirty="0" smtClean="0">
                <a:latin typeface="Times New Roman" pitchFamily="18" charset="0"/>
                <a:cs typeface="Times New Roman" pitchFamily="18" charset="0"/>
              </a:rPr>
              <a:t>万円に減額されます。</a:t>
            </a:r>
            <a:endParaRPr lang="en-US" altLang="ja-JP" sz="1200" dirty="0" smtClean="0">
              <a:latin typeface="Times New Roman" pitchFamily="18" charset="0"/>
              <a:cs typeface="Times New Roman" pitchFamily="18" charset="0"/>
            </a:endParaRPr>
          </a:p>
          <a:p>
            <a:r>
              <a:rPr lang="ja-JP" altLang="en-US" sz="1200" dirty="0" smtClean="0">
                <a:latin typeface="Times New Roman" pitchFamily="18" charset="0"/>
                <a:cs typeface="Times New Roman" pitchFamily="18" charset="0"/>
              </a:rPr>
              <a:t>■</a:t>
            </a:r>
            <a:r>
              <a:rPr lang="en-US" altLang="ja-JP" sz="1200" dirty="0" smtClean="0">
                <a:latin typeface="Times New Roman" pitchFamily="18" charset="0"/>
                <a:cs typeface="Times New Roman" pitchFamily="18" charset="0"/>
              </a:rPr>
              <a:t>Y</a:t>
            </a:r>
            <a:r>
              <a:rPr lang="en-US" altLang="ja-JP" sz="1200" baseline="-25000" dirty="0" smtClean="0">
                <a:latin typeface="Times New Roman" pitchFamily="18" charset="0"/>
                <a:cs typeface="Times New Roman" pitchFamily="18" charset="0"/>
              </a:rPr>
              <a:t>3</a:t>
            </a:r>
            <a:r>
              <a:rPr lang="en-US" altLang="ja-JP" sz="1200" dirty="0" smtClean="0">
                <a:latin typeface="Times New Roman" pitchFamily="18" charset="0"/>
                <a:cs typeface="Times New Roman" pitchFamily="18" charset="0"/>
              </a:rPr>
              <a:t> </a:t>
            </a:r>
            <a:r>
              <a:rPr lang="ja-JP" altLang="en-US" sz="1200" dirty="0" smtClean="0">
                <a:latin typeface="Times New Roman" pitchFamily="18" charset="0"/>
                <a:cs typeface="Times New Roman" pitchFamily="18" charset="0"/>
              </a:rPr>
              <a:t>▲の負担部分を連帯保証していた連帯保証部分がフジュウ性によって消滅したからです。</a:t>
            </a:r>
            <a:endParaRPr lang="en-US" altLang="ja-JP" sz="1200" dirty="0" smtClean="0">
              <a:latin typeface="Times New Roman" pitchFamily="18" charset="0"/>
              <a:cs typeface="Times New Roman" pitchFamily="18" charset="0"/>
            </a:endParaRPr>
          </a:p>
          <a:p>
            <a:r>
              <a:rPr lang="ja-JP" altLang="en-US" sz="1200" dirty="0" smtClean="0">
                <a:latin typeface="Times New Roman" pitchFamily="18" charset="0"/>
                <a:cs typeface="Times New Roman" pitchFamily="18" charset="0"/>
              </a:rPr>
              <a:t>★同様にして，</a:t>
            </a:r>
            <a:r>
              <a:rPr lang="en-US" altLang="ja-JP" sz="1200" dirty="0" smtClean="0">
                <a:latin typeface="Times New Roman" pitchFamily="18" charset="0"/>
                <a:cs typeface="Times New Roman" pitchFamily="18" charset="0"/>
              </a:rPr>
              <a:t>Y</a:t>
            </a:r>
            <a:r>
              <a:rPr lang="en-US" altLang="ja-JP" sz="1200" baseline="-25000" dirty="0" smtClean="0">
                <a:latin typeface="Times New Roman" pitchFamily="18" charset="0"/>
                <a:cs typeface="Times New Roman" pitchFamily="18" charset="0"/>
              </a:rPr>
              <a:t>1</a:t>
            </a:r>
            <a:r>
              <a:rPr lang="en-US" altLang="ja-JP" sz="1200" dirty="0" smtClean="0">
                <a:latin typeface="Times New Roman" pitchFamily="18" charset="0"/>
                <a:cs typeface="Times New Roman" pitchFamily="18" charset="0"/>
              </a:rPr>
              <a:t> </a:t>
            </a:r>
            <a:r>
              <a:rPr lang="ja-JP" altLang="en-US" sz="1200" dirty="0" smtClean="0">
                <a:latin typeface="Times New Roman" pitchFamily="18" charset="0"/>
                <a:cs typeface="Times New Roman" pitchFamily="18" charset="0"/>
              </a:rPr>
              <a:t>▲が</a:t>
            </a:r>
            <a:r>
              <a:rPr lang="en-US" altLang="ja-JP" sz="1200" dirty="0" smtClean="0">
                <a:latin typeface="Times New Roman" pitchFamily="18" charset="0"/>
                <a:cs typeface="Times New Roman" pitchFamily="18" charset="0"/>
              </a:rPr>
              <a:t>Y</a:t>
            </a:r>
            <a:r>
              <a:rPr lang="en-US" altLang="ja-JP" sz="1200" baseline="-25000" dirty="0" smtClean="0">
                <a:latin typeface="Times New Roman" pitchFamily="18" charset="0"/>
                <a:cs typeface="Times New Roman" pitchFamily="18" charset="0"/>
              </a:rPr>
              <a:t>3</a:t>
            </a:r>
            <a:r>
              <a:rPr lang="en-US" altLang="ja-JP" sz="1200" dirty="0" smtClean="0">
                <a:latin typeface="Times New Roman" pitchFamily="18" charset="0"/>
                <a:cs typeface="Times New Roman" pitchFamily="18" charset="0"/>
              </a:rPr>
              <a:t> </a:t>
            </a:r>
            <a:r>
              <a:rPr lang="ja-JP" altLang="en-US" sz="1200" dirty="0" smtClean="0">
                <a:latin typeface="Times New Roman" pitchFamily="18" charset="0"/>
                <a:cs typeface="Times New Roman" pitchFamily="18" charset="0"/>
              </a:rPr>
              <a:t>▲のために連帯保証していた</a:t>
            </a:r>
            <a:r>
              <a:rPr lang="en-US" altLang="ja-JP" sz="1200" dirty="0" smtClean="0">
                <a:latin typeface="Times New Roman" pitchFamily="18" charset="0"/>
                <a:cs typeface="Times New Roman" pitchFamily="18" charset="0"/>
              </a:rPr>
              <a:t>100</a:t>
            </a:r>
            <a:r>
              <a:rPr lang="ja-JP" altLang="en-US" sz="1200" dirty="0" smtClean="0">
                <a:latin typeface="Times New Roman" pitchFamily="18" charset="0"/>
                <a:cs typeface="Times New Roman" pitchFamily="18" charset="0"/>
              </a:rPr>
              <a:t>万円の保証部分が保証のフジュウ性によって消滅します。■</a:t>
            </a:r>
            <a:endParaRPr lang="en-US" altLang="ja-JP"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latin typeface="Times New Roman" pitchFamily="18" charset="0"/>
                <a:cs typeface="Times New Roman" pitchFamily="18" charset="0"/>
              </a:rPr>
              <a:t>★その結果，</a:t>
            </a:r>
            <a:r>
              <a:rPr lang="en-US" altLang="ja-JP" sz="1200" dirty="0" smtClean="0">
                <a:latin typeface="Times New Roman" pitchFamily="18" charset="0"/>
                <a:cs typeface="Times New Roman" pitchFamily="18" charset="0"/>
              </a:rPr>
              <a:t>Y</a:t>
            </a:r>
            <a:r>
              <a:rPr lang="en-US" altLang="ja-JP" sz="1200" baseline="-25000" dirty="0" smtClean="0">
                <a:latin typeface="Times New Roman" pitchFamily="18" charset="0"/>
                <a:cs typeface="Times New Roman" pitchFamily="18" charset="0"/>
              </a:rPr>
              <a:t>1</a:t>
            </a:r>
            <a:r>
              <a:rPr lang="en-US" altLang="ja-JP" sz="1200" dirty="0" smtClean="0">
                <a:latin typeface="Times New Roman" pitchFamily="18" charset="0"/>
                <a:cs typeface="Times New Roman" pitchFamily="18" charset="0"/>
              </a:rPr>
              <a:t> </a:t>
            </a:r>
            <a:r>
              <a:rPr lang="ja-JP" altLang="en-US" sz="1200" dirty="0" smtClean="0">
                <a:latin typeface="Times New Roman" pitchFamily="18" charset="0"/>
                <a:cs typeface="Times New Roman" pitchFamily="18" charset="0"/>
              </a:rPr>
              <a:t>▲の連帯債務も，</a:t>
            </a:r>
            <a:r>
              <a:rPr lang="en-US" altLang="ja-JP" sz="1200" dirty="0" smtClean="0">
                <a:latin typeface="Times New Roman" pitchFamily="18" charset="0"/>
                <a:cs typeface="Times New Roman" pitchFamily="18" charset="0"/>
              </a:rPr>
              <a:t>600</a:t>
            </a:r>
            <a:r>
              <a:rPr lang="ja-JP" altLang="en-US" sz="1200" dirty="0" smtClean="0">
                <a:latin typeface="Times New Roman" pitchFamily="18" charset="0"/>
                <a:cs typeface="Times New Roman" pitchFamily="18" charset="0"/>
              </a:rPr>
              <a:t>万円から</a:t>
            </a:r>
            <a:r>
              <a:rPr lang="en-US" altLang="ja-JP" sz="1200" dirty="0" smtClean="0">
                <a:latin typeface="Times New Roman" pitchFamily="18" charset="0"/>
                <a:cs typeface="Times New Roman" pitchFamily="18" charset="0"/>
              </a:rPr>
              <a:t>500</a:t>
            </a:r>
            <a:r>
              <a:rPr lang="ja-JP" altLang="en-US" sz="1200" dirty="0" smtClean="0">
                <a:latin typeface="Times New Roman" pitchFamily="18" charset="0"/>
                <a:cs typeface="Times New Roman" pitchFamily="18" charset="0"/>
              </a:rPr>
              <a:t>万円に減額されます。</a:t>
            </a:r>
            <a:endParaRPr lang="en-US" altLang="ja-JP" sz="1200" dirty="0" smtClean="0">
              <a:latin typeface="Times New Roman" pitchFamily="18" charset="0"/>
              <a:cs typeface="Times New Roman" pitchFamily="18" charset="0"/>
            </a:endParaRPr>
          </a:p>
          <a:p>
            <a:r>
              <a:rPr lang="ja-JP" altLang="en-US" sz="1200" dirty="0" smtClean="0">
                <a:latin typeface="Times New Roman" pitchFamily="18" charset="0"/>
                <a:cs typeface="Times New Roman" pitchFamily="18" charset="0"/>
              </a:rPr>
              <a:t>■第</a:t>
            </a:r>
            <a:r>
              <a:rPr lang="en-US" altLang="ja-JP" sz="1200" dirty="0" smtClean="0">
                <a:latin typeface="Times New Roman" pitchFamily="18" charset="0"/>
                <a:cs typeface="Times New Roman" pitchFamily="18" charset="0"/>
              </a:rPr>
              <a:t>2</a:t>
            </a:r>
            <a:r>
              <a:rPr lang="ja-JP" altLang="en-US" sz="1200" dirty="0" smtClean="0">
                <a:latin typeface="Times New Roman" pitchFamily="18" charset="0"/>
                <a:cs typeface="Times New Roman" pitchFamily="18" charset="0"/>
              </a:rPr>
              <a:t>に，取消しによって，初めに遡って無効となった</a:t>
            </a:r>
            <a:r>
              <a:rPr lang="en-US" altLang="ja-JP" sz="1200" dirty="0" smtClean="0">
                <a:latin typeface="Times New Roman" pitchFamily="18" charset="0"/>
                <a:cs typeface="Times New Roman" pitchFamily="18" charset="0"/>
              </a:rPr>
              <a:t>Y</a:t>
            </a:r>
            <a:r>
              <a:rPr lang="en-US" altLang="ja-JP" sz="1200" baseline="-25000" dirty="0" smtClean="0">
                <a:latin typeface="Times New Roman" pitchFamily="18" charset="0"/>
                <a:cs typeface="Times New Roman" pitchFamily="18" charset="0"/>
              </a:rPr>
              <a:t>3</a:t>
            </a:r>
            <a:r>
              <a:rPr lang="en-US" altLang="ja-JP" sz="1200" dirty="0" smtClean="0">
                <a:latin typeface="Times New Roman" pitchFamily="18" charset="0"/>
                <a:cs typeface="Times New Roman" pitchFamily="18" charset="0"/>
              </a:rPr>
              <a:t> </a:t>
            </a:r>
            <a:r>
              <a:rPr lang="ja-JP" altLang="en-US" sz="1200" dirty="0" smtClean="0">
                <a:latin typeface="Times New Roman" pitchFamily="18" charset="0"/>
                <a:cs typeface="Times New Roman" pitchFamily="18" charset="0"/>
              </a:rPr>
              <a:t>▲の負担部分以外の部分，すなわち，保証部分が消滅した影響について考えてみましょう。</a:t>
            </a:r>
            <a:endParaRPr lang="en-US" altLang="ja-JP" sz="1200" dirty="0" smtClean="0">
              <a:latin typeface="Times New Roman" pitchFamily="18" charset="0"/>
              <a:cs typeface="Times New Roman" pitchFamily="18" charset="0"/>
            </a:endParaRPr>
          </a:p>
          <a:p>
            <a:r>
              <a:rPr lang="ja-JP" altLang="en-US" sz="1200" dirty="0" smtClean="0">
                <a:latin typeface="Times New Roman" pitchFamily="18" charset="0"/>
                <a:cs typeface="Times New Roman" pitchFamily="18" charset="0"/>
              </a:rPr>
              <a:t>★保証部分が消滅しても，保証の消滅は，本来の債務に影響をおよぼさないため，他の連帯債務者には，なんらの影響を及ぼしません。</a:t>
            </a:r>
            <a:endParaRPr lang="en-US" altLang="ja-JP" sz="1200" dirty="0" smtClean="0">
              <a:latin typeface="Times New Roman" pitchFamily="18" charset="0"/>
              <a:cs typeface="Times New Roman" pitchFamily="18" charset="0"/>
            </a:endParaRPr>
          </a:p>
          <a:p>
            <a:r>
              <a:rPr kumimoji="1" lang="ja-JP" altLang="en-US" dirty="0" smtClean="0"/>
              <a:t>■以上の分析によって，連帯債務者の一人に取消し又は無効原因が生じた場合に，他の連帯債務者に対してどのような影響が及ぶかという問題が解明されました。</a:t>
            </a:r>
            <a:endParaRPr kumimoji="1" lang="en-US" altLang="ja-JP" dirty="0" smtClean="0"/>
          </a:p>
          <a:p>
            <a:r>
              <a:rPr kumimoji="1" lang="ja-JP" altLang="en-US" dirty="0" smtClean="0"/>
              <a:t>★</a:t>
            </a:r>
            <a:r>
              <a:rPr lang="ja-JP" altLang="en-US" b="1" dirty="0" smtClean="0"/>
              <a:t>第</a:t>
            </a:r>
            <a:r>
              <a:rPr lang="en-US" altLang="ja-JP" b="1" dirty="0" smtClean="0"/>
              <a:t>433</a:t>
            </a:r>
            <a:r>
              <a:rPr lang="ja-JP" altLang="en-US" b="1" dirty="0" smtClean="0"/>
              <a:t>条</a:t>
            </a:r>
            <a:r>
              <a:rPr lang="ja-JP" altLang="en-US" dirty="0" smtClean="0"/>
              <a:t>（連帯債務者の</a:t>
            </a:r>
            <a:r>
              <a:rPr lang="en-US" altLang="ja-JP" dirty="0" smtClean="0"/>
              <a:t>1</a:t>
            </a:r>
            <a:r>
              <a:rPr lang="ja-JP" altLang="en-US" dirty="0" smtClean="0"/>
              <a:t>人についての法律行為の無効等）を振り返っておきましょう。■</a:t>
            </a:r>
            <a:br>
              <a:rPr lang="ja-JP" altLang="en-US" dirty="0" smtClean="0"/>
            </a:br>
            <a:r>
              <a:rPr lang="ja-JP" altLang="en-US" dirty="0" smtClean="0"/>
              <a:t>★連帯債務者の</a:t>
            </a:r>
            <a:r>
              <a:rPr lang="en-US" altLang="ja-JP" dirty="0" smtClean="0"/>
              <a:t>1</a:t>
            </a:r>
            <a:r>
              <a:rPr lang="ja-JP" altLang="en-US" dirty="0" smtClean="0"/>
              <a:t>人について法律行為の無効又は取消し</a:t>
            </a:r>
            <a:r>
              <a:rPr lang="en-US" altLang="ja-JP" dirty="0" smtClean="0"/>
              <a:t>【</a:t>
            </a:r>
            <a:r>
              <a:rPr lang="ja-JP" altLang="en-US" dirty="0" smtClean="0"/>
              <a:t>又は撤回</a:t>
            </a:r>
            <a:r>
              <a:rPr lang="en-US" altLang="ja-JP" dirty="0" smtClean="0"/>
              <a:t>】</a:t>
            </a:r>
            <a:r>
              <a:rPr lang="ja-JP" altLang="en-US" dirty="0" smtClean="0"/>
              <a:t>の原因があっても，他の連帯債務者の債務は，その効力を妨げられない。</a:t>
            </a:r>
            <a:endParaRPr lang="en-US" altLang="ja-JP" dirty="0" smtClean="0"/>
          </a:p>
          <a:p>
            <a:r>
              <a:rPr kumimoji="1" lang="ja-JP" altLang="en-US" dirty="0" smtClean="0"/>
              <a:t>■結論は，以下のとおりです。</a:t>
            </a:r>
            <a:endParaRPr kumimoji="1" lang="en-US" altLang="ja-JP" dirty="0" smtClean="0"/>
          </a:p>
          <a:p>
            <a:r>
              <a:rPr kumimoji="1" lang="ja-JP" altLang="en-US" dirty="0" smtClean="0"/>
              <a:t>■第</a:t>
            </a:r>
            <a:r>
              <a:rPr kumimoji="1" lang="en-US" altLang="ja-JP" dirty="0" smtClean="0"/>
              <a:t>1</a:t>
            </a:r>
            <a:r>
              <a:rPr kumimoji="1" lang="ja-JP" altLang="en-US" dirty="0" smtClean="0"/>
              <a:t>に，連帯債務者の一人に取り消しまたは無効の原因が生じたとしても，連帯債務全体が取り消されたり，無効になるわけではない。</a:t>
            </a:r>
            <a:endParaRPr kumimoji="1" lang="en-US" altLang="ja-JP" dirty="0" smtClean="0"/>
          </a:p>
          <a:p>
            <a:r>
              <a:rPr kumimoji="1" lang="ja-JP" altLang="en-US" dirty="0" smtClean="0"/>
              <a:t>■第</a:t>
            </a:r>
            <a:r>
              <a:rPr kumimoji="1" lang="en-US" altLang="ja-JP" dirty="0" smtClean="0"/>
              <a:t>2</a:t>
            </a:r>
            <a:r>
              <a:rPr kumimoji="1" lang="ja-JP" altLang="en-US" dirty="0" smtClean="0"/>
              <a:t>に，連帯債務者の一人に取消し又は無効が生じると，他の連帯債務者は，一人の連帯債務の負担部分が初めに遡って消滅することにより，その負担部分の範囲で，連帯債務の額が減額されるという，利益を受ける。</a:t>
            </a:r>
            <a:endParaRPr kumimoji="1" lang="en-US" altLang="ja-JP" dirty="0" smtClean="0"/>
          </a:p>
          <a:p>
            <a:r>
              <a:rPr kumimoji="1" lang="ja-JP" altLang="en-US" dirty="0" smtClean="0"/>
              <a:t>■これが，連帯債務者の一人に生じた事由の絶対的効力といわれるものである。</a:t>
            </a:r>
            <a:endParaRPr kumimoji="1" lang="en-US" altLang="ja-JP" dirty="0" smtClean="0"/>
          </a:p>
          <a:p>
            <a:r>
              <a:rPr kumimoji="1" lang="ja-JP" altLang="en-US" dirty="0" smtClean="0"/>
              <a:t>■確かに，民法</a:t>
            </a:r>
            <a:r>
              <a:rPr kumimoji="1" lang="en-US" altLang="ja-JP" dirty="0" smtClean="0"/>
              <a:t>440</a:t>
            </a:r>
            <a:r>
              <a:rPr kumimoji="1" lang="ja-JP" altLang="en-US" dirty="0" smtClean="0"/>
              <a:t>条によると，「</a:t>
            </a:r>
            <a:r>
              <a:rPr lang="ja-JP" altLang="en-US" dirty="0" smtClean="0"/>
              <a:t>第</a:t>
            </a:r>
            <a:r>
              <a:rPr lang="en-US" altLang="ja-JP" dirty="0" smtClean="0"/>
              <a:t>434</a:t>
            </a:r>
            <a:r>
              <a:rPr lang="ja-JP" altLang="en-US" dirty="0" smtClean="0"/>
              <a:t>条から前条</a:t>
            </a:r>
            <a:r>
              <a:rPr lang="en-US" altLang="ja-JP" dirty="0" smtClean="0"/>
              <a:t>〔</a:t>
            </a:r>
            <a:r>
              <a:rPr lang="ja-JP" altLang="en-US" dirty="0" smtClean="0"/>
              <a:t>第</a:t>
            </a:r>
            <a:r>
              <a:rPr lang="en-US" altLang="ja-JP" dirty="0" smtClean="0"/>
              <a:t>439</a:t>
            </a:r>
            <a:r>
              <a:rPr lang="ja-JP" altLang="en-US" dirty="0" smtClean="0"/>
              <a:t>条</a:t>
            </a:r>
            <a:r>
              <a:rPr lang="en-US" altLang="ja-JP" dirty="0" smtClean="0"/>
              <a:t>〕</a:t>
            </a:r>
            <a:r>
              <a:rPr lang="ja-JP" altLang="en-US" dirty="0" err="1" smtClean="0"/>
              <a:t>までに</a:t>
            </a:r>
            <a:r>
              <a:rPr lang="ja-JP" altLang="en-US" dirty="0" smtClean="0"/>
              <a:t>規定する場合を除き，連帯債務者の</a:t>
            </a:r>
            <a:r>
              <a:rPr lang="en-US" altLang="ja-JP" dirty="0" smtClean="0"/>
              <a:t>1</a:t>
            </a:r>
            <a:r>
              <a:rPr lang="ja-JP" altLang="en-US" dirty="0" smtClean="0"/>
              <a:t>人について生じた事由は，他の連帯債務者に対してその効力を生じない」と規定されており，第</a:t>
            </a:r>
            <a:r>
              <a:rPr lang="en-US" altLang="ja-JP" dirty="0" smtClean="0"/>
              <a:t>433</a:t>
            </a:r>
            <a:r>
              <a:rPr lang="ja-JP" altLang="en-US" dirty="0" smtClean="0"/>
              <a:t>条（連帯債務者の</a:t>
            </a:r>
            <a:r>
              <a:rPr lang="en-US" altLang="ja-JP" dirty="0" smtClean="0"/>
              <a:t>1</a:t>
            </a:r>
            <a:r>
              <a:rPr lang="ja-JP" altLang="en-US" dirty="0" smtClean="0"/>
              <a:t>人についての法律行為の無効等）は，例外としての絶対的効力に含まれていません。</a:t>
            </a:r>
            <a:endParaRPr lang="en-US" altLang="ja-JP" dirty="0" smtClean="0"/>
          </a:p>
          <a:p>
            <a:r>
              <a:rPr kumimoji="1" lang="ja-JP" altLang="en-US" dirty="0" smtClean="0"/>
              <a:t>■しかし，絶対的効力として，民法</a:t>
            </a:r>
            <a:r>
              <a:rPr kumimoji="1" lang="en-US" altLang="ja-JP" dirty="0" smtClean="0"/>
              <a:t>440</a:t>
            </a:r>
            <a:r>
              <a:rPr kumimoji="1" lang="ja-JP" altLang="en-US" dirty="0" smtClean="0"/>
              <a:t>条の規定は，一番重要な債務の消滅原因としての弁済，ダイブツ弁済についても，例外として言及することを怠るという過誤を犯しており，もともと，不完全な規定なのです。</a:t>
            </a:r>
            <a:endParaRPr kumimoji="1" lang="en-US" altLang="ja-JP" dirty="0" smtClean="0"/>
          </a:p>
          <a:p>
            <a:r>
              <a:rPr kumimoji="1" lang="ja-JP" altLang="en-US" dirty="0" smtClean="0"/>
              <a:t>■民法</a:t>
            </a:r>
            <a:r>
              <a:rPr kumimoji="1" lang="en-US" altLang="ja-JP" dirty="0" smtClean="0"/>
              <a:t>440</a:t>
            </a:r>
            <a:r>
              <a:rPr kumimoji="1" lang="ja-JP" altLang="en-US" dirty="0" smtClean="0"/>
              <a:t>条は，民法改正に際しては，フジュウ性を生じさせる，無効・取消し，及び，弁済・ダイブツ弁済を例外として言及すべきなのです。</a:t>
            </a:r>
            <a:endParaRPr kumimoji="1" lang="en-US" altLang="ja-JP" dirty="0" smtClean="0"/>
          </a:p>
          <a:p>
            <a:r>
              <a:rPr kumimoji="1" lang="ja-JP" altLang="en-US" dirty="0" smtClean="0"/>
              <a:t>■今回の民法改正の法律案は，残念ながら，民法</a:t>
            </a:r>
            <a:r>
              <a:rPr kumimoji="1" lang="en-US" altLang="ja-JP" dirty="0" smtClean="0"/>
              <a:t>440</a:t>
            </a:r>
            <a:r>
              <a:rPr kumimoji="1" lang="ja-JP" altLang="en-US" dirty="0" smtClean="0"/>
              <a:t>条の改正に際して，絶対的効力をソウサイと更改に限定するという，連帯債務者，連帯保証人の保護に反する改正を目指している。</a:t>
            </a:r>
            <a:endParaRPr kumimoji="1" lang="en-US" altLang="ja-JP" dirty="0" smtClean="0"/>
          </a:p>
          <a:p>
            <a:r>
              <a:rPr kumimoji="1" lang="ja-JP" altLang="en-US" dirty="0" smtClean="0"/>
              <a:t>■弱者保護の観点から再改正を行う必要があると，私は考えています。</a:t>
            </a:r>
            <a:endParaRPr kumimoji="1" lang="en-US" altLang="ja-JP" dirty="0" smtClean="0"/>
          </a:p>
        </p:txBody>
      </p:sp>
      <p:sp>
        <p:nvSpPr>
          <p:cNvPr id="4" name="日付プレースホルダー 3"/>
          <p:cNvSpPr>
            <a:spLocks noGrp="1"/>
          </p:cNvSpPr>
          <p:nvPr>
            <p:ph type="dt" idx="10"/>
          </p:nvPr>
        </p:nvSpPr>
        <p:spPr/>
        <p:txBody>
          <a:bodyPr/>
          <a:lstStyle/>
          <a:p>
            <a:fld id="{34E881C3-7897-4CFA-ACE0-EC2955AFAA63}" type="datetime1">
              <a:rPr kumimoji="1" lang="ja-JP" altLang="en-US" smtClean="0"/>
              <a:t>2015/7/2</a:t>
            </a:fld>
            <a:endParaRPr kumimoji="1" lang="ja-JP" altLang="en-US"/>
          </a:p>
        </p:txBody>
      </p:sp>
      <p:sp>
        <p:nvSpPr>
          <p:cNvPr id="5" name="スライド番号プレースホルダー 4"/>
          <p:cNvSpPr>
            <a:spLocks noGrp="1"/>
          </p:cNvSpPr>
          <p:nvPr>
            <p:ph type="sldNum" sz="quarter" idx="11"/>
          </p:nvPr>
        </p:nvSpPr>
        <p:spPr/>
        <p:txBody>
          <a:bodyPr/>
          <a:lstStyle/>
          <a:p>
            <a:fld id="{536FA4E3-3E97-4FD9-AFB9-42BBE03E8560}" type="slidenum">
              <a:rPr kumimoji="1" lang="ja-JP" altLang="en-US" smtClean="0"/>
              <a:t>16</a:t>
            </a:fld>
            <a:endParaRPr kumimoji="1" lang="ja-JP" altLang="en-US"/>
          </a:p>
        </p:txBody>
      </p:sp>
    </p:spTree>
    <p:extLst>
      <p:ext uri="{BB962C8B-B14F-4D97-AF65-F5344CB8AC3E}">
        <p14:creationId xmlns:p14="http://schemas.microsoft.com/office/powerpoint/2010/main" val="402188663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　これで，明治</a:t>
            </a:r>
            <a:r>
              <a:rPr kumimoji="1" lang="ja-JP" altLang="en-US" smtClean="0"/>
              <a:t>学院大学▲大学院▲法学研究科▲</a:t>
            </a:r>
            <a:r>
              <a:rPr kumimoji="1" lang="en-US" altLang="ja-JP" dirty="0" smtClean="0"/>
              <a:t>2015</a:t>
            </a:r>
            <a:r>
              <a:rPr kumimoji="1" lang="ja-JP" altLang="en-US" dirty="0" smtClean="0"/>
              <a:t>年度▲第</a:t>
            </a:r>
            <a:r>
              <a:rPr kumimoji="1" lang="en-US" altLang="ja-JP" dirty="0" smtClean="0"/>
              <a:t>1</a:t>
            </a:r>
            <a:r>
              <a:rPr kumimoji="1" lang="ja-JP" altLang="en-US" dirty="0" smtClean="0"/>
              <a:t>回の</a:t>
            </a:r>
            <a:r>
              <a:rPr kumimoji="1" lang="en-US" altLang="ja-JP" dirty="0" smtClean="0"/>
              <a:t>FD</a:t>
            </a:r>
            <a:r>
              <a:rPr kumimoji="1" lang="ja-JP" altLang="en-US" dirty="0" smtClean="0"/>
              <a:t>会議の報告を終わります。ご清聴ありがとうございました。■</a:t>
            </a:r>
            <a:endParaRPr kumimoji="1" lang="en-US" altLang="ja-JP" dirty="0" smtClean="0"/>
          </a:p>
          <a:p>
            <a:endParaRPr kumimoji="1" lang="ja-JP" altLang="en-US" dirty="0"/>
          </a:p>
        </p:txBody>
      </p:sp>
      <p:sp>
        <p:nvSpPr>
          <p:cNvPr id="4" name="日付プレースホルダー 3"/>
          <p:cNvSpPr>
            <a:spLocks noGrp="1"/>
          </p:cNvSpPr>
          <p:nvPr>
            <p:ph type="dt" idx="10"/>
          </p:nvPr>
        </p:nvSpPr>
        <p:spPr/>
        <p:txBody>
          <a:bodyPr/>
          <a:lstStyle/>
          <a:p>
            <a:fld id="{34E881C3-7897-4CFA-ACE0-EC2955AFAA63}" type="datetime1">
              <a:rPr kumimoji="1" lang="ja-JP" altLang="en-US" smtClean="0"/>
              <a:t>2015/7/2</a:t>
            </a:fld>
            <a:endParaRPr kumimoji="1" lang="ja-JP" altLang="en-US"/>
          </a:p>
        </p:txBody>
      </p:sp>
      <p:sp>
        <p:nvSpPr>
          <p:cNvPr id="5" name="スライド番号プレースホルダー 4"/>
          <p:cNvSpPr>
            <a:spLocks noGrp="1"/>
          </p:cNvSpPr>
          <p:nvPr>
            <p:ph type="sldNum" sz="quarter" idx="11"/>
          </p:nvPr>
        </p:nvSpPr>
        <p:spPr/>
        <p:txBody>
          <a:bodyPr/>
          <a:lstStyle/>
          <a:p>
            <a:fld id="{536FA4E3-3E97-4FD9-AFB9-42BBE03E8560}" type="slidenum">
              <a:rPr kumimoji="1" lang="ja-JP" altLang="en-US" smtClean="0"/>
              <a:t>17</a:t>
            </a:fld>
            <a:endParaRPr kumimoji="1" lang="ja-JP" altLang="en-US"/>
          </a:p>
        </p:txBody>
      </p:sp>
    </p:spTree>
    <p:extLst>
      <p:ext uri="{BB962C8B-B14F-4D97-AF65-F5344CB8AC3E}">
        <p14:creationId xmlns:p14="http://schemas.microsoft.com/office/powerpoint/2010/main" val="19660809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反転授業の紹介と実例に関する目次です。</a:t>
            </a:r>
            <a:endParaRPr kumimoji="1" lang="ja-JP" altLang="en-US" dirty="0"/>
          </a:p>
        </p:txBody>
      </p:sp>
      <p:sp>
        <p:nvSpPr>
          <p:cNvPr id="4" name="日付プレースホルダー 3"/>
          <p:cNvSpPr>
            <a:spLocks noGrp="1"/>
          </p:cNvSpPr>
          <p:nvPr>
            <p:ph type="dt" idx="10"/>
          </p:nvPr>
        </p:nvSpPr>
        <p:spPr/>
        <p:txBody>
          <a:bodyPr/>
          <a:lstStyle/>
          <a:p>
            <a:fld id="{34E881C3-7897-4CFA-ACE0-EC2955AFAA63}" type="datetime1">
              <a:rPr kumimoji="1" lang="ja-JP" altLang="en-US" smtClean="0"/>
              <a:t>2015/7/2</a:t>
            </a:fld>
            <a:endParaRPr kumimoji="1" lang="ja-JP" altLang="en-US"/>
          </a:p>
        </p:txBody>
      </p:sp>
      <p:sp>
        <p:nvSpPr>
          <p:cNvPr id="5" name="スライド番号プレースホルダー 4"/>
          <p:cNvSpPr>
            <a:spLocks noGrp="1"/>
          </p:cNvSpPr>
          <p:nvPr>
            <p:ph type="sldNum" sz="quarter" idx="11"/>
          </p:nvPr>
        </p:nvSpPr>
        <p:spPr/>
        <p:txBody>
          <a:bodyPr/>
          <a:lstStyle/>
          <a:p>
            <a:fld id="{536FA4E3-3E97-4FD9-AFB9-42BBE03E8560}" type="slidenum">
              <a:rPr kumimoji="1" lang="ja-JP" altLang="en-US" smtClean="0"/>
              <a:t>2</a:t>
            </a:fld>
            <a:endParaRPr kumimoji="1" lang="ja-JP" altLang="en-US"/>
          </a:p>
        </p:txBody>
      </p:sp>
    </p:spTree>
    <p:extLst>
      <p:ext uri="{BB962C8B-B14F-4D97-AF65-F5344CB8AC3E}">
        <p14:creationId xmlns:p14="http://schemas.microsoft.com/office/powerpoint/2010/main" val="37348600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反転授業は，アメリカで始まりました。■</a:t>
            </a:r>
            <a:endParaRPr kumimoji="1" lang="en-US" altLang="ja-JP" dirty="0" smtClean="0"/>
          </a:p>
          <a:p>
            <a:r>
              <a:rPr kumimoji="1" lang="ja-JP" altLang="en-US" dirty="0" smtClean="0"/>
              <a:t>★これまでの授業では，教師の役割は，ステージの▲賢人▲でしたが，■</a:t>
            </a:r>
            <a:endParaRPr kumimoji="1" lang="en-US" altLang="ja-JP" dirty="0" smtClean="0"/>
          </a:p>
          <a:p>
            <a:r>
              <a:rPr kumimoji="1" lang="ja-JP" altLang="en-US" dirty="0" smtClean="0"/>
              <a:t>★反転授業では，教師は生徒に寄り添うガイド，または，コーチの役割に徹することになります。</a:t>
            </a:r>
            <a:endParaRPr kumimoji="1" lang="ja-JP" altLang="en-US" dirty="0"/>
          </a:p>
        </p:txBody>
      </p:sp>
      <p:sp>
        <p:nvSpPr>
          <p:cNvPr id="4" name="日付プレースホルダー 3"/>
          <p:cNvSpPr>
            <a:spLocks noGrp="1"/>
          </p:cNvSpPr>
          <p:nvPr>
            <p:ph type="dt" idx="10"/>
          </p:nvPr>
        </p:nvSpPr>
        <p:spPr/>
        <p:txBody>
          <a:bodyPr/>
          <a:lstStyle/>
          <a:p>
            <a:fld id="{34E881C3-7897-4CFA-ACE0-EC2955AFAA63}" type="datetime1">
              <a:rPr kumimoji="1" lang="ja-JP" altLang="en-US" smtClean="0"/>
              <a:t>2015/7/2</a:t>
            </a:fld>
            <a:endParaRPr kumimoji="1" lang="ja-JP" altLang="en-US"/>
          </a:p>
        </p:txBody>
      </p:sp>
      <p:sp>
        <p:nvSpPr>
          <p:cNvPr id="5" name="スライド番号プレースホルダー 4"/>
          <p:cNvSpPr>
            <a:spLocks noGrp="1"/>
          </p:cNvSpPr>
          <p:nvPr>
            <p:ph type="sldNum" sz="quarter" idx="11"/>
          </p:nvPr>
        </p:nvSpPr>
        <p:spPr/>
        <p:txBody>
          <a:bodyPr/>
          <a:lstStyle/>
          <a:p>
            <a:fld id="{536FA4E3-3E97-4FD9-AFB9-42BBE03E8560}" type="slidenum">
              <a:rPr kumimoji="1" lang="ja-JP" altLang="en-US" smtClean="0"/>
              <a:t>3</a:t>
            </a:fld>
            <a:endParaRPr kumimoji="1" lang="ja-JP" altLang="en-US"/>
          </a:p>
        </p:txBody>
      </p:sp>
    </p:spTree>
    <p:extLst>
      <p:ext uri="{BB962C8B-B14F-4D97-AF65-F5344CB8AC3E}">
        <p14:creationId xmlns:p14="http://schemas.microsoft.com/office/powerpoint/2010/main" val="19880987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日本での反転授業のイメージは，以下のとおりです。■</a:t>
            </a:r>
            <a:endParaRPr kumimoji="1" lang="en-US" altLang="ja-JP" dirty="0" smtClean="0"/>
          </a:p>
          <a:p>
            <a:r>
              <a:rPr kumimoji="1" lang="ja-JP" altLang="en-US" dirty="0" smtClean="0"/>
              <a:t>★第</a:t>
            </a:r>
            <a:r>
              <a:rPr kumimoji="1" lang="en-US" altLang="ja-JP" dirty="0" smtClean="0"/>
              <a:t>1</a:t>
            </a:r>
            <a:r>
              <a:rPr kumimoji="1" lang="ja-JP" altLang="en-US" dirty="0" smtClean="0"/>
              <a:t>に，教員が授業の動画を撮影します。</a:t>
            </a:r>
            <a:endParaRPr kumimoji="1" lang="en-US" altLang="ja-JP" dirty="0" smtClean="0"/>
          </a:p>
          <a:p>
            <a:r>
              <a:rPr kumimoji="1" lang="ja-JP" altLang="en-US" dirty="0" smtClean="0"/>
              <a:t>■これが教員の負担増となりますが，その解決策はのちに詳しく論じます。■</a:t>
            </a:r>
            <a:endParaRPr kumimoji="1" lang="en-US" altLang="ja-JP" dirty="0" smtClean="0"/>
          </a:p>
          <a:p>
            <a:r>
              <a:rPr kumimoji="1" lang="ja-JP" altLang="en-US" dirty="0" smtClean="0"/>
              <a:t>★第</a:t>
            </a:r>
            <a:r>
              <a:rPr kumimoji="1" lang="en-US" altLang="ja-JP" dirty="0" smtClean="0"/>
              <a:t>2</a:t>
            </a:r>
            <a:r>
              <a:rPr kumimoji="1" lang="ja-JP" altLang="en-US" dirty="0" smtClean="0"/>
              <a:t>に，学習者は，動画をタブレット端末に入れて持ち帰り，自宅で宿題として予習します。</a:t>
            </a:r>
            <a:endParaRPr kumimoji="1" lang="en-US" altLang="ja-JP" dirty="0" smtClean="0"/>
          </a:p>
          <a:p>
            <a:r>
              <a:rPr kumimoji="1" lang="ja-JP" altLang="en-US" dirty="0" smtClean="0"/>
              <a:t>■授業を教室ではなく，自宅で聴く点が，反転授業の特徴です。■</a:t>
            </a:r>
            <a:endParaRPr kumimoji="1" lang="en-US" altLang="ja-JP" dirty="0" smtClean="0"/>
          </a:p>
          <a:p>
            <a:r>
              <a:rPr kumimoji="1" lang="ja-JP" altLang="en-US" dirty="0" smtClean="0"/>
              <a:t>★第</a:t>
            </a:r>
            <a:r>
              <a:rPr kumimoji="1" lang="en-US" altLang="ja-JP" dirty="0" smtClean="0"/>
              <a:t>3</a:t>
            </a:r>
            <a:r>
              <a:rPr kumimoji="1" lang="ja-JP" altLang="en-US" dirty="0" smtClean="0"/>
              <a:t>に，教室では，従来の授業はせず，教室は，学習者が教えあい，学びあう場となります。■</a:t>
            </a:r>
            <a:endParaRPr kumimoji="1" lang="en-US" altLang="ja-JP" dirty="0" smtClean="0"/>
          </a:p>
          <a:p>
            <a:r>
              <a:rPr kumimoji="1" lang="ja-JP" altLang="en-US" dirty="0" smtClean="0"/>
              <a:t>★第</a:t>
            </a:r>
            <a:r>
              <a:rPr kumimoji="1" lang="en-US" altLang="ja-JP" dirty="0" smtClean="0"/>
              <a:t>4</a:t>
            </a:r>
            <a:r>
              <a:rPr kumimoji="1" lang="ja-JP" altLang="en-US" dirty="0" smtClean="0"/>
              <a:t>に，学習者は，自宅で問題を解き，復習します。</a:t>
            </a:r>
            <a:endParaRPr kumimoji="1" lang="en-US" altLang="ja-JP" dirty="0" smtClean="0"/>
          </a:p>
          <a:p>
            <a:r>
              <a:rPr kumimoji="1" lang="ja-JP" altLang="en-US" dirty="0" smtClean="0"/>
              <a:t>■従来の授業では，予習と復習を自発的にさせることが困難でした。</a:t>
            </a:r>
            <a:endParaRPr kumimoji="1" lang="en-US" altLang="ja-JP" dirty="0" smtClean="0"/>
          </a:p>
          <a:p>
            <a:r>
              <a:rPr kumimoji="1" lang="ja-JP" altLang="en-US" dirty="0" smtClean="0"/>
              <a:t>■反転授業では，予習も復習も，ワンクリックで始められるので，若い世代も，抵抗なく予習と復習に励みます。</a:t>
            </a:r>
            <a:endParaRPr kumimoji="1" lang="en-US" altLang="ja-JP" dirty="0" smtClean="0"/>
          </a:p>
          <a:p>
            <a:endParaRPr kumimoji="1" lang="ja-JP" altLang="en-US" dirty="0"/>
          </a:p>
        </p:txBody>
      </p:sp>
      <p:sp>
        <p:nvSpPr>
          <p:cNvPr id="4" name="日付プレースホルダー 3"/>
          <p:cNvSpPr>
            <a:spLocks noGrp="1"/>
          </p:cNvSpPr>
          <p:nvPr>
            <p:ph type="dt" idx="10"/>
          </p:nvPr>
        </p:nvSpPr>
        <p:spPr/>
        <p:txBody>
          <a:bodyPr/>
          <a:lstStyle/>
          <a:p>
            <a:fld id="{34E881C3-7897-4CFA-ACE0-EC2955AFAA63}" type="datetime1">
              <a:rPr kumimoji="1" lang="ja-JP" altLang="en-US" smtClean="0"/>
              <a:t>2015/7/2</a:t>
            </a:fld>
            <a:endParaRPr kumimoji="1" lang="ja-JP" altLang="en-US"/>
          </a:p>
        </p:txBody>
      </p:sp>
      <p:sp>
        <p:nvSpPr>
          <p:cNvPr id="5" name="スライド番号プレースホルダー 4"/>
          <p:cNvSpPr>
            <a:spLocks noGrp="1"/>
          </p:cNvSpPr>
          <p:nvPr>
            <p:ph type="sldNum" sz="quarter" idx="11"/>
          </p:nvPr>
        </p:nvSpPr>
        <p:spPr/>
        <p:txBody>
          <a:bodyPr/>
          <a:lstStyle/>
          <a:p>
            <a:fld id="{536FA4E3-3E97-4FD9-AFB9-42BBE03E8560}" type="slidenum">
              <a:rPr kumimoji="1" lang="ja-JP" altLang="en-US" smtClean="0"/>
              <a:t>4</a:t>
            </a:fld>
            <a:endParaRPr kumimoji="1" lang="ja-JP" altLang="en-US"/>
          </a:p>
        </p:txBody>
      </p:sp>
    </p:spTree>
    <p:extLst>
      <p:ext uri="{BB962C8B-B14F-4D97-AF65-F5344CB8AC3E}">
        <p14:creationId xmlns:p14="http://schemas.microsoft.com/office/powerpoint/2010/main" val="34377219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歴史を遡ってみれば，わが国でも，反転授業はすでにあったといえるかもしれません。■</a:t>
            </a:r>
            <a:endParaRPr kumimoji="1" lang="en-US" altLang="ja-JP" dirty="0" smtClean="0"/>
          </a:p>
          <a:p>
            <a:r>
              <a:rPr kumimoji="1" lang="ja-JP" altLang="en-US" dirty="0" smtClean="0"/>
              <a:t>★「一方・方向」の一斉授業が始まったのは，明治維新ののちのことです。■</a:t>
            </a:r>
            <a:endParaRPr kumimoji="1" lang="en-US" altLang="ja-JP" dirty="0" smtClean="0"/>
          </a:p>
          <a:p>
            <a:r>
              <a:rPr kumimoji="1" lang="ja-JP" altLang="en-US" dirty="0" smtClean="0"/>
              <a:t>★歴史を遡ってみましょう。■</a:t>
            </a:r>
            <a:endParaRPr kumimoji="1" lang="en-US" altLang="ja-JP" dirty="0" smtClean="0"/>
          </a:p>
          <a:p>
            <a:r>
              <a:rPr kumimoji="1" lang="ja-JP" altLang="en-US" dirty="0" smtClean="0"/>
              <a:t>★江戸時代の寺子屋では，部屋の中に作られたグループで学習が行われていました。</a:t>
            </a:r>
            <a:endParaRPr kumimoji="1" lang="en-US" altLang="ja-JP" dirty="0" smtClean="0"/>
          </a:p>
          <a:p>
            <a:r>
              <a:rPr kumimoji="1" lang="ja-JP" altLang="en-US" dirty="0" smtClean="0"/>
              <a:t>■上には，一人で学習に打ち込む子ども，右には，思い思いに学習したり，取っ組み合いまでしている子どもが見えます。</a:t>
            </a:r>
            <a:endParaRPr kumimoji="1" lang="en-US" altLang="ja-JP" dirty="0" smtClean="0"/>
          </a:p>
          <a:p>
            <a:r>
              <a:rPr kumimoji="1" lang="ja-JP" altLang="en-US" dirty="0" smtClean="0"/>
              <a:t>■興味深いのは，左下には，プレゼンをさせて教えあう子どもがいますし，先生は，教えるというよりは，コーチをしているように見えることです。</a:t>
            </a:r>
            <a:endParaRPr kumimoji="1" lang="ja-JP" altLang="en-US" dirty="0"/>
          </a:p>
        </p:txBody>
      </p:sp>
      <p:sp>
        <p:nvSpPr>
          <p:cNvPr id="4" name="日付プレースホルダー 3"/>
          <p:cNvSpPr>
            <a:spLocks noGrp="1"/>
          </p:cNvSpPr>
          <p:nvPr>
            <p:ph type="dt" idx="10"/>
          </p:nvPr>
        </p:nvSpPr>
        <p:spPr/>
        <p:txBody>
          <a:bodyPr/>
          <a:lstStyle/>
          <a:p>
            <a:fld id="{34E881C3-7897-4CFA-ACE0-EC2955AFAA63}" type="datetime1">
              <a:rPr kumimoji="1" lang="ja-JP" altLang="en-US" smtClean="0"/>
              <a:t>2015/7/2</a:t>
            </a:fld>
            <a:endParaRPr kumimoji="1" lang="ja-JP" altLang="en-US"/>
          </a:p>
        </p:txBody>
      </p:sp>
      <p:sp>
        <p:nvSpPr>
          <p:cNvPr id="5" name="スライド番号プレースホルダー 4"/>
          <p:cNvSpPr>
            <a:spLocks noGrp="1"/>
          </p:cNvSpPr>
          <p:nvPr>
            <p:ph type="sldNum" sz="quarter" idx="11"/>
          </p:nvPr>
        </p:nvSpPr>
        <p:spPr/>
        <p:txBody>
          <a:bodyPr/>
          <a:lstStyle/>
          <a:p>
            <a:fld id="{536FA4E3-3E97-4FD9-AFB9-42BBE03E8560}" type="slidenum">
              <a:rPr kumimoji="1" lang="ja-JP" altLang="en-US" smtClean="0"/>
              <a:t>5</a:t>
            </a:fld>
            <a:endParaRPr kumimoji="1" lang="ja-JP" altLang="en-US"/>
          </a:p>
        </p:txBody>
      </p:sp>
    </p:spTree>
    <p:extLst>
      <p:ext uri="{BB962C8B-B14F-4D97-AF65-F5344CB8AC3E}">
        <p14:creationId xmlns:p14="http://schemas.microsoft.com/office/powerpoint/2010/main" val="23841580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★反転授業が教育改革の切り札のように考えられているのは，教育理論の進展にあります。■</a:t>
            </a:r>
            <a:endParaRPr kumimoji="1" lang="en-US" altLang="ja-JP" dirty="0" smtClean="0"/>
          </a:p>
          <a:p>
            <a:r>
              <a:rPr kumimoji="1" lang="ja-JP" altLang="en-US" dirty="0" smtClean="0"/>
              <a:t>★最近の教育理論によると，知識は単純に伝達できるものではなく，学習者が自分の長期記憶を再構成することによって，初めて知識が獲得できるのだとしています。■</a:t>
            </a:r>
            <a:endParaRPr kumimoji="1" lang="en-US" altLang="ja-JP" dirty="0" smtClean="0"/>
          </a:p>
          <a:p>
            <a:r>
              <a:rPr kumimoji="1" lang="ja-JP" altLang="en-US" dirty="0" smtClean="0"/>
              <a:t>★しかも，知識は，教えてもらって獲得するよりも，教えあい，学びあうことによる方が，効率的に獲得できることが明らかにされています。■</a:t>
            </a:r>
            <a:endParaRPr kumimoji="1" lang="en-US" altLang="ja-JP" dirty="0" smtClean="0"/>
          </a:p>
          <a:p>
            <a:r>
              <a:rPr kumimoji="1" lang="ja-JP" altLang="en-US" dirty="0" smtClean="0"/>
              <a:t>★そして，教師は教える主役としての役割を果たすのではなく，個々の学習者の知的レベルを向上させる▲コーチとして▲役割を果たすことが期待されているのです。</a:t>
            </a:r>
            <a:endParaRPr kumimoji="1" lang="en-US" altLang="ja-JP" dirty="0" smtClean="0"/>
          </a:p>
          <a:p>
            <a:endParaRPr kumimoji="1" lang="ja-JP" altLang="en-US" dirty="0"/>
          </a:p>
        </p:txBody>
      </p:sp>
      <p:sp>
        <p:nvSpPr>
          <p:cNvPr id="4" name="日付プレースホルダー 3"/>
          <p:cNvSpPr>
            <a:spLocks noGrp="1"/>
          </p:cNvSpPr>
          <p:nvPr>
            <p:ph type="dt" idx="10"/>
          </p:nvPr>
        </p:nvSpPr>
        <p:spPr/>
        <p:txBody>
          <a:bodyPr/>
          <a:lstStyle/>
          <a:p>
            <a:fld id="{34E881C3-7897-4CFA-ACE0-EC2955AFAA63}" type="datetime1">
              <a:rPr kumimoji="1" lang="ja-JP" altLang="en-US" smtClean="0"/>
              <a:t>2015/7/2</a:t>
            </a:fld>
            <a:endParaRPr kumimoji="1" lang="ja-JP" altLang="en-US"/>
          </a:p>
        </p:txBody>
      </p:sp>
      <p:sp>
        <p:nvSpPr>
          <p:cNvPr id="5" name="スライド番号プレースホルダー 4"/>
          <p:cNvSpPr>
            <a:spLocks noGrp="1"/>
          </p:cNvSpPr>
          <p:nvPr>
            <p:ph type="sldNum" sz="quarter" idx="11"/>
          </p:nvPr>
        </p:nvSpPr>
        <p:spPr/>
        <p:txBody>
          <a:bodyPr/>
          <a:lstStyle/>
          <a:p>
            <a:fld id="{536FA4E3-3E97-4FD9-AFB9-42BBE03E8560}" type="slidenum">
              <a:rPr kumimoji="1" lang="ja-JP" altLang="en-US" smtClean="0"/>
              <a:t>6</a:t>
            </a:fld>
            <a:endParaRPr kumimoji="1" lang="ja-JP" altLang="en-US"/>
          </a:p>
        </p:txBody>
      </p:sp>
    </p:spTree>
    <p:extLst>
      <p:ext uri="{BB962C8B-B14F-4D97-AF65-F5344CB8AC3E}">
        <p14:creationId xmlns:p14="http://schemas.microsoft.com/office/powerpoint/2010/main" val="443778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全国の小学校，中学校，高校で展開され始めている反転授業は，やがて，大学へと波及します。■</a:t>
            </a:r>
            <a:endParaRPr kumimoji="1" lang="en-US" altLang="ja-JP" dirty="0" smtClean="0"/>
          </a:p>
          <a:p>
            <a:r>
              <a:rPr kumimoji="1" lang="ja-JP" altLang="en-US" dirty="0" smtClean="0"/>
              <a:t>★東大では，反転授業のために，グループ学習ができる教室の設備を整えつつあります。■</a:t>
            </a:r>
            <a:endParaRPr kumimoji="1" lang="en-US" altLang="ja-JP" dirty="0" smtClean="0"/>
          </a:p>
          <a:p>
            <a:r>
              <a:rPr kumimoji="1" lang="ja-JP" altLang="en-US" dirty="0" smtClean="0"/>
              <a:t>★各地の高校では，英語，数学等で，反転授業の実施が盛んに行われています。</a:t>
            </a:r>
            <a:endParaRPr kumimoji="1" lang="en-US" altLang="ja-JP" dirty="0" smtClean="0"/>
          </a:p>
          <a:p>
            <a:r>
              <a:rPr kumimoji="1" lang="ja-JP" altLang="en-US" dirty="0" smtClean="0"/>
              <a:t>■小学校・中学校・高校で，反転授業を経験した学生が増加すれば，明治学院大学でも，近い将来，反転授業を行わざるを得なくなることでしょう。</a:t>
            </a:r>
            <a:endParaRPr kumimoji="1" lang="en-US" altLang="ja-JP" dirty="0" smtClean="0"/>
          </a:p>
          <a:p>
            <a:endParaRPr kumimoji="1" lang="ja-JP" altLang="en-US" dirty="0"/>
          </a:p>
        </p:txBody>
      </p:sp>
      <p:sp>
        <p:nvSpPr>
          <p:cNvPr id="4" name="日付プレースホルダー 3"/>
          <p:cNvSpPr>
            <a:spLocks noGrp="1"/>
          </p:cNvSpPr>
          <p:nvPr>
            <p:ph type="dt" idx="10"/>
          </p:nvPr>
        </p:nvSpPr>
        <p:spPr/>
        <p:txBody>
          <a:bodyPr/>
          <a:lstStyle/>
          <a:p>
            <a:fld id="{34E881C3-7897-4CFA-ACE0-EC2955AFAA63}" type="datetime1">
              <a:rPr kumimoji="1" lang="ja-JP" altLang="en-US" smtClean="0"/>
              <a:t>2015/7/2</a:t>
            </a:fld>
            <a:endParaRPr kumimoji="1" lang="ja-JP" altLang="en-US"/>
          </a:p>
        </p:txBody>
      </p:sp>
      <p:sp>
        <p:nvSpPr>
          <p:cNvPr id="5" name="スライド番号プレースホルダー 4"/>
          <p:cNvSpPr>
            <a:spLocks noGrp="1"/>
          </p:cNvSpPr>
          <p:nvPr>
            <p:ph type="sldNum" sz="quarter" idx="11"/>
          </p:nvPr>
        </p:nvSpPr>
        <p:spPr/>
        <p:txBody>
          <a:bodyPr/>
          <a:lstStyle/>
          <a:p>
            <a:fld id="{536FA4E3-3E97-4FD9-AFB9-42BBE03E8560}" type="slidenum">
              <a:rPr kumimoji="1" lang="ja-JP" altLang="en-US" smtClean="0"/>
              <a:t>7</a:t>
            </a:fld>
            <a:endParaRPr kumimoji="1" lang="ja-JP" altLang="en-US"/>
          </a:p>
        </p:txBody>
      </p:sp>
    </p:spTree>
    <p:extLst>
      <p:ext uri="{BB962C8B-B14F-4D97-AF65-F5344CB8AC3E}">
        <p14:creationId xmlns:p14="http://schemas.microsoft.com/office/powerpoint/2010/main" val="20442448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反転授業の眼目は，学生が授業の前に，自宅でしっかり予習し，教室では仲間同士で教え合い，学び合い，自宅で復習をして，知識を生きたものにすることにあります。■</a:t>
            </a:r>
            <a:endParaRPr kumimoji="1" lang="en-US" altLang="ja-JP" dirty="0" smtClean="0"/>
          </a:p>
          <a:p>
            <a:r>
              <a:rPr kumimoji="1" lang="ja-JP" altLang="en-US" dirty="0" smtClean="0"/>
              <a:t>★教師が，授業の動画を撮影して事前に準備するのは，学生が，ワンクリックで容易に予習ができるようにするためです。</a:t>
            </a:r>
            <a:endParaRPr kumimoji="1" lang="en-US" altLang="ja-JP" dirty="0" smtClean="0"/>
          </a:p>
          <a:p>
            <a:r>
              <a:rPr kumimoji="1" lang="ja-JP" altLang="en-US" dirty="0" smtClean="0"/>
              <a:t>■ビデオ教材によって，確かに，これまで実現が困難だった，学生たちの予習と復習の実施の実績は，格段に向上します。予習と復習が，いずれも，ワンクリックで始めることができるからです。■</a:t>
            </a:r>
            <a:endParaRPr kumimoji="1" lang="en-US" altLang="ja-JP" dirty="0" smtClean="0"/>
          </a:p>
          <a:p>
            <a:r>
              <a:rPr kumimoji="1" lang="ja-JP" altLang="en-US" dirty="0" smtClean="0"/>
              <a:t>★その反面，教師には，膨大な負担がのしかかってきます。</a:t>
            </a:r>
            <a:endParaRPr kumimoji="1" lang="en-US" altLang="ja-JP" dirty="0" smtClean="0"/>
          </a:p>
          <a:p>
            <a:r>
              <a:rPr kumimoji="1" lang="ja-JP" altLang="en-US" dirty="0" smtClean="0"/>
              <a:t>■ビデオ教材を作成するには，事前に講義を撮影するだけでは足りません，撮影したビデオは，講義に適するように編集作業をしなければなりません。</a:t>
            </a:r>
            <a:endParaRPr kumimoji="1" lang="en-US" altLang="ja-JP" dirty="0" smtClean="0"/>
          </a:p>
          <a:p>
            <a:r>
              <a:rPr kumimoji="1" lang="ja-JP" altLang="en-US" dirty="0" smtClean="0"/>
              <a:t>■レジュメの作成に比べて，その負担は，時間も，経費も，数十倍に増加します。</a:t>
            </a:r>
            <a:endParaRPr kumimoji="1" lang="en-US" altLang="ja-JP" dirty="0" smtClean="0"/>
          </a:p>
          <a:p>
            <a:r>
              <a:rPr kumimoji="1" lang="ja-JP" altLang="en-US" dirty="0" smtClean="0"/>
              <a:t>■講義レジュメを作るだけで，負担増を感じている教師にとって，事前にビデオ教材を作成し，それを学生に事前に配布するなど，ほとんど不可能と感じることでしょう。</a:t>
            </a:r>
            <a:endParaRPr kumimoji="1" lang="en-US" altLang="ja-JP" dirty="0" smtClean="0"/>
          </a:p>
          <a:p>
            <a:r>
              <a:rPr kumimoji="1" lang="ja-JP" altLang="en-US" dirty="0" smtClean="0"/>
              <a:t>■しかし，大学は，今や生き残りをかけて，教育改革に取り組むことが必須となっています。</a:t>
            </a:r>
            <a:endParaRPr kumimoji="1" lang="en-US" altLang="ja-JP" dirty="0" smtClean="0"/>
          </a:p>
          <a:p>
            <a:r>
              <a:rPr kumimoji="1" lang="ja-JP" altLang="en-US" dirty="0" smtClean="0"/>
              <a:t>■反転授業の環境を整えることができない大学も，反転授業を運営できない教師も，いずれ淘汰される運命にあると，私は考えています。</a:t>
            </a:r>
            <a:endParaRPr kumimoji="1" lang="en-US" altLang="ja-JP" dirty="0" smtClean="0"/>
          </a:p>
          <a:p>
            <a:r>
              <a:rPr kumimoji="1" lang="ja-JP" altLang="en-US" dirty="0" smtClean="0"/>
              <a:t>■なぜなら，教育改革の目標は，学生全体の知的レベルの向上ではなく，個々の学生の知的レベルの向上であり，そのためには，学生全員が，予習をして教室に入り，プレゼンや議論で教えあい，学びあい，自宅で復習するというシステムを作り上げることが，不可欠だからです。</a:t>
            </a:r>
            <a:endParaRPr kumimoji="1" lang="en-US" altLang="ja-JP" dirty="0" smtClean="0"/>
          </a:p>
          <a:p>
            <a:endParaRPr kumimoji="1" lang="ja-JP" altLang="en-US" dirty="0"/>
          </a:p>
        </p:txBody>
      </p:sp>
      <p:sp>
        <p:nvSpPr>
          <p:cNvPr id="4" name="日付プレースホルダー 3"/>
          <p:cNvSpPr>
            <a:spLocks noGrp="1"/>
          </p:cNvSpPr>
          <p:nvPr>
            <p:ph type="dt" idx="10"/>
          </p:nvPr>
        </p:nvSpPr>
        <p:spPr/>
        <p:txBody>
          <a:bodyPr/>
          <a:lstStyle/>
          <a:p>
            <a:fld id="{34E881C3-7897-4CFA-ACE0-EC2955AFAA63}" type="datetime1">
              <a:rPr kumimoji="1" lang="ja-JP" altLang="en-US" smtClean="0"/>
              <a:t>2015/7/2</a:t>
            </a:fld>
            <a:endParaRPr kumimoji="1" lang="ja-JP" altLang="en-US"/>
          </a:p>
        </p:txBody>
      </p:sp>
      <p:sp>
        <p:nvSpPr>
          <p:cNvPr id="5" name="スライド番号プレースホルダー 4"/>
          <p:cNvSpPr>
            <a:spLocks noGrp="1"/>
          </p:cNvSpPr>
          <p:nvPr>
            <p:ph type="sldNum" sz="quarter" idx="11"/>
          </p:nvPr>
        </p:nvSpPr>
        <p:spPr/>
        <p:txBody>
          <a:bodyPr/>
          <a:lstStyle/>
          <a:p>
            <a:fld id="{536FA4E3-3E97-4FD9-AFB9-42BBE03E8560}" type="slidenum">
              <a:rPr kumimoji="1" lang="ja-JP" altLang="en-US" smtClean="0"/>
              <a:t>8</a:t>
            </a:fld>
            <a:endParaRPr kumimoji="1" lang="ja-JP" altLang="en-US"/>
          </a:p>
        </p:txBody>
      </p:sp>
    </p:spTree>
    <p:extLst>
      <p:ext uri="{BB962C8B-B14F-4D97-AF65-F5344CB8AC3E}">
        <p14:creationId xmlns:p14="http://schemas.microsoft.com/office/powerpoint/2010/main" val="14362070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反転授業には，ビデオ教材の作成が不可欠です。それを劇的に容易にするソフトが開発されています。■</a:t>
            </a:r>
            <a:endParaRPr kumimoji="1" lang="en-US" altLang="ja-JP" dirty="0" smtClean="0"/>
          </a:p>
          <a:p>
            <a:pPr>
              <a:lnSpc>
                <a:spcPct val="100000"/>
              </a:lnSpc>
            </a:pPr>
            <a:r>
              <a:rPr kumimoji="1" lang="ja-JP" altLang="en-US" sz="3600" dirty="0" smtClean="0"/>
              <a:t>★そのソフトウェアを利用すると，</a:t>
            </a:r>
            <a:r>
              <a:rPr kumimoji="1" lang="en-US" altLang="ja-JP" sz="3600" dirty="0" smtClean="0"/>
              <a:t>Power</a:t>
            </a:r>
            <a:r>
              <a:rPr kumimoji="1" lang="ja-JP" altLang="en-US" sz="3600" dirty="0" smtClean="0"/>
              <a:t> </a:t>
            </a:r>
            <a:r>
              <a:rPr kumimoji="1" lang="en-US" altLang="ja-JP" sz="3600" dirty="0" smtClean="0"/>
              <a:t>Point</a:t>
            </a:r>
            <a:r>
              <a:rPr lang="ja-JP" altLang="en-US" sz="3600" dirty="0" smtClean="0"/>
              <a:t>を使って作成したプレゼンテーションファイルから，</a:t>
            </a:r>
            <a:r>
              <a:rPr kumimoji="1" lang="ja-JP" altLang="en-US" sz="3600" dirty="0" smtClean="0"/>
              <a:t>ビデオ教材を自動的に作成してくれます。■</a:t>
            </a:r>
            <a:endParaRPr kumimoji="1" lang="en-US" altLang="ja-JP" sz="3600" dirty="0" smtClean="0"/>
          </a:p>
          <a:p>
            <a:pPr>
              <a:lnSpc>
                <a:spcPct val="100000"/>
              </a:lnSpc>
            </a:pPr>
            <a:r>
              <a:rPr kumimoji="1" lang="ja-JP" altLang="en-US" sz="3600" dirty="0" smtClean="0"/>
              <a:t>★それは，</a:t>
            </a:r>
            <a:r>
              <a:rPr lang="ja-JP" altLang="en-US" sz="2800" dirty="0" smtClean="0"/>
              <a:t>ロゴスウェア（株）のストーム・メーカーというソフトウェアです。■</a:t>
            </a:r>
            <a:endParaRPr lang="en-US" altLang="ja-JP" sz="2800" dirty="0" smtClean="0"/>
          </a:p>
          <a:p>
            <a:pPr>
              <a:lnSpc>
                <a:spcPct val="100000"/>
              </a:lnSpc>
            </a:pPr>
            <a:r>
              <a:rPr lang="ja-JP" altLang="en-US" sz="2400" dirty="0" smtClean="0"/>
              <a:t>★このソフトウェアを使うと，</a:t>
            </a:r>
            <a:r>
              <a:rPr lang="en-US" altLang="ja-JP" sz="2400" dirty="0" smtClean="0"/>
              <a:t>PowerPoint</a:t>
            </a:r>
            <a:r>
              <a:rPr lang="ja-JP" altLang="en-US" sz="2400" dirty="0" smtClean="0"/>
              <a:t>に読み上げ用のノートを付加するだけで，ノートを滑らかな合成音声で読み上げ，同時に，自動的にビデオ作品を制作してくれます。■</a:t>
            </a:r>
            <a:endParaRPr lang="en-US" altLang="ja-JP" sz="2400" dirty="0" smtClean="0"/>
          </a:p>
          <a:p>
            <a:pPr>
              <a:lnSpc>
                <a:spcPct val="100000"/>
              </a:lnSpc>
            </a:pPr>
            <a:r>
              <a:rPr kumimoji="1" lang="ja-JP" altLang="en-US" sz="2400" dirty="0" smtClean="0"/>
              <a:t>★このソフトウェアは，レンタルの</a:t>
            </a:r>
            <a:r>
              <a:rPr kumimoji="1" lang="en-US" altLang="ja-JP" sz="2400" dirty="0" smtClean="0"/>
              <a:t>1</a:t>
            </a:r>
            <a:r>
              <a:rPr kumimoji="1" lang="ja-JP" altLang="en-US" sz="2400" dirty="0" smtClean="0"/>
              <a:t>年契約で，</a:t>
            </a:r>
            <a:r>
              <a:rPr kumimoji="1" lang="en-US" altLang="ja-JP" sz="2400" dirty="0" smtClean="0"/>
              <a:t>10</a:t>
            </a:r>
            <a:r>
              <a:rPr kumimoji="1" lang="ja-JP" altLang="en-US" sz="2400" dirty="0" smtClean="0"/>
              <a:t>万円の費用がかかりますが，ビデオ教材を外注で作成するのと比較すると，</a:t>
            </a:r>
            <a:r>
              <a:rPr kumimoji="1" lang="en-US" altLang="ja-JP" sz="2400" dirty="0" smtClean="0"/>
              <a:t>10</a:t>
            </a:r>
            <a:r>
              <a:rPr kumimoji="1" lang="ja-JP" altLang="en-US" sz="2400" dirty="0" smtClean="0"/>
              <a:t>分の</a:t>
            </a:r>
            <a:r>
              <a:rPr kumimoji="1" lang="en-US" altLang="ja-JP" sz="2400" dirty="0" smtClean="0"/>
              <a:t>1</a:t>
            </a:r>
            <a:r>
              <a:rPr kumimoji="1" lang="ja-JP" altLang="en-US" sz="2400" dirty="0" smtClean="0"/>
              <a:t>程度の費用で済みます。■</a:t>
            </a:r>
            <a:endParaRPr kumimoji="1" lang="en-US" altLang="ja-JP" sz="2400" dirty="0" smtClean="0"/>
          </a:p>
          <a:p>
            <a:pPr>
              <a:lnSpc>
                <a:spcPct val="100000"/>
              </a:lnSpc>
            </a:pPr>
            <a:r>
              <a:rPr kumimoji="1" lang="ja-JP" altLang="en-US" sz="2400" dirty="0" smtClean="0"/>
              <a:t>★</a:t>
            </a:r>
            <a:r>
              <a:rPr lang="ja-JP" altLang="en-US" sz="2400" dirty="0" smtClean="0"/>
              <a:t>ビデオ教材は，従来は，いったん作成すると，変更が困難でした。しかし，このソフトウエアの場合，プレゼンテーションのノートを書き換えるだけで，自動的にビデオ教材が作成できるので，いったん作成したビデオのバージョンアップも簡単です。</a:t>
            </a:r>
            <a:endParaRPr kumimoji="1" lang="ja-JP" altLang="en-US" sz="2400" dirty="0" smtClean="0"/>
          </a:p>
          <a:p>
            <a:endParaRPr kumimoji="1" lang="ja-JP" altLang="en-US" dirty="0"/>
          </a:p>
        </p:txBody>
      </p:sp>
      <p:sp>
        <p:nvSpPr>
          <p:cNvPr id="4" name="日付プレースホルダー 3"/>
          <p:cNvSpPr>
            <a:spLocks noGrp="1"/>
          </p:cNvSpPr>
          <p:nvPr>
            <p:ph type="dt" idx="10"/>
          </p:nvPr>
        </p:nvSpPr>
        <p:spPr/>
        <p:txBody>
          <a:bodyPr/>
          <a:lstStyle/>
          <a:p>
            <a:fld id="{34E881C3-7897-4CFA-ACE0-EC2955AFAA63}" type="datetime1">
              <a:rPr kumimoji="1" lang="ja-JP" altLang="en-US" smtClean="0"/>
              <a:t>2015/7/2</a:t>
            </a:fld>
            <a:endParaRPr kumimoji="1" lang="ja-JP" altLang="en-US"/>
          </a:p>
        </p:txBody>
      </p:sp>
      <p:sp>
        <p:nvSpPr>
          <p:cNvPr id="5" name="スライド番号プレースホルダー 4"/>
          <p:cNvSpPr>
            <a:spLocks noGrp="1"/>
          </p:cNvSpPr>
          <p:nvPr>
            <p:ph type="sldNum" sz="quarter" idx="11"/>
          </p:nvPr>
        </p:nvSpPr>
        <p:spPr/>
        <p:txBody>
          <a:bodyPr/>
          <a:lstStyle/>
          <a:p>
            <a:fld id="{536FA4E3-3E97-4FD9-AFB9-42BBE03E8560}" type="slidenum">
              <a:rPr kumimoji="1" lang="ja-JP" altLang="en-US" smtClean="0"/>
              <a:t>9</a:t>
            </a:fld>
            <a:endParaRPr kumimoji="1" lang="ja-JP" altLang="en-US"/>
          </a:p>
        </p:txBody>
      </p:sp>
    </p:spTree>
    <p:extLst>
      <p:ext uri="{BB962C8B-B14F-4D97-AF65-F5344CB8AC3E}">
        <p14:creationId xmlns:p14="http://schemas.microsoft.com/office/powerpoint/2010/main" val="15987128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071941"/>
          </a:xfrm>
        </p:spPr>
        <p:txBody>
          <a:bodyPr anchor="ctr">
            <a:normAutofit/>
          </a:bodyPr>
          <a:lstStyle>
            <a:lvl1pPr algn="ctr">
              <a:defRPr sz="5400"/>
            </a:lvl1pPr>
          </a:lstStyle>
          <a:p>
            <a:r>
              <a:rPr kumimoji="1" lang="ja-JP" altLang="en-US" dirty="0" smtClean="0"/>
              <a:t>マスター タイトルの書式設定</a:t>
            </a:r>
            <a:endParaRPr kumimoji="1" lang="ja-JP" altLang="en-US" dirty="0"/>
          </a:p>
        </p:txBody>
      </p:sp>
      <p:sp>
        <p:nvSpPr>
          <p:cNvPr id="3" name="サブタイトル 2"/>
          <p:cNvSpPr>
            <a:spLocks noGrp="1"/>
          </p:cNvSpPr>
          <p:nvPr>
            <p:ph type="subTitle" idx="1"/>
          </p:nvPr>
        </p:nvSpPr>
        <p:spPr>
          <a:xfrm>
            <a:off x="1524000" y="3602038"/>
            <a:ext cx="9144000" cy="1655762"/>
          </a:xfrm>
        </p:spPr>
        <p:txBody>
          <a:bodyPr/>
          <a:lstStyle>
            <a:lvl1pPr marL="342900" indent="-342900" algn="l">
              <a:buFont typeface="Wingdings" panose="05000000000000000000" pitchFamily="2" charset="2"/>
              <a:buChar char="n"/>
              <a:defRPr sz="2400"/>
            </a:lvl1pPr>
            <a:lvl2pPr marL="800100" indent="-342900" algn="l">
              <a:buClr>
                <a:srgbClr val="FF0000"/>
              </a:buClr>
              <a:buFont typeface="Wingdings" panose="05000000000000000000" pitchFamily="2" charset="2"/>
              <a:buChar char="n"/>
              <a:defRPr sz="2000"/>
            </a:lvl2pPr>
            <a:lvl3pPr marL="1200150" indent="-285750" algn="l">
              <a:buClr>
                <a:srgbClr val="002060"/>
              </a:buClr>
              <a:buFont typeface="Wingdings" panose="05000000000000000000" pitchFamily="2" charset="2"/>
              <a:buChar char="n"/>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dirty="0" smtClean="0"/>
              <a:t>マスター サブタイトルの書式設定</a:t>
            </a:r>
            <a:endParaRPr kumimoji="1" lang="en-US" altLang="ja-JP" dirty="0" smtClean="0"/>
          </a:p>
          <a:p>
            <a:pPr lvl="1"/>
            <a:endParaRPr kumimoji="1" lang="en-US" altLang="ja-JP" dirty="0" smtClean="0"/>
          </a:p>
          <a:p>
            <a:pPr lvl="2"/>
            <a:endParaRPr kumimoji="1" lang="en-US" altLang="ja-JP" dirty="0" smtClean="0"/>
          </a:p>
          <a:p>
            <a:pPr lvl="1"/>
            <a:endParaRPr kumimoji="1" lang="ja-JP" altLang="en-US" dirty="0"/>
          </a:p>
        </p:txBody>
      </p:sp>
      <p:sp>
        <p:nvSpPr>
          <p:cNvPr id="4" name="日付プレースホルダー 3"/>
          <p:cNvSpPr>
            <a:spLocks noGrp="1"/>
          </p:cNvSpPr>
          <p:nvPr>
            <p:ph type="dt" sz="half" idx="10"/>
          </p:nvPr>
        </p:nvSpPr>
        <p:spPr/>
        <p:txBody>
          <a:bodyPr/>
          <a:lstStyle/>
          <a:p>
            <a:fld id="{779329EC-7A61-4E8B-9766-738587D879D4}" type="datetime1">
              <a:rPr kumimoji="1" lang="ja-JP" altLang="en-US" smtClean="0"/>
              <a:t>2015/7/2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34DF8C5-7924-4D50-87E1-AC63DB6A7F48}" type="slidenum">
              <a:rPr kumimoji="1" lang="ja-JP" altLang="en-US" smtClean="0"/>
              <a:t>‹#›</a:t>
            </a:fld>
            <a:endParaRPr kumimoji="1" lang="ja-JP" altLang="en-US"/>
          </a:p>
        </p:txBody>
      </p:sp>
    </p:spTree>
    <p:extLst>
      <p:ext uri="{BB962C8B-B14F-4D97-AF65-F5344CB8AC3E}">
        <p14:creationId xmlns:p14="http://schemas.microsoft.com/office/powerpoint/2010/main" val="44266518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09AB626-604C-4264-BF9D-D4AF09C7AD75}" type="datetime1">
              <a:rPr kumimoji="1" lang="ja-JP" altLang="en-US" smtClean="0"/>
              <a:t>2015/7/2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34DF8C5-7924-4D50-87E1-AC63DB6A7F48}" type="slidenum">
              <a:rPr kumimoji="1" lang="ja-JP" altLang="en-US" smtClean="0"/>
              <a:t>‹#›</a:t>
            </a:fld>
            <a:endParaRPr kumimoji="1" lang="ja-JP" altLang="en-US"/>
          </a:p>
        </p:txBody>
      </p:sp>
    </p:spTree>
    <p:extLst>
      <p:ext uri="{BB962C8B-B14F-4D97-AF65-F5344CB8AC3E}">
        <p14:creationId xmlns:p14="http://schemas.microsoft.com/office/powerpoint/2010/main" val="12352679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31646E7-7955-4C5D-8B34-AECD17461F88}" type="datetime1">
              <a:rPr kumimoji="1" lang="ja-JP" altLang="en-US" smtClean="0"/>
              <a:t>2015/7/2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34DF8C5-7924-4D50-87E1-AC63DB6A7F48}" type="slidenum">
              <a:rPr kumimoji="1" lang="ja-JP" altLang="en-US" smtClean="0"/>
              <a:t>‹#›</a:t>
            </a:fld>
            <a:endParaRPr kumimoji="1" lang="ja-JP" altLang="en-US"/>
          </a:p>
        </p:txBody>
      </p:sp>
    </p:spTree>
    <p:extLst>
      <p:ext uri="{BB962C8B-B14F-4D97-AF65-F5344CB8AC3E}">
        <p14:creationId xmlns:p14="http://schemas.microsoft.com/office/powerpoint/2010/main" val="2145053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lgn="ctr">
              <a:defRPr/>
            </a:lvl1pPr>
          </a:lstStyle>
          <a:p>
            <a:r>
              <a:rPr kumimoji="1" lang="ja-JP" altLang="en-US" dirty="0" smtClean="0"/>
              <a:t>マスター タイトルの書式設定</a:t>
            </a:r>
            <a:endParaRPr kumimoji="1" lang="ja-JP" altLang="en-US" dirty="0"/>
          </a:p>
        </p:txBody>
      </p:sp>
      <p:sp>
        <p:nvSpPr>
          <p:cNvPr id="3" name="コンテンツ プレースホルダー 2"/>
          <p:cNvSpPr>
            <a:spLocks noGrp="1"/>
          </p:cNvSpPr>
          <p:nvPr>
            <p:ph idx="1"/>
          </p:nvPr>
        </p:nvSpPr>
        <p:spPr/>
        <p:txBody>
          <a:bodyPr/>
          <a:lstStyle>
            <a:lvl1pPr marL="354013" indent="-354013">
              <a:buClr>
                <a:schemeClr val="accent5">
                  <a:lumMod val="50000"/>
                </a:schemeClr>
              </a:buClr>
              <a:buFont typeface="Wingdings" panose="05000000000000000000" pitchFamily="2" charset="2"/>
              <a:buChar char="n"/>
              <a:defRPr/>
            </a:lvl1pPr>
            <a:lvl2pPr marL="536575" indent="-268288">
              <a:buClr>
                <a:srgbClr val="FF0000"/>
              </a:buClr>
              <a:buFont typeface="Wingdings" panose="05000000000000000000" pitchFamily="2" charset="2"/>
              <a:buChar char="n"/>
              <a:defRPr/>
            </a:lvl2pPr>
            <a:lvl3pPr marL="804863" indent="-268288">
              <a:buClr>
                <a:srgbClr val="002060"/>
              </a:buClr>
              <a:buFont typeface="Wingdings" panose="05000000000000000000" pitchFamily="2" charset="2"/>
              <a:buChar char="n"/>
              <a:defRPr/>
            </a:lvl3pPr>
            <a:lvl4pPr marL="1073150" indent="-268288">
              <a:buClr>
                <a:srgbClr val="FF0000"/>
              </a:buClr>
              <a:buFont typeface="Wingdings" panose="05000000000000000000" pitchFamily="2" charset="2"/>
              <a:buChar char="n"/>
              <a:defRPr/>
            </a:lvl4pPr>
            <a:lvl5pPr marL="1341438" indent="-268288">
              <a:buClr>
                <a:srgbClr val="002060"/>
              </a:buClr>
              <a:buFont typeface="Wingdings" panose="05000000000000000000" pitchFamily="2" charset="2"/>
              <a:buChar char="n"/>
              <a:defRPr/>
            </a:lvl5pPr>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4" name="日付プレースホルダー 3"/>
          <p:cNvSpPr>
            <a:spLocks noGrp="1"/>
          </p:cNvSpPr>
          <p:nvPr>
            <p:ph type="dt" sz="half" idx="10"/>
          </p:nvPr>
        </p:nvSpPr>
        <p:spPr/>
        <p:txBody>
          <a:bodyPr/>
          <a:lstStyle/>
          <a:p>
            <a:fld id="{88CF1BAE-F492-4E1E-BA27-8E66A82D0222}" type="datetime1">
              <a:rPr kumimoji="1" lang="ja-JP" altLang="en-US" smtClean="0"/>
              <a:t>2015/7/2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34DF8C5-7924-4D50-87E1-AC63DB6A7F48}" type="slidenum">
              <a:rPr kumimoji="1" lang="ja-JP" altLang="en-US" smtClean="0"/>
              <a:t>‹#›</a:t>
            </a:fld>
            <a:endParaRPr kumimoji="1" lang="ja-JP" altLang="en-US"/>
          </a:p>
        </p:txBody>
      </p:sp>
    </p:spTree>
    <p:extLst>
      <p:ext uri="{BB962C8B-B14F-4D97-AF65-F5344CB8AC3E}">
        <p14:creationId xmlns:p14="http://schemas.microsoft.com/office/powerpoint/2010/main" val="46292859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49E336F3-9755-4881-B0F2-3029AE35C855}" type="datetime1">
              <a:rPr kumimoji="1" lang="ja-JP" altLang="en-US" smtClean="0"/>
              <a:t>2015/7/2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34DF8C5-7924-4D50-87E1-AC63DB6A7F48}" type="slidenum">
              <a:rPr kumimoji="1" lang="ja-JP" altLang="en-US" smtClean="0"/>
              <a:t>‹#›</a:t>
            </a:fld>
            <a:endParaRPr kumimoji="1" lang="ja-JP" altLang="en-US"/>
          </a:p>
        </p:txBody>
      </p:sp>
    </p:spTree>
    <p:extLst>
      <p:ext uri="{BB962C8B-B14F-4D97-AF65-F5344CB8AC3E}">
        <p14:creationId xmlns:p14="http://schemas.microsoft.com/office/powerpoint/2010/main" val="16543342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lgn="ctr">
              <a:defRPr/>
            </a:lvl1pPr>
          </a:lstStyle>
          <a:p>
            <a:r>
              <a:rPr kumimoji="1" lang="ja-JP" altLang="en-US" dirty="0" smtClean="0"/>
              <a:t>マスター タイトルの書式設定</a:t>
            </a:r>
            <a:endParaRPr kumimoji="1" lang="ja-JP" altLang="en-US" dirty="0"/>
          </a:p>
        </p:txBody>
      </p:sp>
      <p:sp>
        <p:nvSpPr>
          <p:cNvPr id="3" name="コンテンツ プレースホルダー 2"/>
          <p:cNvSpPr>
            <a:spLocks noGrp="1"/>
          </p:cNvSpPr>
          <p:nvPr>
            <p:ph sz="half" idx="1"/>
          </p:nvPr>
        </p:nvSpPr>
        <p:spPr>
          <a:xfrm>
            <a:off x="838200" y="1825625"/>
            <a:ext cx="5181600" cy="4351338"/>
          </a:xfrm>
        </p:spPr>
        <p:txBody>
          <a:bodyPr/>
          <a:lstStyle>
            <a:lvl1pPr marL="357188" indent="-357188">
              <a:buClr>
                <a:srgbClr val="002060"/>
              </a:buClr>
              <a:buFont typeface="Wingdings" panose="05000000000000000000" pitchFamily="2" charset="2"/>
              <a:buChar char="n"/>
              <a:defRPr/>
            </a:lvl1pPr>
            <a:lvl2pPr marL="636588" indent="-279400">
              <a:buClr>
                <a:srgbClr val="FF0000"/>
              </a:buClr>
              <a:buFont typeface="Wingdings" panose="05000000000000000000" pitchFamily="2" charset="2"/>
              <a:buChar char="n"/>
              <a:defRPr/>
            </a:lvl2pPr>
            <a:lvl3pPr marL="893763" indent="-257175">
              <a:buClr>
                <a:srgbClr val="002060"/>
              </a:buClr>
              <a:buFont typeface="Wingdings" panose="05000000000000000000" pitchFamily="2" charset="2"/>
              <a:buChar char="n"/>
              <a:defRPr/>
            </a:lvl3pPr>
            <a:lvl4pPr marL="1173163" indent="-279400">
              <a:buClr>
                <a:srgbClr val="FF0000"/>
              </a:buClr>
              <a:buFont typeface="Wingdings" panose="05000000000000000000" pitchFamily="2" charset="2"/>
              <a:buChar char="n"/>
              <a:defRPr/>
            </a:lvl4pPr>
            <a:lvl5pPr marL="1431925" indent="-258763">
              <a:buClr>
                <a:srgbClr val="002060"/>
              </a:buClr>
              <a:buFont typeface="Wingdings" panose="05000000000000000000" pitchFamily="2" charset="2"/>
              <a:buChar char="n"/>
              <a:defRPr/>
            </a:lvl5pPr>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4" name="コンテンツ プレースホルダー 3"/>
          <p:cNvSpPr>
            <a:spLocks noGrp="1"/>
          </p:cNvSpPr>
          <p:nvPr>
            <p:ph sz="half" idx="2"/>
          </p:nvPr>
        </p:nvSpPr>
        <p:spPr>
          <a:xfrm>
            <a:off x="6172200" y="1825625"/>
            <a:ext cx="5181600" cy="4351338"/>
          </a:xfrm>
        </p:spPr>
        <p:txBody>
          <a:bodyPr/>
          <a:lstStyle>
            <a:lvl1pPr marL="357188" indent="-357188">
              <a:buClr>
                <a:srgbClr val="002060"/>
              </a:buClr>
              <a:buFont typeface="Wingdings" panose="05000000000000000000" pitchFamily="2" charset="2"/>
              <a:buChar char="n"/>
              <a:defRPr/>
            </a:lvl1pPr>
            <a:lvl2pPr marL="685800" indent="-328613">
              <a:buClr>
                <a:srgbClr val="FF0000"/>
              </a:buClr>
              <a:buFont typeface="Wingdings" panose="05000000000000000000" pitchFamily="2" charset="2"/>
              <a:buChar char="n"/>
              <a:defRPr/>
            </a:lvl2pPr>
            <a:lvl3pPr marL="993775" indent="-277813">
              <a:buClr>
                <a:srgbClr val="002060"/>
              </a:buClr>
              <a:buFont typeface="Wingdings" panose="05000000000000000000" pitchFamily="2" charset="2"/>
              <a:buChar char="n"/>
              <a:defRPr/>
            </a:lvl3pPr>
            <a:lvl4pPr marL="1252538" indent="-258763">
              <a:buClr>
                <a:srgbClr val="FF0000"/>
              </a:buClr>
              <a:buFont typeface="Wingdings" panose="05000000000000000000" pitchFamily="2" charset="2"/>
              <a:buChar char="n"/>
              <a:tabLst>
                <a:tab pos="993775" algn="l"/>
              </a:tabLst>
              <a:defRPr/>
            </a:lvl4pPr>
            <a:lvl5pPr marL="1530350" indent="-277813">
              <a:buClr>
                <a:srgbClr val="002060"/>
              </a:buClr>
              <a:buFont typeface="Wingdings" panose="05000000000000000000" pitchFamily="2" charset="2"/>
              <a:buChar char="n"/>
              <a:defRPr/>
            </a:lvl5pPr>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5" name="日付プレースホルダー 4"/>
          <p:cNvSpPr>
            <a:spLocks noGrp="1"/>
          </p:cNvSpPr>
          <p:nvPr>
            <p:ph type="dt" sz="half" idx="10"/>
          </p:nvPr>
        </p:nvSpPr>
        <p:spPr/>
        <p:txBody>
          <a:bodyPr/>
          <a:lstStyle/>
          <a:p>
            <a:fld id="{F81E1B7F-D723-4AE6-9A4B-9BFA9ED33B8E}" type="datetime1">
              <a:rPr kumimoji="1" lang="ja-JP" altLang="en-US" smtClean="0"/>
              <a:t>2015/7/2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34DF8C5-7924-4D50-87E1-AC63DB6A7F48}" type="slidenum">
              <a:rPr kumimoji="1" lang="ja-JP" altLang="en-US" smtClean="0"/>
              <a:t>‹#›</a:t>
            </a:fld>
            <a:endParaRPr kumimoji="1" lang="ja-JP" altLang="en-US"/>
          </a:p>
        </p:txBody>
      </p:sp>
    </p:spTree>
    <p:extLst>
      <p:ext uri="{BB962C8B-B14F-4D97-AF65-F5344CB8AC3E}">
        <p14:creationId xmlns:p14="http://schemas.microsoft.com/office/powerpoint/2010/main" val="3863824894"/>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lvl1pPr algn="ctr">
              <a:defRPr/>
            </a:lvl1pPr>
          </a:lstStyle>
          <a:p>
            <a:r>
              <a:rPr kumimoji="1" lang="ja-JP" altLang="en-US" dirty="0" smtClean="0"/>
              <a:t>マスター タイトルの書式設定</a:t>
            </a:r>
            <a:endParaRPr kumimoji="1" lang="ja-JP" altLang="en-US" dirty="0"/>
          </a:p>
        </p:txBody>
      </p:sp>
      <p:sp>
        <p:nvSpPr>
          <p:cNvPr id="3" name="テキスト プレースホルダー 2"/>
          <p:cNvSpPr>
            <a:spLocks noGrp="1"/>
          </p:cNvSpPr>
          <p:nvPr>
            <p:ph type="body" idx="1"/>
          </p:nvPr>
        </p:nvSpPr>
        <p:spPr>
          <a:xfrm>
            <a:off x="839788" y="1681163"/>
            <a:ext cx="5157787" cy="823912"/>
          </a:xfrm>
        </p:spPr>
        <p:txBody>
          <a:bodyPr anchor="ctr"/>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dirty="0"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lvl1pPr marL="228600" indent="-228600">
              <a:buClr>
                <a:srgbClr val="002060"/>
              </a:buClr>
              <a:buFont typeface="Wingdings" panose="05000000000000000000" pitchFamily="2" charset="2"/>
              <a:buChar char="n"/>
              <a:defRPr/>
            </a:lvl1pPr>
            <a:lvl2pPr marL="685800" indent="-228600">
              <a:buClr>
                <a:srgbClr val="FF0000"/>
              </a:buClr>
              <a:buFont typeface="Wingdings" panose="05000000000000000000" pitchFamily="2" charset="2"/>
              <a:buChar char="n"/>
              <a:defRPr/>
            </a:lvl2pPr>
            <a:lvl3pPr marL="1143000" indent="-228600">
              <a:buClr>
                <a:srgbClr val="002060"/>
              </a:buClr>
              <a:buFont typeface="Wingdings" panose="05000000000000000000" pitchFamily="2" charset="2"/>
              <a:buChar char="n"/>
              <a:defRPr/>
            </a:lvl3pPr>
            <a:lvl4pPr marL="1600200" indent="-228600">
              <a:buClr>
                <a:srgbClr val="FF0000"/>
              </a:buClr>
              <a:buFont typeface="Wingdings" panose="05000000000000000000" pitchFamily="2" charset="2"/>
              <a:buChar char="n"/>
              <a:defRPr/>
            </a:lvl4pPr>
            <a:lvl5pPr marL="2057400" indent="-228600">
              <a:buClr>
                <a:srgbClr val="002060"/>
              </a:buClr>
              <a:buFont typeface="Wingdings" panose="05000000000000000000" pitchFamily="2" charset="2"/>
              <a:buChar char="n"/>
              <a:defRPr/>
            </a:lvl5pPr>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5" name="テキスト プレースホルダー 4"/>
          <p:cNvSpPr>
            <a:spLocks noGrp="1"/>
          </p:cNvSpPr>
          <p:nvPr>
            <p:ph type="body" sz="quarter" idx="3"/>
          </p:nvPr>
        </p:nvSpPr>
        <p:spPr>
          <a:xfrm>
            <a:off x="6172200" y="1681163"/>
            <a:ext cx="5183188" cy="823912"/>
          </a:xfrm>
        </p:spPr>
        <p:txBody>
          <a:bodyPr anchor="ctr"/>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lvl1pPr marL="228600" indent="-228600">
              <a:buClr>
                <a:srgbClr val="002060"/>
              </a:buClr>
              <a:buFont typeface="Wingdings" panose="05000000000000000000" pitchFamily="2" charset="2"/>
              <a:buChar char="n"/>
              <a:defRPr/>
            </a:lvl1pPr>
            <a:lvl2pPr marL="685800" indent="-228600">
              <a:buClr>
                <a:srgbClr val="FF0000"/>
              </a:buClr>
              <a:buFont typeface="Wingdings" panose="05000000000000000000" pitchFamily="2" charset="2"/>
              <a:buChar char="n"/>
              <a:defRPr/>
            </a:lvl2pPr>
            <a:lvl3pPr marL="1143000" indent="-228600">
              <a:buClr>
                <a:srgbClr val="002060"/>
              </a:buClr>
              <a:buFont typeface="Wingdings" panose="05000000000000000000" pitchFamily="2" charset="2"/>
              <a:buChar char="n"/>
              <a:defRPr/>
            </a:lvl3pPr>
            <a:lvl4pPr marL="1600200" indent="-228600">
              <a:buClr>
                <a:srgbClr val="FF0000"/>
              </a:buClr>
              <a:buFont typeface="Wingdings" panose="05000000000000000000" pitchFamily="2" charset="2"/>
              <a:buChar char="n"/>
              <a:defRPr/>
            </a:lvl4pPr>
            <a:lvl5pPr marL="2057400" indent="-228600">
              <a:buClr>
                <a:srgbClr val="002060"/>
              </a:buClr>
              <a:buFont typeface="Wingdings" panose="05000000000000000000" pitchFamily="2" charset="2"/>
              <a:buChar char="n"/>
              <a:defRPr/>
            </a:lvl5pPr>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7" name="日付プレースホルダー 6"/>
          <p:cNvSpPr>
            <a:spLocks noGrp="1"/>
          </p:cNvSpPr>
          <p:nvPr>
            <p:ph type="dt" sz="half" idx="10"/>
          </p:nvPr>
        </p:nvSpPr>
        <p:spPr/>
        <p:txBody>
          <a:bodyPr/>
          <a:lstStyle/>
          <a:p>
            <a:fld id="{CF15BCF1-845E-4F77-8F17-0E322EE1D189}" type="datetime1">
              <a:rPr kumimoji="1" lang="ja-JP" altLang="en-US" smtClean="0"/>
              <a:t>2015/7/2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034DF8C5-7924-4D50-87E1-AC63DB6A7F48}" type="slidenum">
              <a:rPr kumimoji="1" lang="ja-JP" altLang="en-US" smtClean="0"/>
              <a:t>‹#›</a:t>
            </a:fld>
            <a:endParaRPr kumimoji="1" lang="ja-JP" altLang="en-US"/>
          </a:p>
        </p:txBody>
      </p:sp>
    </p:spTree>
    <p:extLst>
      <p:ext uri="{BB962C8B-B14F-4D97-AF65-F5344CB8AC3E}">
        <p14:creationId xmlns:p14="http://schemas.microsoft.com/office/powerpoint/2010/main" val="39435558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lgn="ctr">
              <a:defRPr/>
            </a:lvl1pPr>
          </a:lstStyle>
          <a:p>
            <a:r>
              <a:rPr kumimoji="1" lang="ja-JP" altLang="en-US" dirty="0" smtClean="0"/>
              <a:t>マスター タイトルの書式設定</a:t>
            </a:r>
            <a:endParaRPr kumimoji="1" lang="ja-JP" altLang="en-US" dirty="0"/>
          </a:p>
        </p:txBody>
      </p:sp>
      <p:sp>
        <p:nvSpPr>
          <p:cNvPr id="3" name="日付プレースホルダー 2"/>
          <p:cNvSpPr>
            <a:spLocks noGrp="1"/>
          </p:cNvSpPr>
          <p:nvPr>
            <p:ph type="dt" sz="half" idx="10"/>
          </p:nvPr>
        </p:nvSpPr>
        <p:spPr/>
        <p:txBody>
          <a:bodyPr/>
          <a:lstStyle/>
          <a:p>
            <a:fld id="{10D3AB30-B3B3-4667-ABE4-B0A8D60E86BB}" type="datetime1">
              <a:rPr kumimoji="1" lang="ja-JP" altLang="en-US" smtClean="0"/>
              <a:t>2015/7/2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034DF8C5-7924-4D50-87E1-AC63DB6A7F48}" type="slidenum">
              <a:rPr kumimoji="1" lang="ja-JP" altLang="en-US" smtClean="0"/>
              <a:t>‹#›</a:t>
            </a:fld>
            <a:endParaRPr kumimoji="1" lang="ja-JP" altLang="en-US"/>
          </a:p>
        </p:txBody>
      </p:sp>
    </p:spTree>
    <p:extLst>
      <p:ext uri="{BB962C8B-B14F-4D97-AF65-F5344CB8AC3E}">
        <p14:creationId xmlns:p14="http://schemas.microsoft.com/office/powerpoint/2010/main" val="32056893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435BAF3D-825B-4812-99BD-11776AD344AC}" type="datetime1">
              <a:rPr kumimoji="1" lang="ja-JP" altLang="en-US" smtClean="0"/>
              <a:t>2015/7/2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034DF8C5-7924-4D50-87E1-AC63DB6A7F48}" type="slidenum">
              <a:rPr kumimoji="1" lang="ja-JP" altLang="en-US" smtClean="0"/>
              <a:t>‹#›</a:t>
            </a:fld>
            <a:endParaRPr kumimoji="1" lang="ja-JP" altLang="en-US"/>
          </a:p>
        </p:txBody>
      </p:sp>
    </p:spTree>
    <p:extLst>
      <p:ext uri="{BB962C8B-B14F-4D97-AF65-F5344CB8AC3E}">
        <p14:creationId xmlns:p14="http://schemas.microsoft.com/office/powerpoint/2010/main" val="4059649048"/>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462DE9BB-E3F8-46B4-AAFC-5DA681572178}" type="datetime1">
              <a:rPr kumimoji="1" lang="ja-JP" altLang="en-US" smtClean="0"/>
              <a:t>2015/7/2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34DF8C5-7924-4D50-87E1-AC63DB6A7F48}" type="slidenum">
              <a:rPr kumimoji="1" lang="ja-JP" altLang="en-US" smtClean="0"/>
              <a:t>‹#›</a:t>
            </a:fld>
            <a:endParaRPr kumimoji="1" lang="ja-JP" altLang="en-US"/>
          </a:p>
        </p:txBody>
      </p:sp>
    </p:spTree>
    <p:extLst>
      <p:ext uri="{BB962C8B-B14F-4D97-AF65-F5344CB8AC3E}">
        <p14:creationId xmlns:p14="http://schemas.microsoft.com/office/powerpoint/2010/main" val="38431864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B3D32CA-CB1E-4F2A-858A-6338B15D8E4F}" type="datetime1">
              <a:rPr kumimoji="1" lang="ja-JP" altLang="en-US" smtClean="0"/>
              <a:t>2015/7/2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34DF8C5-7924-4D50-87E1-AC63DB6A7F48}" type="slidenum">
              <a:rPr kumimoji="1" lang="ja-JP" altLang="en-US" smtClean="0"/>
              <a:t>‹#›</a:t>
            </a:fld>
            <a:endParaRPr kumimoji="1" lang="ja-JP" altLang="en-US"/>
          </a:p>
        </p:txBody>
      </p:sp>
    </p:spTree>
    <p:extLst>
      <p:ext uri="{BB962C8B-B14F-4D97-AF65-F5344CB8AC3E}">
        <p14:creationId xmlns:p14="http://schemas.microsoft.com/office/powerpoint/2010/main" val="20794801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 Target="../slides/slide2.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 Target="../slides/slide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dirty="0" smtClean="0"/>
              <a:t>マスター タイトルの書式設定</a:t>
            </a:r>
            <a:endParaRPr kumimoji="1" lang="ja-JP" altLang="en-US" dirty="0"/>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E74271-85A8-4794-888A-351529EF9D3B}" type="datetime1">
              <a:rPr kumimoji="1" lang="ja-JP" altLang="en-US" smtClean="0"/>
              <a:t>2015/7/2</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4DF8C5-7924-4D50-87E1-AC63DB6A7F48}" type="slidenum">
              <a:rPr kumimoji="1" lang="ja-JP" altLang="en-US" smtClean="0"/>
              <a:t>‹#›</a:t>
            </a:fld>
            <a:endParaRPr kumimoji="1" lang="ja-JP" altLang="en-US"/>
          </a:p>
        </p:txBody>
      </p:sp>
      <p:sp>
        <p:nvSpPr>
          <p:cNvPr id="7" name="動作設定ボタン: ホーム 6">
            <a:hlinkClick r:id="" action="ppaction://hlinkshowjump?jump=firstslide" highlightClick="1"/>
          </p:cNvPr>
          <p:cNvSpPr/>
          <p:nvPr userDrawn="1"/>
        </p:nvSpPr>
        <p:spPr>
          <a:xfrm>
            <a:off x="2507465" y="6342181"/>
            <a:ext cx="360000" cy="360000"/>
          </a:xfrm>
          <a:prstGeom prst="actionButtonHom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動作設定ボタン: 最初 7">
            <a:hlinkClick r:id="rId13" action="ppaction://hlinksldjump" highlightClick="1"/>
          </p:cNvPr>
          <p:cNvSpPr/>
          <p:nvPr userDrawn="1"/>
        </p:nvSpPr>
        <p:spPr>
          <a:xfrm>
            <a:off x="3254598" y="6342181"/>
            <a:ext cx="360000" cy="360000"/>
          </a:xfrm>
          <a:prstGeom prst="actionButtonBeginning">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動作設定ボタン: 最後 8">
            <a:hlinkClick r:id="" action="ppaction://hlinkshowjump?jump=lastslide" highlightClick="1"/>
          </p:cNvPr>
          <p:cNvSpPr/>
          <p:nvPr userDrawn="1"/>
        </p:nvSpPr>
        <p:spPr>
          <a:xfrm>
            <a:off x="8942374" y="6342181"/>
            <a:ext cx="360000" cy="360000"/>
          </a:xfrm>
          <a:prstGeom prst="actionButtonEnd">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動作設定ボタン: 戻る 9">
            <a:hlinkClick r:id="" action="ppaction://hlinkshowjump?jump=lastslideviewed" highlightClick="1"/>
          </p:cNvPr>
          <p:cNvSpPr/>
          <p:nvPr userDrawn="1"/>
        </p:nvSpPr>
        <p:spPr>
          <a:xfrm>
            <a:off x="8196711" y="6330254"/>
            <a:ext cx="360000" cy="360000"/>
          </a:xfrm>
          <a:prstGeom prst="actionButtonReturn">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動作設定ボタン: 情報 10">
            <a:hlinkClick r:id="rId14" action="ppaction://hlinksldjump" highlightClick="1"/>
          </p:cNvPr>
          <p:cNvSpPr/>
          <p:nvPr userDrawn="1"/>
        </p:nvSpPr>
        <p:spPr>
          <a:xfrm>
            <a:off x="4044171" y="6342181"/>
            <a:ext cx="360000" cy="360000"/>
          </a:xfrm>
          <a:prstGeom prst="actionButtonInformation">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160545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ftr="0"/>
  <p:txStyles>
    <p:titleStyle>
      <a:lvl1pPr algn="ctr"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357188" indent="-357188" algn="l" defTabSz="914400" rtl="0" eaLnBrk="1" latinLnBrk="0" hangingPunct="1">
        <a:lnSpc>
          <a:spcPct val="90000"/>
        </a:lnSpc>
        <a:spcBef>
          <a:spcPts val="1000"/>
        </a:spcBef>
        <a:buClr>
          <a:srgbClr val="002060"/>
        </a:buClr>
        <a:buFont typeface="Wingdings" panose="05000000000000000000" pitchFamily="2" charset="2"/>
        <a:buChar char="n"/>
        <a:defRPr kumimoji="1" sz="2800" kern="1200">
          <a:solidFill>
            <a:schemeClr val="tx1"/>
          </a:solidFill>
          <a:latin typeface="+mn-lt"/>
          <a:ea typeface="+mn-ea"/>
          <a:cs typeface="+mn-cs"/>
        </a:defRPr>
      </a:lvl1pPr>
      <a:lvl2pPr marL="685800" indent="-328613" algn="l" defTabSz="914400" rtl="0" eaLnBrk="1" latinLnBrk="0" hangingPunct="1">
        <a:lnSpc>
          <a:spcPct val="90000"/>
        </a:lnSpc>
        <a:spcBef>
          <a:spcPts val="500"/>
        </a:spcBef>
        <a:buClr>
          <a:srgbClr val="FF0000"/>
        </a:buClr>
        <a:buFont typeface="Wingdings" panose="05000000000000000000" pitchFamily="2" charset="2"/>
        <a:buChar char="n"/>
        <a:defRPr kumimoji="1" sz="2400" kern="1200">
          <a:solidFill>
            <a:schemeClr val="tx1"/>
          </a:solidFill>
          <a:latin typeface="+mn-lt"/>
          <a:ea typeface="+mn-ea"/>
          <a:cs typeface="+mn-cs"/>
        </a:defRPr>
      </a:lvl2pPr>
      <a:lvl3pPr marL="993775" indent="-277813" algn="l" defTabSz="914400" rtl="0" eaLnBrk="1" latinLnBrk="0" hangingPunct="1">
        <a:lnSpc>
          <a:spcPct val="90000"/>
        </a:lnSpc>
        <a:spcBef>
          <a:spcPts val="500"/>
        </a:spcBef>
        <a:buClr>
          <a:srgbClr val="002060"/>
        </a:buClr>
        <a:buFont typeface="Wingdings" panose="05000000000000000000" pitchFamily="2" charset="2"/>
        <a:buChar char="n"/>
        <a:defRPr kumimoji="1" sz="2000" kern="1200">
          <a:solidFill>
            <a:schemeClr val="tx1"/>
          </a:solidFill>
          <a:latin typeface="+mn-lt"/>
          <a:ea typeface="+mn-ea"/>
          <a:cs typeface="+mn-cs"/>
        </a:defRPr>
      </a:lvl3pPr>
      <a:lvl4pPr marL="1252538" indent="-258763" algn="l" defTabSz="914400" rtl="0" eaLnBrk="1" latinLnBrk="0" hangingPunct="1">
        <a:lnSpc>
          <a:spcPct val="90000"/>
        </a:lnSpc>
        <a:spcBef>
          <a:spcPts val="500"/>
        </a:spcBef>
        <a:buClr>
          <a:srgbClr val="FF0000"/>
        </a:buClr>
        <a:buFont typeface="Wingdings" panose="05000000000000000000" pitchFamily="2" charset="2"/>
        <a:buChar char="n"/>
        <a:defRPr kumimoji="1" sz="1800" kern="1200">
          <a:solidFill>
            <a:schemeClr val="tx1"/>
          </a:solidFill>
          <a:latin typeface="+mn-lt"/>
          <a:ea typeface="+mn-ea"/>
          <a:cs typeface="+mn-cs"/>
        </a:defRPr>
      </a:lvl4pPr>
      <a:lvl5pPr marL="1530350" indent="-277813" algn="l" defTabSz="914400" rtl="0" eaLnBrk="1" latinLnBrk="0" hangingPunct="1">
        <a:lnSpc>
          <a:spcPct val="90000"/>
        </a:lnSpc>
        <a:spcBef>
          <a:spcPts val="500"/>
        </a:spcBef>
        <a:buClr>
          <a:srgbClr val="002060"/>
        </a:buClr>
        <a:buFont typeface="Wingdings" panose="05000000000000000000" pitchFamily="2" charset="2"/>
        <a:buChar char="n"/>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lawschool.jp/kagayama/material/civi_law/contract/obligation/presentation/2015/2015a/11Joint&amp;Several1/index.html"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slide" Target="slide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slide" Target="slide12.xml"/><Relationship Id="rId2" Type="http://schemas.openxmlformats.org/officeDocument/2006/relationships/notesSlide" Target="../notesSlides/notesSlide13.xml"/><Relationship Id="rId1" Type="http://schemas.openxmlformats.org/officeDocument/2006/relationships/slideLayout" Target="../slideLayouts/slideLayout6.xml"/><Relationship Id="rId4" Type="http://schemas.openxmlformats.org/officeDocument/2006/relationships/slide" Target="slide1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hyperlink" Target="http://lawschool.jp/kagayama/material/civi_law/contract/obligation/presentation/2015/2015a/01Introduction/index.html" TargetMode="External"/><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8" Type="http://schemas.openxmlformats.org/officeDocument/2006/relationships/slide" Target="slide8.xml"/><Relationship Id="rId13" Type="http://schemas.openxmlformats.org/officeDocument/2006/relationships/slide" Target="slide13.xml"/><Relationship Id="rId3" Type="http://schemas.openxmlformats.org/officeDocument/2006/relationships/slide" Target="slide3.xml"/><Relationship Id="rId7" Type="http://schemas.openxmlformats.org/officeDocument/2006/relationships/slide" Target="slide7.xml"/><Relationship Id="rId12" Type="http://schemas.openxmlformats.org/officeDocument/2006/relationships/slide" Target="slide12.xml"/><Relationship Id="rId2" Type="http://schemas.openxmlformats.org/officeDocument/2006/relationships/notesSlide" Target="../notesSlides/notesSlide2.xml"/><Relationship Id="rId16" Type="http://schemas.openxmlformats.org/officeDocument/2006/relationships/slide" Target="slide16.xml"/><Relationship Id="rId1" Type="http://schemas.openxmlformats.org/officeDocument/2006/relationships/slideLayout" Target="../slideLayouts/slideLayout4.xml"/><Relationship Id="rId6" Type="http://schemas.openxmlformats.org/officeDocument/2006/relationships/slide" Target="slide6.xml"/><Relationship Id="rId11" Type="http://schemas.openxmlformats.org/officeDocument/2006/relationships/slide" Target="slide11.xml"/><Relationship Id="rId5" Type="http://schemas.openxmlformats.org/officeDocument/2006/relationships/slide" Target="slide5.xml"/><Relationship Id="rId15" Type="http://schemas.openxmlformats.org/officeDocument/2006/relationships/slide" Target="slide15.xml"/><Relationship Id="rId10" Type="http://schemas.openxmlformats.org/officeDocument/2006/relationships/slide" Target="slide10.xml"/><Relationship Id="rId4" Type="http://schemas.openxmlformats.org/officeDocument/2006/relationships/slide" Target="slide4.xml"/><Relationship Id="rId9" Type="http://schemas.openxmlformats.org/officeDocument/2006/relationships/slide" Target="slide9.xml"/><Relationship Id="rId14" Type="http://schemas.openxmlformats.org/officeDocument/2006/relationships/slide" Target="slide14.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4.emf"/><Relationship Id="rId5" Type="http://schemas.openxmlformats.org/officeDocument/2006/relationships/image" Target="../media/image3.emf"/><Relationship Id="rId4" Type="http://schemas.openxmlformats.org/officeDocument/2006/relationships/slide" Target="slide6.xml"/></Relationships>
</file>

<file path=ppt/slides/_rels/slide4.xml.rels><?xml version="1.0" encoding="UTF-8" standalone="yes"?>
<Relationships xmlns="http://schemas.openxmlformats.org/package/2006/relationships"><Relationship Id="rId8" Type="http://schemas.openxmlformats.org/officeDocument/2006/relationships/image" Target="../media/image7.emf"/><Relationship Id="rId3" Type="http://schemas.openxmlformats.org/officeDocument/2006/relationships/slide" Target="slide8.xml"/><Relationship Id="rId7" Type="http://schemas.openxmlformats.org/officeDocument/2006/relationships/slide" Target="slide7.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6.emf"/><Relationship Id="rId11" Type="http://schemas.openxmlformats.org/officeDocument/2006/relationships/image" Target="../media/image9.emf"/><Relationship Id="rId5" Type="http://schemas.openxmlformats.org/officeDocument/2006/relationships/hyperlink" Target="http://lawschool.jp/kagayama/" TargetMode="External"/><Relationship Id="rId10" Type="http://schemas.openxmlformats.org/officeDocument/2006/relationships/image" Target="../media/image8.emf"/><Relationship Id="rId4" Type="http://schemas.openxmlformats.org/officeDocument/2006/relationships/image" Target="../media/image5.emf"/><Relationship Id="rId9" Type="http://schemas.openxmlformats.org/officeDocument/2006/relationships/slide" Target="slide11.xml"/></Relationships>
</file>

<file path=ppt/slides/_rels/slide5.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1.emf"/></Relationships>
</file>

<file path=ppt/slides/_rels/slide6.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4.emf"/><Relationship Id="rId5" Type="http://schemas.openxmlformats.org/officeDocument/2006/relationships/image" Target="../media/image3.emf"/><Relationship Id="rId4" Type="http://schemas.openxmlformats.org/officeDocument/2006/relationships/image" Target="../media/image2.emf"/></Relationships>
</file>

<file path=ppt/slides/_rels/slide7.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13.emf"/><Relationship Id="rId4" Type="http://schemas.openxmlformats.org/officeDocument/2006/relationships/slide" Target="slide4.xml"/></Relationships>
</file>

<file path=ppt/slides/_rels/slide8.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5.emf"/><Relationship Id="rId5" Type="http://schemas.openxmlformats.org/officeDocument/2006/relationships/slide" Target="slide4.xml"/><Relationship Id="rId4" Type="http://schemas.openxmlformats.org/officeDocument/2006/relationships/image" Target="../media/image14.emf"/></Relationships>
</file>

<file path=ppt/slides/_rels/slide9.xml.rels><?xml version="1.0" encoding="UTF-8" standalone="yes"?>
<Relationships xmlns="http://schemas.openxmlformats.org/package/2006/relationships"><Relationship Id="rId3" Type="http://schemas.openxmlformats.org/officeDocument/2006/relationships/hyperlink" Target="http://suite.logosware.com/storm-maker/"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slide" Target="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075071" y="632032"/>
            <a:ext cx="7480850" cy="3295650"/>
          </a:xfrm>
        </p:spPr>
        <p:txBody>
          <a:bodyPr>
            <a:normAutofit/>
          </a:bodyPr>
          <a:lstStyle/>
          <a:p>
            <a:r>
              <a:rPr kumimoji="1" lang="ja-JP" altLang="en-US" sz="7300" dirty="0" smtClean="0"/>
              <a:t>反転授業</a:t>
            </a:r>
            <a:r>
              <a:rPr kumimoji="1" lang="en-US" altLang="ja-JP" sz="1050" dirty="0" smtClean="0"/>
              <a:t/>
            </a:r>
            <a:br>
              <a:rPr kumimoji="1" lang="en-US" altLang="ja-JP" sz="1050" dirty="0" smtClean="0"/>
            </a:br>
            <a:r>
              <a:rPr kumimoji="1" lang="en-US" altLang="ja-JP" sz="1050" dirty="0" smtClean="0"/>
              <a:t/>
            </a:r>
            <a:br>
              <a:rPr kumimoji="1" lang="en-US" altLang="ja-JP" sz="1050" dirty="0" smtClean="0"/>
            </a:br>
            <a:r>
              <a:rPr kumimoji="1" lang="ja-JP" altLang="en-US" sz="3600" dirty="0" smtClean="0"/>
              <a:t>（</a:t>
            </a:r>
            <a:r>
              <a:rPr kumimoji="1" lang="en-US" altLang="ja-JP" sz="3600" b="1" dirty="0" smtClean="0">
                <a:latin typeface="Times New Roman" panose="02020603050405020304" pitchFamily="18" charset="0"/>
                <a:cs typeface="Times New Roman" panose="02020603050405020304" pitchFamily="18" charset="0"/>
              </a:rPr>
              <a:t>flip teaching,  flipped classroom</a:t>
            </a:r>
            <a:r>
              <a:rPr kumimoji="1" lang="ja-JP" altLang="en-US" sz="3600" dirty="0" smtClean="0"/>
              <a:t>）</a:t>
            </a:r>
            <a:r>
              <a:rPr kumimoji="1" lang="en-US" altLang="ja-JP" sz="1400" dirty="0" smtClean="0"/>
              <a:t/>
            </a:r>
            <a:br>
              <a:rPr kumimoji="1" lang="en-US" altLang="ja-JP" sz="1400" dirty="0" smtClean="0"/>
            </a:br>
            <a:r>
              <a:rPr kumimoji="1" lang="en-US" altLang="ja-JP" sz="2000" dirty="0" smtClean="0"/>
              <a:t/>
            </a:r>
            <a:br>
              <a:rPr kumimoji="1" lang="en-US" altLang="ja-JP" sz="2000" dirty="0" smtClean="0"/>
            </a:br>
            <a:r>
              <a:rPr lang="ja-JP" altLang="en-US" sz="3600" dirty="0" smtClean="0"/>
              <a:t>実現のためのビデオ教材の作成方法</a:t>
            </a:r>
            <a:endParaRPr kumimoji="1" lang="ja-JP" altLang="en-US" dirty="0"/>
          </a:p>
        </p:txBody>
      </p:sp>
      <p:sp>
        <p:nvSpPr>
          <p:cNvPr id="3" name="サブタイトル 2"/>
          <p:cNvSpPr>
            <a:spLocks noGrp="1"/>
          </p:cNvSpPr>
          <p:nvPr>
            <p:ph type="subTitle" idx="1"/>
          </p:nvPr>
        </p:nvSpPr>
        <p:spPr>
          <a:xfrm>
            <a:off x="1393133" y="4205219"/>
            <a:ext cx="6836468" cy="1477328"/>
          </a:xfrm>
        </p:spPr>
        <p:txBody>
          <a:bodyPr>
            <a:normAutofit/>
          </a:bodyPr>
          <a:lstStyle/>
          <a:p>
            <a:pPr marL="0" indent="0" algn="r">
              <a:buNone/>
            </a:pPr>
            <a:r>
              <a:rPr kumimoji="1" lang="en-US" altLang="ja-JP" sz="3200" dirty="0" smtClean="0"/>
              <a:t>2015</a:t>
            </a:r>
            <a:r>
              <a:rPr kumimoji="1" lang="ja-JP" altLang="en-US" sz="3200" dirty="0" smtClean="0"/>
              <a:t>年</a:t>
            </a:r>
            <a:r>
              <a:rPr kumimoji="1" lang="en-US" altLang="ja-JP" sz="3200" dirty="0" smtClean="0"/>
              <a:t>10</a:t>
            </a:r>
            <a:r>
              <a:rPr kumimoji="1" lang="ja-JP" altLang="en-US" sz="3200" dirty="0" smtClean="0"/>
              <a:t>月</a:t>
            </a:r>
            <a:r>
              <a:rPr kumimoji="1" lang="en-US" altLang="ja-JP" sz="3200" dirty="0" smtClean="0"/>
              <a:t>14</a:t>
            </a:r>
            <a:r>
              <a:rPr kumimoji="1" lang="ja-JP" altLang="en-US" sz="3200" dirty="0" smtClean="0"/>
              <a:t>日</a:t>
            </a:r>
            <a:endParaRPr kumimoji="1" lang="en-US" altLang="ja-JP" sz="3200" dirty="0" smtClean="0"/>
          </a:p>
          <a:p>
            <a:pPr marL="0" indent="0" algn="r">
              <a:buNone/>
            </a:pPr>
            <a:r>
              <a:rPr lang="ja-JP" altLang="en-US" sz="3200" dirty="0" smtClean="0"/>
              <a:t>明治</a:t>
            </a:r>
            <a:r>
              <a:rPr lang="ja-JP" altLang="en-US" sz="3200" dirty="0"/>
              <a:t>学院</a:t>
            </a:r>
            <a:r>
              <a:rPr lang="ja-JP" altLang="en-US" sz="3200" dirty="0" smtClean="0"/>
              <a:t>大学</a:t>
            </a:r>
            <a:r>
              <a:rPr lang="ja-JP" altLang="en-US" sz="3200" dirty="0"/>
              <a:t>法</a:t>
            </a:r>
            <a:r>
              <a:rPr lang="ja-JP" altLang="en-US" sz="3200" dirty="0" smtClean="0"/>
              <a:t>学部教授　加賀山 茂</a:t>
            </a:r>
            <a:endParaRPr kumimoji="1" lang="ja-JP" altLang="en-US" sz="3200" dirty="0"/>
          </a:p>
        </p:txBody>
      </p:sp>
      <p:sp>
        <p:nvSpPr>
          <p:cNvPr id="4" name="日付プレースホルダー 3"/>
          <p:cNvSpPr>
            <a:spLocks noGrp="1"/>
          </p:cNvSpPr>
          <p:nvPr>
            <p:ph type="dt" sz="half" idx="10"/>
          </p:nvPr>
        </p:nvSpPr>
        <p:spPr/>
        <p:txBody>
          <a:bodyPr/>
          <a:lstStyle/>
          <a:p>
            <a:fld id="{1B7AC13B-924B-4677-9F15-B44A80EFA02B}" type="datetime1">
              <a:rPr kumimoji="1" lang="ja-JP" altLang="en-US" smtClean="0"/>
              <a:t>2015/7/2</a:t>
            </a:fld>
            <a:endParaRPr kumimoji="1" lang="ja-JP" altLang="en-US"/>
          </a:p>
        </p:txBody>
      </p:sp>
      <p:sp>
        <p:nvSpPr>
          <p:cNvPr id="5" name="スライド番号プレースホルダー 4"/>
          <p:cNvSpPr>
            <a:spLocks noGrp="1"/>
          </p:cNvSpPr>
          <p:nvPr>
            <p:ph type="sldNum" sz="quarter" idx="12"/>
          </p:nvPr>
        </p:nvSpPr>
        <p:spPr/>
        <p:txBody>
          <a:bodyPr/>
          <a:lstStyle/>
          <a:p>
            <a:fld id="{034DF8C5-7924-4D50-87E1-AC63DB6A7F48}" type="slidenum">
              <a:rPr kumimoji="1" lang="ja-JP" altLang="en-US" smtClean="0"/>
              <a:t>1</a:t>
            </a:fld>
            <a:endParaRPr kumimoji="1" lang="ja-JP" altLang="en-US"/>
          </a:p>
        </p:txBody>
      </p:sp>
      <p:pic>
        <p:nvPicPr>
          <p:cNvPr id="7" name="図 6"/>
          <p:cNvPicPr>
            <a:picLocks noChangeAspect="1"/>
          </p:cNvPicPr>
          <p:nvPr/>
        </p:nvPicPr>
        <p:blipFill>
          <a:blip r:embed="rId3"/>
          <a:stretch>
            <a:fillRect/>
          </a:stretch>
        </p:blipFill>
        <p:spPr>
          <a:xfrm>
            <a:off x="8945210" y="844309"/>
            <a:ext cx="2324100" cy="3295650"/>
          </a:xfrm>
          <a:prstGeom prst="rect">
            <a:avLst/>
          </a:prstGeom>
        </p:spPr>
      </p:pic>
      <p:sp>
        <p:nvSpPr>
          <p:cNvPr id="6" name="テキスト ボックス 5"/>
          <p:cNvSpPr txBox="1"/>
          <p:nvPr/>
        </p:nvSpPr>
        <p:spPr>
          <a:xfrm>
            <a:off x="8463639" y="4264853"/>
            <a:ext cx="3260271" cy="1477328"/>
          </a:xfrm>
          <a:prstGeom prst="rect">
            <a:avLst/>
          </a:prstGeom>
          <a:noFill/>
        </p:spPr>
        <p:txBody>
          <a:bodyPr wrap="square" rtlCol="0">
            <a:spAutoFit/>
          </a:bodyPr>
          <a:lstStyle/>
          <a:p>
            <a:r>
              <a:rPr lang="ja-JP" altLang="en-US" dirty="0"/>
              <a:t>芝池宗克</a:t>
            </a:r>
            <a:r>
              <a:rPr lang="en-US" altLang="ja-JP" dirty="0"/>
              <a:t>=</a:t>
            </a:r>
            <a:r>
              <a:rPr lang="ja-JP" altLang="en-US" dirty="0"/>
              <a:t>中西洋介（反転授業研究会編）</a:t>
            </a:r>
            <a:r>
              <a:rPr lang="en-US" altLang="ja-JP" dirty="0"/>
              <a:t>『</a:t>
            </a:r>
            <a:r>
              <a:rPr lang="ja-JP" altLang="en-US" dirty="0"/>
              <a:t>反転授業が変える教育の未来－生徒の主体性を引き出す授業の取り組み</a:t>
            </a:r>
            <a:r>
              <a:rPr lang="en-US" altLang="ja-JP" dirty="0"/>
              <a:t>』</a:t>
            </a:r>
            <a:r>
              <a:rPr lang="ja-JP" altLang="en-US" dirty="0"/>
              <a:t>明石書店（</a:t>
            </a:r>
            <a:r>
              <a:rPr lang="en-US" altLang="ja-JP" dirty="0"/>
              <a:t>2014/12/15</a:t>
            </a:r>
            <a:r>
              <a:rPr lang="ja-JP" altLang="en-US" dirty="0"/>
              <a:t>）</a:t>
            </a:r>
            <a:endParaRPr kumimoji="1" lang="ja-JP" altLang="en-US" dirty="0"/>
          </a:p>
        </p:txBody>
      </p:sp>
    </p:spTree>
    <p:extLst>
      <p:ext uri="{BB962C8B-B14F-4D97-AF65-F5344CB8AC3E}">
        <p14:creationId xmlns:p14="http://schemas.microsoft.com/office/powerpoint/2010/main" val="60969545"/>
      </p:ext>
    </p:extLst>
  </p:cSld>
  <p:clrMapOvr>
    <a:masterClrMapping/>
  </p:clrMapOvr>
  <mc:AlternateContent xmlns:mc="http://schemas.openxmlformats.org/markup-compatibility/2006" xmlns:p14="http://schemas.microsoft.com/office/powerpoint/2010/main">
    <mc:Choice Requires="p14">
      <p:transition spd="slow" p14:dur="20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up)">
                                      <p:cBhvr>
                                        <p:cTn id="7" dur="2000"/>
                                        <p:tgtEl>
                                          <p:spTgt spid="7"/>
                                        </p:tgtEl>
                                      </p:cBhvr>
                                    </p:animEffect>
                                  </p:childTnLst>
                                </p:cTn>
                              </p:par>
                            </p:childTnLst>
                          </p:cTn>
                        </p:par>
                        <p:par>
                          <p:cTn id="8" fill="hold">
                            <p:stCondLst>
                              <p:cond delay="2000"/>
                            </p:stCondLst>
                            <p:childTnLst>
                              <p:par>
                                <p:cTn id="9" presetID="22" presetClass="entr" presetSubtype="1"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up)">
                                      <p:cBhvr>
                                        <p:cTn id="11"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4800" dirty="0" smtClean="0"/>
              <a:t>債権総論</a:t>
            </a:r>
            <a:r>
              <a:rPr kumimoji="1" lang="en-US" altLang="ja-JP" sz="4800" dirty="0" smtClean="0"/>
              <a:t>1</a:t>
            </a:r>
            <a:r>
              <a:rPr kumimoji="1" lang="ja-JP" altLang="en-US" sz="4800" dirty="0" smtClean="0"/>
              <a:t>のビデオ教材の実例</a:t>
            </a:r>
            <a:endParaRPr kumimoji="1" lang="ja-JP" altLang="en-US" sz="4800" dirty="0"/>
          </a:p>
        </p:txBody>
      </p:sp>
      <p:sp>
        <p:nvSpPr>
          <p:cNvPr id="3" name="コンテンツ プレースホルダー 2"/>
          <p:cNvSpPr>
            <a:spLocks noGrp="1"/>
          </p:cNvSpPr>
          <p:nvPr>
            <p:ph idx="1"/>
          </p:nvPr>
        </p:nvSpPr>
        <p:spPr/>
        <p:txBody>
          <a:bodyPr/>
          <a:lstStyle/>
          <a:p>
            <a:r>
              <a:rPr kumimoji="1" lang="en-US" altLang="ja-JP" dirty="0" smtClean="0"/>
              <a:t>2015</a:t>
            </a:r>
            <a:r>
              <a:rPr kumimoji="1" lang="ja-JP" altLang="en-US" dirty="0" smtClean="0"/>
              <a:t>年</a:t>
            </a:r>
            <a:r>
              <a:rPr kumimoji="1" lang="en-US" altLang="ja-JP" dirty="0" smtClean="0"/>
              <a:t>4</a:t>
            </a:r>
            <a:r>
              <a:rPr lang="ja-JP" altLang="en-US" dirty="0"/>
              <a:t>月に入手したロゴスウェア（株）の</a:t>
            </a:r>
            <a:r>
              <a:rPr lang="en-US" altLang="ja-JP" dirty="0"/>
              <a:t>STORM Maker</a:t>
            </a:r>
            <a:r>
              <a:rPr lang="ja-JP" altLang="en-US" dirty="0"/>
              <a:t>という</a:t>
            </a:r>
            <a:r>
              <a:rPr lang="ja-JP" altLang="en-US" dirty="0" smtClean="0"/>
              <a:t>ソフトウェアを使って，債権総論</a:t>
            </a:r>
            <a:r>
              <a:rPr lang="en-US" altLang="ja-JP" dirty="0" smtClean="0"/>
              <a:t>1</a:t>
            </a:r>
            <a:r>
              <a:rPr lang="ja-JP" altLang="en-US" dirty="0" smtClean="0"/>
              <a:t>の講義のすべてについて，前もってビデオ教材を作成し，学生に予習と復習を促した。</a:t>
            </a:r>
            <a:endParaRPr lang="en-US" altLang="ja-JP" dirty="0" smtClean="0"/>
          </a:p>
          <a:p>
            <a:r>
              <a:rPr lang="ja-JP" altLang="en-US" dirty="0" smtClean="0"/>
              <a:t>ワンクリック</a:t>
            </a:r>
            <a:r>
              <a:rPr lang="ja-JP" altLang="en-US" dirty="0"/>
              <a:t>世代</a:t>
            </a:r>
            <a:r>
              <a:rPr lang="ja-JP" altLang="en-US" dirty="0" smtClean="0"/>
              <a:t>にふさわしく，学生たちは，パワーポイントの画面を</a:t>
            </a:r>
            <a:r>
              <a:rPr lang="en-US" altLang="ja-JP" dirty="0" smtClean="0"/>
              <a:t>PDF</a:t>
            </a:r>
            <a:r>
              <a:rPr lang="ja-JP" altLang="en-US" dirty="0" smtClean="0"/>
              <a:t>に</a:t>
            </a:r>
            <a:r>
              <a:rPr lang="ja-JP" altLang="en-US" dirty="0"/>
              <a:t>変換</a:t>
            </a:r>
            <a:r>
              <a:rPr lang="ja-JP" altLang="en-US" dirty="0" smtClean="0"/>
              <a:t>した教材をプリントアウトし，ワンクリックでビデオ教材を見ながら，プリント教材に書き込みをしながら，ビデオ教材を見ている。こうすると，予習も復習も簡単にできる。</a:t>
            </a:r>
            <a:endParaRPr lang="en-US" altLang="ja-JP" dirty="0" smtClean="0"/>
          </a:p>
          <a:p>
            <a:r>
              <a:rPr lang="ja-JP" altLang="en-US" dirty="0"/>
              <a:t>授業</a:t>
            </a:r>
            <a:r>
              <a:rPr lang="ja-JP" altLang="en-US" dirty="0" smtClean="0"/>
              <a:t>でわからなかった箇所を復習する学生が出始めると，それに刺激されて，ビデオを予習にも利用する学生が現れ，小テストの前には，ビデオであらかじめ予習する学生が増え始めている。</a:t>
            </a:r>
            <a:endParaRPr lang="ja-JP" altLang="en-US" dirty="0"/>
          </a:p>
        </p:txBody>
      </p:sp>
      <p:sp>
        <p:nvSpPr>
          <p:cNvPr id="4" name="日付プレースホルダー 3"/>
          <p:cNvSpPr>
            <a:spLocks noGrp="1"/>
          </p:cNvSpPr>
          <p:nvPr>
            <p:ph type="dt" sz="half" idx="10"/>
          </p:nvPr>
        </p:nvSpPr>
        <p:spPr/>
        <p:txBody>
          <a:bodyPr/>
          <a:lstStyle/>
          <a:p>
            <a:fld id="{88CF1BAE-F492-4E1E-BA27-8E66A82D0222}" type="datetime1">
              <a:rPr kumimoji="1" lang="ja-JP" altLang="en-US" smtClean="0"/>
              <a:t>2015/7/2</a:t>
            </a:fld>
            <a:endParaRPr kumimoji="1" lang="ja-JP" altLang="en-US"/>
          </a:p>
        </p:txBody>
      </p:sp>
      <p:sp>
        <p:nvSpPr>
          <p:cNvPr id="5" name="スライド番号プレースホルダー 4"/>
          <p:cNvSpPr>
            <a:spLocks noGrp="1"/>
          </p:cNvSpPr>
          <p:nvPr>
            <p:ph type="sldNum" sz="quarter" idx="12"/>
          </p:nvPr>
        </p:nvSpPr>
        <p:spPr/>
        <p:txBody>
          <a:bodyPr/>
          <a:lstStyle/>
          <a:p>
            <a:fld id="{034DF8C5-7924-4D50-87E1-AC63DB6A7F48}" type="slidenum">
              <a:rPr kumimoji="1" lang="ja-JP" altLang="en-US" smtClean="0"/>
              <a:t>10</a:t>
            </a:fld>
            <a:endParaRPr kumimoji="1" lang="ja-JP" altLang="en-US"/>
          </a:p>
        </p:txBody>
      </p:sp>
    </p:spTree>
    <p:extLst>
      <p:ext uri="{BB962C8B-B14F-4D97-AF65-F5344CB8AC3E}">
        <p14:creationId xmlns:p14="http://schemas.microsoft.com/office/powerpoint/2010/main" val="5005264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2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up)">
                                      <p:cBhvr>
                                        <p:cTn id="12" dur="225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up)">
                                      <p:cBhvr>
                                        <p:cTn id="17" dur="3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ビデオ教材ができると</a:t>
            </a:r>
            <a:r>
              <a:rPr kumimoji="1" lang="en-US" altLang="ja-JP" dirty="0" smtClean="0"/>
              <a:t/>
            </a:r>
            <a:br>
              <a:rPr kumimoji="1" lang="en-US" altLang="ja-JP" dirty="0" smtClean="0"/>
            </a:br>
            <a:r>
              <a:rPr kumimoji="1" lang="ja-JP" altLang="en-US" dirty="0" smtClean="0"/>
              <a:t>学生の学習効果は飛躍的に高まる</a:t>
            </a:r>
            <a:endParaRPr kumimoji="1" lang="ja-JP" altLang="en-US" dirty="0"/>
          </a:p>
        </p:txBody>
      </p:sp>
      <p:sp>
        <p:nvSpPr>
          <p:cNvPr id="3" name="コンテンツ プレースホルダー 2"/>
          <p:cNvSpPr>
            <a:spLocks noGrp="1"/>
          </p:cNvSpPr>
          <p:nvPr>
            <p:ph idx="1"/>
          </p:nvPr>
        </p:nvSpPr>
        <p:spPr/>
        <p:txBody>
          <a:bodyPr>
            <a:noAutofit/>
          </a:bodyPr>
          <a:lstStyle/>
          <a:p>
            <a:r>
              <a:rPr kumimoji="1" lang="ja-JP" altLang="en-US" dirty="0" smtClean="0"/>
              <a:t>小テストで</a:t>
            </a:r>
            <a:r>
              <a:rPr kumimoji="1" lang="en-US" altLang="ja-JP" dirty="0" smtClean="0"/>
              <a:t>100</a:t>
            </a:r>
            <a:r>
              <a:rPr kumimoji="1" lang="ja-JP" altLang="en-US" dirty="0" smtClean="0"/>
              <a:t>点を取った学生のリアクションペーパー</a:t>
            </a:r>
            <a:endParaRPr kumimoji="1" lang="en-US" altLang="ja-JP" dirty="0" smtClean="0"/>
          </a:p>
          <a:p>
            <a:pPr lvl="1"/>
            <a:r>
              <a:rPr lang="ja-JP" altLang="en-US" dirty="0" smtClean="0"/>
              <a:t>昨日ビデオを見て復習しましたが，よく考えてみると合っているか今少し不安です</a:t>
            </a:r>
            <a:r>
              <a:rPr lang="en-US" altLang="ja-JP" dirty="0" smtClean="0"/>
              <a:t>…</a:t>
            </a:r>
            <a:r>
              <a:rPr lang="ja-JP" altLang="en-US" dirty="0" err="1" smtClean="0"/>
              <a:t>。</a:t>
            </a:r>
            <a:r>
              <a:rPr lang="ja-JP" altLang="en-US" dirty="0" smtClean="0"/>
              <a:t>ビデオは面白かったですし，先週のことを思い出して，とても助かりました。（</a:t>
            </a:r>
            <a:r>
              <a:rPr lang="en-US" altLang="ja-JP" dirty="0" smtClean="0"/>
              <a:t>Mai</a:t>
            </a:r>
            <a:r>
              <a:rPr lang="ja-JP" altLang="en-US" dirty="0" smtClean="0"/>
              <a:t> </a:t>
            </a:r>
            <a:r>
              <a:rPr lang="en-US" altLang="ja-JP" dirty="0" err="1" smtClean="0"/>
              <a:t>Kok</a:t>
            </a:r>
            <a:r>
              <a:rPr lang="ja-JP" altLang="en-US" dirty="0" smtClean="0"/>
              <a:t>）</a:t>
            </a:r>
            <a:endParaRPr lang="en-US" altLang="ja-JP" dirty="0" smtClean="0"/>
          </a:p>
          <a:p>
            <a:pPr lvl="1"/>
            <a:r>
              <a:rPr lang="ja-JP" altLang="en-US" dirty="0" smtClean="0">
                <a:hlinkClick r:id="rId3"/>
              </a:rPr>
              <a:t>連帯</a:t>
            </a:r>
            <a:r>
              <a:rPr lang="ja-JP" altLang="en-US" dirty="0">
                <a:hlinkClick r:id="rId3"/>
              </a:rPr>
              <a:t>債務</a:t>
            </a:r>
            <a:r>
              <a:rPr lang="ja-JP" altLang="en-US" dirty="0" smtClean="0">
                <a:hlinkClick r:id="rId3"/>
              </a:rPr>
              <a:t>は，相互保証理論で考えると簡単に理解できることがわかりました。</a:t>
            </a:r>
            <a:r>
              <a:rPr lang="ja-JP" altLang="en-US" dirty="0" smtClean="0"/>
              <a:t>講義とあわせてビデオを見ることで，更なる理解ができました。（</a:t>
            </a:r>
            <a:r>
              <a:rPr lang="en-US" altLang="ja-JP" dirty="0" err="1" smtClean="0"/>
              <a:t>Yui</a:t>
            </a:r>
            <a:r>
              <a:rPr lang="ja-JP" altLang="en-US" dirty="0" smtClean="0"/>
              <a:t> </a:t>
            </a:r>
            <a:r>
              <a:rPr lang="en-US" altLang="ja-JP" dirty="0" err="1" smtClean="0"/>
              <a:t>Sug</a:t>
            </a:r>
            <a:r>
              <a:rPr lang="ja-JP" altLang="en-US" dirty="0" smtClean="0"/>
              <a:t>）</a:t>
            </a:r>
            <a:endParaRPr lang="en-US" altLang="ja-JP" dirty="0" smtClean="0"/>
          </a:p>
          <a:p>
            <a:r>
              <a:rPr lang="ja-JP" altLang="en-US" dirty="0" smtClean="0"/>
              <a:t>病気で欠席したが，</a:t>
            </a:r>
            <a:r>
              <a:rPr lang="ja-JP" altLang="en-US" dirty="0" smtClean="0">
                <a:hlinkClick r:id="rId4" action="ppaction://hlinksldjump"/>
              </a:rPr>
              <a:t>ビデオ教材</a:t>
            </a:r>
            <a:r>
              <a:rPr lang="ja-JP" altLang="en-US" dirty="0" smtClean="0"/>
              <a:t>で学習して</a:t>
            </a:r>
            <a:r>
              <a:rPr lang="en-US" altLang="ja-JP" dirty="0" smtClean="0"/>
              <a:t>80</a:t>
            </a:r>
            <a:r>
              <a:rPr lang="ja-JP" altLang="en-US" dirty="0" smtClean="0"/>
              <a:t>点とった学生</a:t>
            </a:r>
            <a:endParaRPr lang="en-US" altLang="ja-JP" dirty="0" smtClean="0"/>
          </a:p>
          <a:p>
            <a:pPr lvl="1"/>
            <a:r>
              <a:rPr lang="ja-JP" altLang="en-US" dirty="0" smtClean="0"/>
              <a:t>先週，下痢と風邪で休み，ビデオ教材を見てもいまいちの見込めませんでした。自分としては，ビデオ教材は短くしてほしくありません。今までどおり細かいところまで解説してくれた方がわかりやすいです。（</a:t>
            </a:r>
            <a:r>
              <a:rPr lang="en-US" altLang="ja-JP" dirty="0" smtClean="0"/>
              <a:t>Mas</a:t>
            </a:r>
            <a:r>
              <a:rPr lang="ja-JP" altLang="en-US" dirty="0" smtClean="0"/>
              <a:t> </a:t>
            </a:r>
            <a:r>
              <a:rPr lang="en-US" altLang="ja-JP" dirty="0" err="1" smtClean="0"/>
              <a:t>Nak</a:t>
            </a:r>
            <a:r>
              <a:rPr lang="ja-JP" altLang="en-US" dirty="0" smtClean="0"/>
              <a:t>）</a:t>
            </a:r>
            <a:endParaRPr lang="en-US" altLang="ja-JP" dirty="0" smtClean="0"/>
          </a:p>
          <a:p>
            <a:pPr lvl="1"/>
            <a:endParaRPr kumimoji="1" lang="ja-JP" altLang="en-US" dirty="0"/>
          </a:p>
        </p:txBody>
      </p:sp>
      <p:sp>
        <p:nvSpPr>
          <p:cNvPr id="4" name="日付プレースホルダー 3"/>
          <p:cNvSpPr>
            <a:spLocks noGrp="1"/>
          </p:cNvSpPr>
          <p:nvPr>
            <p:ph type="dt" sz="half" idx="10"/>
          </p:nvPr>
        </p:nvSpPr>
        <p:spPr/>
        <p:txBody>
          <a:bodyPr/>
          <a:lstStyle/>
          <a:p>
            <a:fld id="{88CF1BAE-F492-4E1E-BA27-8E66A82D0222}" type="datetime1">
              <a:rPr kumimoji="1" lang="ja-JP" altLang="en-US" smtClean="0"/>
              <a:t>2015/7/2</a:t>
            </a:fld>
            <a:endParaRPr kumimoji="1" lang="ja-JP" altLang="en-US"/>
          </a:p>
        </p:txBody>
      </p:sp>
      <p:sp>
        <p:nvSpPr>
          <p:cNvPr id="5" name="スライド番号プレースホルダー 4"/>
          <p:cNvSpPr>
            <a:spLocks noGrp="1"/>
          </p:cNvSpPr>
          <p:nvPr>
            <p:ph type="sldNum" sz="quarter" idx="12"/>
          </p:nvPr>
        </p:nvSpPr>
        <p:spPr/>
        <p:txBody>
          <a:bodyPr/>
          <a:lstStyle/>
          <a:p>
            <a:fld id="{034DF8C5-7924-4D50-87E1-AC63DB6A7F48}" type="slidenum">
              <a:rPr kumimoji="1" lang="ja-JP" altLang="en-US" smtClean="0"/>
              <a:t>11</a:t>
            </a:fld>
            <a:endParaRPr kumimoji="1" lang="ja-JP" altLang="en-US"/>
          </a:p>
        </p:txBody>
      </p:sp>
    </p:spTree>
    <p:extLst>
      <p:ext uri="{BB962C8B-B14F-4D97-AF65-F5344CB8AC3E}">
        <p14:creationId xmlns:p14="http://schemas.microsoft.com/office/powerpoint/2010/main" val="10387473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up)">
                                      <p:cBhvr>
                                        <p:cTn id="12" dur="225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up)">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up)">
                                      <p:cBhvr>
                                        <p:cTn id="27" dur="275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p:cNvSpPr>
            <a:spLocks noGrp="1"/>
          </p:cNvSpPr>
          <p:nvPr>
            <p:ph type="title"/>
          </p:nvPr>
        </p:nvSpPr>
        <p:spPr>
          <a:xfrm>
            <a:off x="838200" y="365126"/>
            <a:ext cx="10515600" cy="1071856"/>
          </a:xfrm>
        </p:spPr>
        <p:txBody>
          <a:bodyPr>
            <a:normAutofit/>
          </a:bodyPr>
          <a:lstStyle/>
          <a:p>
            <a:r>
              <a:rPr kumimoji="1" lang="ja-JP" altLang="en-US" sz="4800" dirty="0" smtClean="0"/>
              <a:t>連帯債務の基本設例</a:t>
            </a:r>
            <a:endParaRPr kumimoji="1" lang="ja-JP" altLang="en-US" sz="4800" dirty="0"/>
          </a:p>
        </p:txBody>
      </p:sp>
      <p:sp>
        <p:nvSpPr>
          <p:cNvPr id="4" name="日付プレースホルダー 3"/>
          <p:cNvSpPr>
            <a:spLocks noGrp="1"/>
          </p:cNvSpPr>
          <p:nvPr>
            <p:ph type="dt" sz="half" idx="10"/>
          </p:nvPr>
        </p:nvSpPr>
        <p:spPr/>
        <p:txBody>
          <a:bodyPr/>
          <a:lstStyle/>
          <a:p>
            <a:fld id="{88CF1BAE-F492-4E1E-BA27-8E66A82D0222}" type="datetime1">
              <a:rPr kumimoji="1" lang="ja-JP" altLang="en-US" smtClean="0"/>
              <a:t>2015/7/2</a:t>
            </a:fld>
            <a:endParaRPr kumimoji="1" lang="ja-JP" altLang="en-US"/>
          </a:p>
        </p:txBody>
      </p:sp>
      <p:sp>
        <p:nvSpPr>
          <p:cNvPr id="5" name="スライド番号プレースホルダー 4"/>
          <p:cNvSpPr>
            <a:spLocks noGrp="1"/>
          </p:cNvSpPr>
          <p:nvPr>
            <p:ph type="sldNum" sz="quarter" idx="12"/>
          </p:nvPr>
        </p:nvSpPr>
        <p:spPr/>
        <p:txBody>
          <a:bodyPr/>
          <a:lstStyle/>
          <a:p>
            <a:fld id="{034DF8C5-7924-4D50-87E1-AC63DB6A7F48}" type="slidenum">
              <a:rPr kumimoji="1" lang="ja-JP" altLang="en-US" smtClean="0"/>
              <a:t>12</a:t>
            </a:fld>
            <a:endParaRPr kumimoji="1" lang="ja-JP" altLang="en-US"/>
          </a:p>
        </p:txBody>
      </p:sp>
      <p:sp>
        <p:nvSpPr>
          <p:cNvPr id="38" name="コンテンツ プレースホルダー 11"/>
          <p:cNvSpPr txBox="1">
            <a:spLocks/>
          </p:cNvSpPr>
          <p:nvPr/>
        </p:nvSpPr>
        <p:spPr>
          <a:xfrm>
            <a:off x="838200" y="1664403"/>
            <a:ext cx="10515600" cy="1643527"/>
          </a:xfrm>
          <a:prstGeom prst="rect">
            <a:avLst/>
          </a:prstGeom>
          <a:noFill/>
        </p:spPr>
        <p:txBody>
          <a:bodyPr wrap="square" rtlCol="0">
            <a:spAutoFit/>
          </a:bodyPr>
          <a:lstStyle>
            <a:lvl1pPr marL="342900" indent="-342900" algn="l" defTabSz="914400" rtl="0" eaLnBrk="1" latinLnBrk="0" hangingPunct="1">
              <a:spcBef>
                <a:spcPct val="20000"/>
              </a:spcBef>
              <a:buClr>
                <a:schemeClr val="tx2"/>
              </a:buClr>
              <a:buFont typeface="Wingdings" panose="05000000000000000000" pitchFamily="2" charset="2"/>
              <a:buChar char="n"/>
              <a:defRPr kumimoji="1" sz="3200" kern="1200">
                <a:solidFill>
                  <a:schemeClr val="tx1"/>
                </a:solidFill>
                <a:latin typeface="+mn-lt"/>
                <a:ea typeface="+mn-ea"/>
                <a:cs typeface="+mn-cs"/>
              </a:defRPr>
            </a:lvl1pPr>
            <a:lvl2pPr marL="742950" indent="-285750" algn="l" defTabSz="914400" rtl="0" eaLnBrk="1" latinLnBrk="0" hangingPunct="1">
              <a:spcBef>
                <a:spcPct val="20000"/>
              </a:spcBef>
              <a:buClr>
                <a:srgbClr val="FF0000"/>
              </a:buClr>
              <a:buFont typeface="Wingdings" panose="05000000000000000000" pitchFamily="2" charset="2"/>
              <a:buChar char="n"/>
              <a:defRPr kumimoji="1" sz="28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Wingdings" panose="05000000000000000000" pitchFamily="2" charset="2"/>
              <a:buChar char="n"/>
              <a:defRPr kumimoji="1" sz="2400" kern="1200">
                <a:solidFill>
                  <a:schemeClr val="tx1"/>
                </a:solidFill>
                <a:latin typeface="+mn-lt"/>
                <a:ea typeface="+mn-ea"/>
                <a:cs typeface="+mn-cs"/>
              </a:defRPr>
            </a:lvl3pPr>
            <a:lvl4pPr marL="1600200" indent="-228600" algn="l" defTabSz="914400" rtl="0" eaLnBrk="1" latinLnBrk="0" hangingPunct="1">
              <a:spcBef>
                <a:spcPct val="20000"/>
              </a:spcBef>
              <a:buClr>
                <a:srgbClr val="FF0000"/>
              </a:buClr>
              <a:buFont typeface="Wingdings" panose="05000000000000000000" pitchFamily="2" charset="2"/>
              <a:buChar char="n"/>
              <a:defRPr kumimoji="1" sz="20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Wingdings" panose="05000000000000000000" pitchFamily="2" charset="2"/>
              <a:buChar char="n"/>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r>
              <a:rPr lang="en-US" altLang="ja-JP" sz="2400" b="1" dirty="0" smtClean="0"/>
              <a:t>〔</a:t>
            </a:r>
            <a:r>
              <a:rPr lang="ja-JP" altLang="en-US" sz="2400" b="1" dirty="0" smtClean="0"/>
              <a:t>設例</a:t>
            </a:r>
            <a:r>
              <a:rPr lang="en-US" altLang="ja-JP" sz="2400" b="1" dirty="0" smtClean="0"/>
              <a:t>〕</a:t>
            </a:r>
            <a:r>
              <a:rPr lang="ja-JP" altLang="en-US" sz="2400" dirty="0" smtClean="0"/>
              <a:t>　</a:t>
            </a:r>
            <a:r>
              <a:rPr lang="en-US" altLang="ja-JP" sz="2400" dirty="0" smtClean="0"/>
              <a:t>3</a:t>
            </a:r>
            <a:r>
              <a:rPr lang="ja-JP" altLang="en-US" sz="2400" dirty="0" smtClean="0"/>
              <a:t>人の債務者</a:t>
            </a:r>
            <a:r>
              <a:rPr lang="en-US" altLang="ja-JP" sz="2400" dirty="0" smtClean="0">
                <a:latin typeface="Times New Roman" pitchFamily="18" charset="0"/>
                <a:cs typeface="Times New Roman" pitchFamily="18" charset="0"/>
              </a:rPr>
              <a:t>Y</a:t>
            </a:r>
            <a:r>
              <a:rPr lang="en-US" altLang="ja-JP" sz="2400" baseline="-25000" dirty="0" smtClean="0">
                <a:latin typeface="Times New Roman" pitchFamily="18" charset="0"/>
                <a:cs typeface="Times New Roman" pitchFamily="18" charset="0"/>
              </a:rPr>
              <a:t>1</a:t>
            </a:r>
            <a:r>
              <a:rPr lang="en-US" altLang="ja-JP" sz="2400" dirty="0" smtClean="0">
                <a:latin typeface="Times New Roman" pitchFamily="18" charset="0"/>
                <a:cs typeface="Times New Roman" pitchFamily="18" charset="0"/>
              </a:rPr>
              <a:t> </a:t>
            </a:r>
            <a:r>
              <a:rPr lang="ja-JP" altLang="en-US" sz="2400" dirty="0" err="1" smtClean="0">
                <a:latin typeface="Times New Roman" pitchFamily="18" charset="0"/>
                <a:cs typeface="Times New Roman" pitchFamily="18" charset="0"/>
              </a:rPr>
              <a:t>，</a:t>
            </a:r>
            <a:r>
              <a:rPr lang="en-US" altLang="ja-JP" sz="2400" dirty="0" smtClean="0">
                <a:latin typeface="Times New Roman" pitchFamily="18" charset="0"/>
                <a:cs typeface="Times New Roman" pitchFamily="18" charset="0"/>
              </a:rPr>
              <a:t>Y</a:t>
            </a:r>
            <a:r>
              <a:rPr lang="en-US" altLang="ja-JP" sz="2400" baseline="-25000" dirty="0" smtClean="0">
                <a:latin typeface="Times New Roman" pitchFamily="18" charset="0"/>
                <a:cs typeface="Times New Roman" pitchFamily="18" charset="0"/>
              </a:rPr>
              <a:t>2</a:t>
            </a:r>
            <a:r>
              <a:rPr lang="en-US" altLang="ja-JP" sz="2400" dirty="0" smtClean="0">
                <a:latin typeface="Times New Roman" pitchFamily="18" charset="0"/>
                <a:cs typeface="Times New Roman" pitchFamily="18" charset="0"/>
              </a:rPr>
              <a:t> </a:t>
            </a:r>
            <a:r>
              <a:rPr lang="ja-JP" altLang="en-US" sz="2400" dirty="0" err="1" smtClean="0">
                <a:latin typeface="Times New Roman" pitchFamily="18" charset="0"/>
                <a:cs typeface="Times New Roman" pitchFamily="18" charset="0"/>
              </a:rPr>
              <a:t>，</a:t>
            </a:r>
            <a:r>
              <a:rPr lang="en-US" altLang="ja-JP" sz="2400" dirty="0" smtClean="0">
                <a:latin typeface="Times New Roman" pitchFamily="18" charset="0"/>
                <a:cs typeface="Times New Roman" pitchFamily="18" charset="0"/>
              </a:rPr>
              <a:t>Y</a:t>
            </a:r>
            <a:r>
              <a:rPr lang="en-US" altLang="ja-JP" sz="2400" baseline="-25000" dirty="0" smtClean="0">
                <a:latin typeface="Times New Roman" pitchFamily="18" charset="0"/>
                <a:cs typeface="Times New Roman" pitchFamily="18" charset="0"/>
              </a:rPr>
              <a:t>3</a:t>
            </a:r>
            <a:r>
              <a:rPr lang="en-US" altLang="ja-JP" sz="2400" dirty="0" smtClean="0">
                <a:latin typeface="Times New Roman" pitchFamily="18" charset="0"/>
                <a:cs typeface="Times New Roman" pitchFamily="18" charset="0"/>
              </a:rPr>
              <a:t> </a:t>
            </a:r>
            <a:r>
              <a:rPr lang="ja-JP" altLang="en-US" sz="2400" dirty="0" smtClean="0"/>
              <a:t>が，債権者</a:t>
            </a:r>
            <a:r>
              <a:rPr lang="en-US" altLang="ja-JP" sz="2400" dirty="0" smtClean="0">
                <a:latin typeface="Times New Roman" pitchFamily="18" charset="0"/>
                <a:cs typeface="Times New Roman" pitchFamily="18" charset="0"/>
              </a:rPr>
              <a:t>X</a:t>
            </a:r>
            <a:r>
              <a:rPr lang="ja-JP" altLang="en-US" sz="2400" dirty="0" smtClean="0"/>
              <a:t>からそれぞれ，</a:t>
            </a:r>
            <a:r>
              <a:rPr lang="en-US" altLang="ja-JP" sz="2400" dirty="0" smtClean="0">
                <a:latin typeface="Times New Roman" pitchFamily="18" charset="0"/>
                <a:cs typeface="Times New Roman" pitchFamily="18" charset="0"/>
              </a:rPr>
              <a:t>300</a:t>
            </a:r>
            <a:r>
              <a:rPr lang="ja-JP" altLang="en-US" sz="2400" dirty="0" smtClean="0"/>
              <a:t>万円，</a:t>
            </a:r>
            <a:r>
              <a:rPr lang="en-US" altLang="ja-JP" sz="2400" dirty="0" smtClean="0">
                <a:latin typeface="Times New Roman" pitchFamily="18" charset="0"/>
                <a:cs typeface="Times New Roman" pitchFamily="18" charset="0"/>
              </a:rPr>
              <a:t>200</a:t>
            </a:r>
            <a:r>
              <a:rPr lang="ja-JP" altLang="en-US" sz="2400" dirty="0" smtClean="0"/>
              <a:t>万円，</a:t>
            </a:r>
            <a:r>
              <a:rPr lang="en-US" altLang="ja-JP" sz="2400" dirty="0" smtClean="0">
                <a:latin typeface="Times New Roman" pitchFamily="18" charset="0"/>
                <a:cs typeface="Times New Roman" pitchFamily="18" charset="0"/>
              </a:rPr>
              <a:t>100</a:t>
            </a:r>
            <a:r>
              <a:rPr lang="ja-JP" altLang="en-US" sz="2400" dirty="0" smtClean="0"/>
              <a:t>万円を借りることにして，債権者</a:t>
            </a:r>
            <a:r>
              <a:rPr lang="en-US" altLang="ja-JP" sz="2400" dirty="0" smtClean="0">
                <a:latin typeface="Times New Roman" pitchFamily="18" charset="0"/>
                <a:cs typeface="Times New Roman" pitchFamily="18" charset="0"/>
              </a:rPr>
              <a:t>X</a:t>
            </a:r>
            <a:r>
              <a:rPr lang="ja-JP" altLang="en-US" sz="2400" dirty="0" smtClean="0"/>
              <a:t>に対して，連帯して債務を負うとの契約を締結したとする。</a:t>
            </a:r>
            <a:endParaRPr lang="en-US" altLang="ja-JP" sz="2400" dirty="0" smtClean="0"/>
          </a:p>
          <a:p>
            <a:r>
              <a:rPr lang="ja-JP" altLang="en-US" sz="2400" dirty="0" smtClean="0"/>
              <a:t>連帯債務は，当事者間にどのような効果を生じさせるか</a:t>
            </a:r>
            <a:r>
              <a:rPr lang="en-US" altLang="ja-JP" sz="2400" dirty="0" smtClean="0"/>
              <a:t>?</a:t>
            </a:r>
            <a:endParaRPr lang="ja-JP" altLang="en-US" sz="2400" dirty="0"/>
          </a:p>
        </p:txBody>
      </p:sp>
      <p:sp>
        <p:nvSpPr>
          <p:cNvPr id="39" name="上矢印 38"/>
          <p:cNvSpPr/>
          <p:nvPr/>
        </p:nvSpPr>
        <p:spPr>
          <a:xfrm rot="3134850">
            <a:off x="7284773" y="5027695"/>
            <a:ext cx="948891" cy="1081722"/>
          </a:xfrm>
          <a:prstGeom prst="upArrow">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en-US" altLang="ja-JP" sz="1400" dirty="0" smtClean="0"/>
              <a:t>600</a:t>
            </a:r>
            <a:endParaRPr kumimoji="1" lang="ja-JP" altLang="en-US" sz="1400" dirty="0"/>
          </a:p>
        </p:txBody>
      </p:sp>
      <p:sp>
        <p:nvSpPr>
          <p:cNvPr id="40" name="上矢印 39"/>
          <p:cNvSpPr/>
          <p:nvPr/>
        </p:nvSpPr>
        <p:spPr>
          <a:xfrm>
            <a:off x="5524945" y="5245083"/>
            <a:ext cx="1152128" cy="499942"/>
          </a:xfrm>
          <a:prstGeom prst="upArrow">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en-US" altLang="ja-JP" sz="1400" dirty="0" smtClean="0"/>
              <a:t>600</a:t>
            </a:r>
            <a:endParaRPr kumimoji="1" lang="ja-JP" altLang="en-US" sz="1400" dirty="0"/>
          </a:p>
        </p:txBody>
      </p:sp>
      <p:sp>
        <p:nvSpPr>
          <p:cNvPr id="41" name="上矢印 40"/>
          <p:cNvSpPr/>
          <p:nvPr/>
        </p:nvSpPr>
        <p:spPr>
          <a:xfrm rot="18432143">
            <a:off x="3961202" y="5015343"/>
            <a:ext cx="982079" cy="1082054"/>
          </a:xfrm>
          <a:prstGeom prst="upArrow">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en-US" altLang="ja-JP" sz="1400" dirty="0" smtClean="0"/>
              <a:t>600</a:t>
            </a:r>
            <a:endParaRPr kumimoji="1" lang="ja-JP" altLang="en-US" sz="1400" dirty="0"/>
          </a:p>
        </p:txBody>
      </p:sp>
      <p:sp>
        <p:nvSpPr>
          <p:cNvPr id="42" name="正方形/長方形 41"/>
          <p:cNvSpPr/>
          <p:nvPr/>
        </p:nvSpPr>
        <p:spPr>
          <a:xfrm>
            <a:off x="8189241" y="3947172"/>
            <a:ext cx="1410474" cy="1087902"/>
          </a:xfrm>
          <a:prstGeom prst="rect">
            <a:avLst/>
          </a:prstGeom>
        </p:spPr>
        <p:style>
          <a:lnRef idx="1">
            <a:schemeClr val="accent6"/>
          </a:lnRef>
          <a:fillRef idx="2">
            <a:schemeClr val="accent6"/>
          </a:fillRef>
          <a:effectRef idx="1">
            <a:schemeClr val="accent6"/>
          </a:effectRef>
          <a:fontRef idx="minor">
            <a:schemeClr val="dk1"/>
          </a:fontRef>
        </p:style>
        <p:txBody>
          <a:bodyPr rtlCol="0" anchor="t"/>
          <a:lstStyle/>
          <a:p>
            <a:pPr algn="ctr"/>
            <a:r>
              <a:rPr kumimoji="1" lang="en-US" altLang="ja-JP" dirty="0" smtClean="0"/>
              <a:t>500</a:t>
            </a:r>
            <a:endParaRPr kumimoji="1" lang="ja-JP" altLang="en-US" dirty="0"/>
          </a:p>
        </p:txBody>
      </p:sp>
      <p:sp>
        <p:nvSpPr>
          <p:cNvPr id="43" name="正方形/長方形 42"/>
          <p:cNvSpPr/>
          <p:nvPr/>
        </p:nvSpPr>
        <p:spPr>
          <a:xfrm>
            <a:off x="5374121" y="3946653"/>
            <a:ext cx="1410474" cy="891479"/>
          </a:xfrm>
          <a:prstGeom prst="rect">
            <a:avLst/>
          </a:prstGeom>
        </p:spPr>
        <p:style>
          <a:lnRef idx="1">
            <a:schemeClr val="accent6"/>
          </a:lnRef>
          <a:fillRef idx="2">
            <a:schemeClr val="accent6"/>
          </a:fillRef>
          <a:effectRef idx="1">
            <a:schemeClr val="accent6"/>
          </a:effectRef>
          <a:fontRef idx="minor">
            <a:schemeClr val="dk1"/>
          </a:fontRef>
        </p:style>
        <p:txBody>
          <a:bodyPr rtlCol="0" anchor="t"/>
          <a:lstStyle/>
          <a:p>
            <a:pPr algn="ctr"/>
            <a:r>
              <a:rPr kumimoji="1" lang="en-US" altLang="ja-JP" dirty="0" smtClean="0"/>
              <a:t>400</a:t>
            </a:r>
            <a:endParaRPr kumimoji="1" lang="ja-JP" altLang="en-US" dirty="0"/>
          </a:p>
        </p:txBody>
      </p:sp>
      <p:sp>
        <p:nvSpPr>
          <p:cNvPr id="44" name="正方形/長方形 43"/>
          <p:cNvSpPr/>
          <p:nvPr/>
        </p:nvSpPr>
        <p:spPr>
          <a:xfrm>
            <a:off x="2602303" y="3951246"/>
            <a:ext cx="1410474" cy="611845"/>
          </a:xfrm>
          <a:prstGeom prst="rect">
            <a:avLst/>
          </a:prstGeom>
        </p:spPr>
        <p:style>
          <a:lnRef idx="1">
            <a:schemeClr val="accent6"/>
          </a:lnRef>
          <a:fillRef idx="2">
            <a:schemeClr val="accent6"/>
          </a:fillRef>
          <a:effectRef idx="1">
            <a:schemeClr val="accent6"/>
          </a:effectRef>
          <a:fontRef idx="minor">
            <a:schemeClr val="dk1"/>
          </a:fontRef>
        </p:style>
        <p:txBody>
          <a:bodyPr rtlCol="0" anchor="t"/>
          <a:lstStyle/>
          <a:p>
            <a:pPr algn="ctr"/>
            <a:r>
              <a:rPr kumimoji="1" lang="en-US" altLang="ja-JP" dirty="0" smtClean="0"/>
              <a:t>300</a:t>
            </a:r>
            <a:endParaRPr kumimoji="1" lang="ja-JP" altLang="en-US" dirty="0"/>
          </a:p>
        </p:txBody>
      </p:sp>
      <p:sp>
        <p:nvSpPr>
          <p:cNvPr id="45" name="円/楕円 44"/>
          <p:cNvSpPr/>
          <p:nvPr/>
        </p:nvSpPr>
        <p:spPr>
          <a:xfrm>
            <a:off x="4660849" y="5768859"/>
            <a:ext cx="2880320" cy="506692"/>
          </a:xfrm>
          <a:prstGeom prst="ellipse">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kumimoji="1" lang="ja-JP" altLang="en-US" sz="1600" b="1" dirty="0" smtClean="0"/>
              <a:t>債権者</a:t>
            </a:r>
            <a:r>
              <a:rPr kumimoji="1" lang="en-US" altLang="ja-JP" b="1" dirty="0" smtClean="0">
                <a:latin typeface="Times New Roman" pitchFamily="18" charset="0"/>
                <a:cs typeface="Times New Roman" pitchFamily="18" charset="0"/>
              </a:rPr>
              <a:t>X</a:t>
            </a:r>
            <a:endParaRPr kumimoji="1" lang="ja-JP" altLang="en-US" b="1" dirty="0">
              <a:latin typeface="Times New Roman" pitchFamily="18" charset="0"/>
              <a:cs typeface="Times New Roman" pitchFamily="18" charset="0"/>
            </a:endParaRPr>
          </a:p>
        </p:txBody>
      </p:sp>
      <p:sp>
        <p:nvSpPr>
          <p:cNvPr id="46" name="テキスト ボックス 45"/>
          <p:cNvSpPr txBox="1"/>
          <p:nvPr/>
        </p:nvSpPr>
        <p:spPr>
          <a:xfrm>
            <a:off x="2594321" y="3608619"/>
            <a:ext cx="1418456" cy="338554"/>
          </a:xfrm>
          <a:prstGeom prst="rect">
            <a:avLst/>
          </a:prstGeom>
          <a:noFill/>
        </p:spPr>
        <p:txBody>
          <a:bodyPr wrap="square" rtlCol="0">
            <a:spAutoFit/>
          </a:bodyPr>
          <a:lstStyle/>
          <a:p>
            <a:r>
              <a:rPr kumimoji="1" lang="ja-JP" altLang="en-US" sz="1600" dirty="0" smtClean="0"/>
              <a:t>連帯債務者</a:t>
            </a:r>
            <a:r>
              <a:rPr kumimoji="1" lang="en-US" altLang="ja-JP" sz="1600" b="1" dirty="0" smtClean="0">
                <a:latin typeface="Times New Roman" pitchFamily="18" charset="0"/>
                <a:cs typeface="Times New Roman" pitchFamily="18" charset="0"/>
              </a:rPr>
              <a:t>Y</a:t>
            </a:r>
            <a:r>
              <a:rPr kumimoji="1" lang="en-US" altLang="ja-JP" sz="1600" b="1" baseline="-25000" dirty="0" smtClean="0">
                <a:latin typeface="Times New Roman" pitchFamily="18" charset="0"/>
                <a:cs typeface="Times New Roman" pitchFamily="18" charset="0"/>
              </a:rPr>
              <a:t>1</a:t>
            </a:r>
            <a:endParaRPr kumimoji="1" lang="ja-JP" altLang="en-US" sz="1600" b="1" baseline="-25000" dirty="0">
              <a:latin typeface="Times New Roman" pitchFamily="18" charset="0"/>
              <a:cs typeface="Times New Roman" pitchFamily="18" charset="0"/>
            </a:endParaRPr>
          </a:p>
        </p:txBody>
      </p:sp>
      <p:sp>
        <p:nvSpPr>
          <p:cNvPr id="47" name="テキスト ボックス 46"/>
          <p:cNvSpPr txBox="1"/>
          <p:nvPr/>
        </p:nvSpPr>
        <p:spPr>
          <a:xfrm>
            <a:off x="5402633" y="3608619"/>
            <a:ext cx="1418456" cy="338554"/>
          </a:xfrm>
          <a:prstGeom prst="rect">
            <a:avLst/>
          </a:prstGeom>
          <a:noFill/>
        </p:spPr>
        <p:txBody>
          <a:bodyPr wrap="square" rtlCol="0">
            <a:spAutoFit/>
          </a:bodyPr>
          <a:lstStyle/>
          <a:p>
            <a:r>
              <a:rPr kumimoji="1" lang="ja-JP" altLang="en-US" sz="1600" dirty="0" smtClean="0"/>
              <a:t>連帯債務者</a:t>
            </a:r>
            <a:r>
              <a:rPr kumimoji="1" lang="en-US" altLang="ja-JP" sz="1600" b="1" dirty="0" smtClean="0">
                <a:latin typeface="Times New Roman" pitchFamily="18" charset="0"/>
                <a:cs typeface="Times New Roman" pitchFamily="18" charset="0"/>
              </a:rPr>
              <a:t>Y</a:t>
            </a:r>
            <a:r>
              <a:rPr kumimoji="1" lang="en-US" altLang="ja-JP" sz="1600" b="1" baseline="-25000" dirty="0" smtClean="0">
                <a:latin typeface="Times New Roman" pitchFamily="18" charset="0"/>
                <a:cs typeface="Times New Roman" pitchFamily="18" charset="0"/>
              </a:rPr>
              <a:t>2</a:t>
            </a:r>
            <a:endParaRPr kumimoji="1" lang="ja-JP" altLang="en-US" sz="1600" b="1" baseline="-25000" dirty="0">
              <a:latin typeface="Times New Roman" pitchFamily="18" charset="0"/>
              <a:cs typeface="Times New Roman" pitchFamily="18" charset="0"/>
            </a:endParaRPr>
          </a:p>
        </p:txBody>
      </p:sp>
      <p:sp>
        <p:nvSpPr>
          <p:cNvPr id="48" name="テキスト ボックス 47"/>
          <p:cNvSpPr txBox="1"/>
          <p:nvPr/>
        </p:nvSpPr>
        <p:spPr>
          <a:xfrm>
            <a:off x="8189241" y="3608619"/>
            <a:ext cx="1418456" cy="338554"/>
          </a:xfrm>
          <a:prstGeom prst="rect">
            <a:avLst/>
          </a:prstGeom>
          <a:noFill/>
        </p:spPr>
        <p:txBody>
          <a:bodyPr wrap="square" rtlCol="0">
            <a:spAutoFit/>
          </a:bodyPr>
          <a:lstStyle/>
          <a:p>
            <a:r>
              <a:rPr kumimoji="1" lang="ja-JP" altLang="en-US" sz="1600" dirty="0" smtClean="0"/>
              <a:t>連帯債務者</a:t>
            </a:r>
            <a:r>
              <a:rPr kumimoji="1" lang="en-US" altLang="ja-JP" sz="1600" b="1" dirty="0" smtClean="0">
                <a:latin typeface="Times New Roman" pitchFamily="18" charset="0"/>
                <a:cs typeface="Times New Roman" pitchFamily="18" charset="0"/>
              </a:rPr>
              <a:t>Y</a:t>
            </a:r>
            <a:r>
              <a:rPr lang="en-US" altLang="ja-JP" sz="1600" b="1" baseline="-25000" dirty="0">
                <a:latin typeface="Times New Roman" pitchFamily="18" charset="0"/>
                <a:cs typeface="Times New Roman" pitchFamily="18" charset="0"/>
              </a:rPr>
              <a:t>3</a:t>
            </a:r>
            <a:endParaRPr kumimoji="1" lang="ja-JP" altLang="en-US" sz="1600" b="1" baseline="-25000" dirty="0">
              <a:latin typeface="Times New Roman" pitchFamily="18" charset="0"/>
              <a:cs typeface="Times New Roman" pitchFamily="18" charset="0"/>
            </a:endParaRPr>
          </a:p>
        </p:txBody>
      </p:sp>
      <p:sp>
        <p:nvSpPr>
          <p:cNvPr id="49" name="正方形/長方形 48"/>
          <p:cNvSpPr/>
          <p:nvPr/>
        </p:nvSpPr>
        <p:spPr>
          <a:xfrm>
            <a:off x="5384327" y="4822892"/>
            <a:ext cx="1410474" cy="424364"/>
          </a:xfrm>
          <a:prstGeom prst="rect">
            <a:avLst/>
          </a:prstGeom>
        </p:spPr>
        <p:style>
          <a:lnRef idx="3">
            <a:schemeClr val="lt1"/>
          </a:lnRef>
          <a:fillRef idx="1">
            <a:schemeClr val="accent6"/>
          </a:fillRef>
          <a:effectRef idx="1">
            <a:schemeClr val="accent6"/>
          </a:effectRef>
          <a:fontRef idx="minor">
            <a:schemeClr val="lt1"/>
          </a:fontRef>
        </p:style>
        <p:txBody>
          <a:bodyPr rtlCol="0" anchor="ctr"/>
          <a:lstStyle/>
          <a:p>
            <a:pPr algn="ctr"/>
            <a:r>
              <a:rPr kumimoji="1" lang="en-US" altLang="ja-JP" dirty="0" smtClean="0"/>
              <a:t>200</a:t>
            </a:r>
            <a:endParaRPr kumimoji="1" lang="ja-JP" altLang="en-US" dirty="0"/>
          </a:p>
        </p:txBody>
      </p:sp>
      <p:sp>
        <p:nvSpPr>
          <p:cNvPr id="50" name="正方形/長方形 49"/>
          <p:cNvSpPr/>
          <p:nvPr/>
        </p:nvSpPr>
        <p:spPr>
          <a:xfrm>
            <a:off x="8188447" y="5035074"/>
            <a:ext cx="1410474" cy="227422"/>
          </a:xfrm>
          <a:prstGeom prst="rect">
            <a:avLst/>
          </a:prstGeom>
        </p:spPr>
        <p:style>
          <a:lnRef idx="3">
            <a:schemeClr val="lt1"/>
          </a:lnRef>
          <a:fillRef idx="1">
            <a:schemeClr val="accent6"/>
          </a:fillRef>
          <a:effectRef idx="1">
            <a:schemeClr val="accent6"/>
          </a:effectRef>
          <a:fontRef idx="minor">
            <a:schemeClr val="lt1"/>
          </a:fontRef>
        </p:style>
        <p:txBody>
          <a:bodyPr rtlCol="0" anchor="ctr"/>
          <a:lstStyle/>
          <a:p>
            <a:pPr algn="ctr"/>
            <a:r>
              <a:rPr kumimoji="1" lang="en-US" altLang="ja-JP" dirty="0" smtClean="0"/>
              <a:t>100</a:t>
            </a:r>
            <a:endParaRPr kumimoji="1" lang="ja-JP" altLang="en-US" dirty="0"/>
          </a:p>
        </p:txBody>
      </p:sp>
      <p:sp>
        <p:nvSpPr>
          <p:cNvPr id="51" name="正方形/長方形 50"/>
          <p:cNvSpPr/>
          <p:nvPr/>
        </p:nvSpPr>
        <p:spPr>
          <a:xfrm>
            <a:off x="2603097" y="4563091"/>
            <a:ext cx="1410474" cy="668925"/>
          </a:xfrm>
          <a:prstGeom prst="rect">
            <a:avLst/>
          </a:prstGeom>
        </p:spPr>
        <p:style>
          <a:lnRef idx="3">
            <a:schemeClr val="lt1"/>
          </a:lnRef>
          <a:fillRef idx="1">
            <a:schemeClr val="accent6"/>
          </a:fillRef>
          <a:effectRef idx="1">
            <a:schemeClr val="accent6"/>
          </a:effectRef>
          <a:fontRef idx="minor">
            <a:schemeClr val="lt1"/>
          </a:fontRef>
        </p:style>
        <p:txBody>
          <a:bodyPr rtlCol="0" anchor="ctr"/>
          <a:lstStyle/>
          <a:p>
            <a:pPr algn="ctr"/>
            <a:r>
              <a:rPr kumimoji="1" lang="en-US" altLang="ja-JP" dirty="0" smtClean="0"/>
              <a:t>300</a:t>
            </a:r>
            <a:endParaRPr kumimoji="1" lang="ja-JP" altLang="en-US" dirty="0"/>
          </a:p>
        </p:txBody>
      </p:sp>
    </p:spTree>
    <p:extLst>
      <p:ext uri="{BB962C8B-B14F-4D97-AF65-F5344CB8AC3E}">
        <p14:creationId xmlns:p14="http://schemas.microsoft.com/office/powerpoint/2010/main" val="5514830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8">
                                            <p:txEl>
                                              <p:pRg st="0" end="0"/>
                                            </p:txEl>
                                          </p:spTgt>
                                        </p:tgtEl>
                                        <p:attrNameLst>
                                          <p:attrName>style.visibility</p:attrName>
                                        </p:attrNameLst>
                                      </p:cBhvr>
                                      <p:to>
                                        <p:strVal val="visible"/>
                                      </p:to>
                                    </p:set>
                                    <p:animEffect transition="in" filter="wipe(up)">
                                      <p:cBhvr>
                                        <p:cTn id="7" dur="3000"/>
                                        <p:tgtEl>
                                          <p:spTgt spid="3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8">
                                            <p:txEl>
                                              <p:pRg st="1" end="1"/>
                                            </p:txEl>
                                          </p:spTgt>
                                        </p:tgtEl>
                                        <p:attrNameLst>
                                          <p:attrName>style.visibility</p:attrName>
                                        </p:attrNameLst>
                                      </p:cBhvr>
                                      <p:to>
                                        <p:strVal val="visible"/>
                                      </p:to>
                                    </p:set>
                                    <p:animEffect transition="in" filter="wipe(left)">
                                      <p:cBhvr>
                                        <p:cTn id="12" dur="1000"/>
                                        <p:tgtEl>
                                          <p:spTgt spid="3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5"/>
                                        </p:tgtEl>
                                        <p:attrNameLst>
                                          <p:attrName>style.visibility</p:attrName>
                                        </p:attrNameLst>
                                      </p:cBhvr>
                                      <p:to>
                                        <p:strVal val="visible"/>
                                      </p:to>
                                    </p:set>
                                    <p:animEffect transition="in" filter="wipe(left)">
                                      <p:cBhvr>
                                        <p:cTn id="17" dur="500"/>
                                        <p:tgtEl>
                                          <p:spTgt spid="45"/>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6"/>
                                        </p:tgtEl>
                                        <p:attrNameLst>
                                          <p:attrName>style.visibility</p:attrName>
                                        </p:attrNameLst>
                                      </p:cBhvr>
                                      <p:to>
                                        <p:strVal val="visible"/>
                                      </p:to>
                                    </p:set>
                                    <p:animEffect transition="in" filter="wipe(left)">
                                      <p:cBhvr>
                                        <p:cTn id="22" dur="500"/>
                                        <p:tgtEl>
                                          <p:spTgt spid="46"/>
                                        </p:tgtEl>
                                      </p:cBhvr>
                                    </p:animEffect>
                                  </p:childTnLst>
                                </p:cTn>
                              </p:par>
                            </p:childTnLst>
                          </p:cTn>
                        </p:par>
                        <p:par>
                          <p:cTn id="23" fill="hold">
                            <p:stCondLst>
                              <p:cond delay="500"/>
                            </p:stCondLst>
                            <p:childTnLst>
                              <p:par>
                                <p:cTn id="24" presetID="22" presetClass="entr" presetSubtype="4" fill="hold" grpId="0" nodeType="afterEffect">
                                  <p:stCondLst>
                                    <p:cond delay="0"/>
                                  </p:stCondLst>
                                  <p:childTnLst>
                                    <p:set>
                                      <p:cBhvr>
                                        <p:cTn id="25" dur="1" fill="hold">
                                          <p:stCondLst>
                                            <p:cond delay="0"/>
                                          </p:stCondLst>
                                        </p:cTn>
                                        <p:tgtEl>
                                          <p:spTgt spid="51"/>
                                        </p:tgtEl>
                                        <p:attrNameLst>
                                          <p:attrName>style.visibility</p:attrName>
                                        </p:attrNameLst>
                                      </p:cBhvr>
                                      <p:to>
                                        <p:strVal val="visible"/>
                                      </p:to>
                                    </p:set>
                                    <p:animEffect transition="in" filter="wipe(down)">
                                      <p:cBhvr>
                                        <p:cTn id="26" dur="750"/>
                                        <p:tgtEl>
                                          <p:spTgt spid="51"/>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47"/>
                                        </p:tgtEl>
                                        <p:attrNameLst>
                                          <p:attrName>style.visibility</p:attrName>
                                        </p:attrNameLst>
                                      </p:cBhvr>
                                      <p:to>
                                        <p:strVal val="visible"/>
                                      </p:to>
                                    </p:set>
                                    <p:animEffect transition="in" filter="wipe(left)">
                                      <p:cBhvr>
                                        <p:cTn id="31" dur="500"/>
                                        <p:tgtEl>
                                          <p:spTgt spid="47"/>
                                        </p:tgtEl>
                                      </p:cBhvr>
                                    </p:animEffect>
                                  </p:childTnLst>
                                </p:cTn>
                              </p:par>
                            </p:childTnLst>
                          </p:cTn>
                        </p:par>
                        <p:par>
                          <p:cTn id="32" fill="hold">
                            <p:stCondLst>
                              <p:cond delay="500"/>
                            </p:stCondLst>
                            <p:childTnLst>
                              <p:par>
                                <p:cTn id="33" presetID="22" presetClass="entr" presetSubtype="4" fill="hold" grpId="0" nodeType="afterEffect">
                                  <p:stCondLst>
                                    <p:cond delay="0"/>
                                  </p:stCondLst>
                                  <p:childTnLst>
                                    <p:set>
                                      <p:cBhvr>
                                        <p:cTn id="34" dur="1" fill="hold">
                                          <p:stCondLst>
                                            <p:cond delay="0"/>
                                          </p:stCondLst>
                                        </p:cTn>
                                        <p:tgtEl>
                                          <p:spTgt spid="49"/>
                                        </p:tgtEl>
                                        <p:attrNameLst>
                                          <p:attrName>style.visibility</p:attrName>
                                        </p:attrNameLst>
                                      </p:cBhvr>
                                      <p:to>
                                        <p:strVal val="visible"/>
                                      </p:to>
                                    </p:set>
                                    <p:animEffect transition="in" filter="wipe(down)">
                                      <p:cBhvr>
                                        <p:cTn id="35" dur="750"/>
                                        <p:tgtEl>
                                          <p:spTgt spid="49"/>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8" fill="hold" grpId="0" nodeType="clickEffect">
                                  <p:stCondLst>
                                    <p:cond delay="0"/>
                                  </p:stCondLst>
                                  <p:childTnLst>
                                    <p:set>
                                      <p:cBhvr>
                                        <p:cTn id="39" dur="1" fill="hold">
                                          <p:stCondLst>
                                            <p:cond delay="0"/>
                                          </p:stCondLst>
                                        </p:cTn>
                                        <p:tgtEl>
                                          <p:spTgt spid="48"/>
                                        </p:tgtEl>
                                        <p:attrNameLst>
                                          <p:attrName>style.visibility</p:attrName>
                                        </p:attrNameLst>
                                      </p:cBhvr>
                                      <p:to>
                                        <p:strVal val="visible"/>
                                      </p:to>
                                    </p:set>
                                    <p:animEffect transition="in" filter="wipe(left)">
                                      <p:cBhvr>
                                        <p:cTn id="40" dur="500"/>
                                        <p:tgtEl>
                                          <p:spTgt spid="48"/>
                                        </p:tgtEl>
                                      </p:cBhvr>
                                    </p:animEffect>
                                  </p:childTnLst>
                                </p:cTn>
                              </p:par>
                            </p:childTnLst>
                          </p:cTn>
                        </p:par>
                        <p:par>
                          <p:cTn id="41" fill="hold">
                            <p:stCondLst>
                              <p:cond delay="500"/>
                            </p:stCondLst>
                            <p:childTnLst>
                              <p:par>
                                <p:cTn id="42" presetID="22" presetClass="entr" presetSubtype="4" fill="hold" grpId="0" nodeType="afterEffect">
                                  <p:stCondLst>
                                    <p:cond delay="0"/>
                                  </p:stCondLst>
                                  <p:childTnLst>
                                    <p:set>
                                      <p:cBhvr>
                                        <p:cTn id="43" dur="1" fill="hold">
                                          <p:stCondLst>
                                            <p:cond delay="0"/>
                                          </p:stCondLst>
                                        </p:cTn>
                                        <p:tgtEl>
                                          <p:spTgt spid="50"/>
                                        </p:tgtEl>
                                        <p:attrNameLst>
                                          <p:attrName>style.visibility</p:attrName>
                                        </p:attrNameLst>
                                      </p:cBhvr>
                                      <p:to>
                                        <p:strVal val="visible"/>
                                      </p:to>
                                    </p:set>
                                    <p:animEffect transition="in" filter="wipe(down)">
                                      <p:cBhvr>
                                        <p:cTn id="44" dur="750"/>
                                        <p:tgtEl>
                                          <p:spTgt spid="50"/>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4" fill="hold" grpId="0" nodeType="clickEffect">
                                  <p:stCondLst>
                                    <p:cond delay="0"/>
                                  </p:stCondLst>
                                  <p:childTnLst>
                                    <p:set>
                                      <p:cBhvr>
                                        <p:cTn id="48" dur="1" fill="hold">
                                          <p:stCondLst>
                                            <p:cond delay="0"/>
                                          </p:stCondLst>
                                        </p:cTn>
                                        <p:tgtEl>
                                          <p:spTgt spid="41"/>
                                        </p:tgtEl>
                                        <p:attrNameLst>
                                          <p:attrName>style.visibility</p:attrName>
                                        </p:attrNameLst>
                                      </p:cBhvr>
                                      <p:to>
                                        <p:strVal val="visible"/>
                                      </p:to>
                                    </p:set>
                                    <p:animEffect transition="in" filter="wipe(down)">
                                      <p:cBhvr>
                                        <p:cTn id="49" dur="750"/>
                                        <p:tgtEl>
                                          <p:spTgt spid="41"/>
                                        </p:tgtEl>
                                      </p:cBhvr>
                                    </p:animEffect>
                                  </p:childTnLst>
                                </p:cTn>
                              </p:par>
                            </p:childTnLst>
                          </p:cTn>
                        </p:par>
                        <p:par>
                          <p:cTn id="50" fill="hold">
                            <p:stCondLst>
                              <p:cond delay="750"/>
                            </p:stCondLst>
                            <p:childTnLst>
                              <p:par>
                                <p:cTn id="51" presetID="22" presetClass="entr" presetSubtype="4" fill="hold" grpId="0" nodeType="afterEffect">
                                  <p:stCondLst>
                                    <p:cond delay="0"/>
                                  </p:stCondLst>
                                  <p:childTnLst>
                                    <p:set>
                                      <p:cBhvr>
                                        <p:cTn id="52" dur="1" fill="hold">
                                          <p:stCondLst>
                                            <p:cond delay="0"/>
                                          </p:stCondLst>
                                        </p:cTn>
                                        <p:tgtEl>
                                          <p:spTgt spid="40"/>
                                        </p:tgtEl>
                                        <p:attrNameLst>
                                          <p:attrName>style.visibility</p:attrName>
                                        </p:attrNameLst>
                                      </p:cBhvr>
                                      <p:to>
                                        <p:strVal val="visible"/>
                                      </p:to>
                                    </p:set>
                                    <p:animEffect transition="in" filter="wipe(down)">
                                      <p:cBhvr>
                                        <p:cTn id="53" dur="750"/>
                                        <p:tgtEl>
                                          <p:spTgt spid="40"/>
                                        </p:tgtEl>
                                      </p:cBhvr>
                                    </p:animEffect>
                                  </p:childTnLst>
                                </p:cTn>
                              </p:par>
                            </p:childTnLst>
                          </p:cTn>
                        </p:par>
                        <p:par>
                          <p:cTn id="54" fill="hold">
                            <p:stCondLst>
                              <p:cond delay="1500"/>
                            </p:stCondLst>
                            <p:childTnLst>
                              <p:par>
                                <p:cTn id="55" presetID="22" presetClass="entr" presetSubtype="4" fill="hold" grpId="0" nodeType="afterEffect">
                                  <p:stCondLst>
                                    <p:cond delay="0"/>
                                  </p:stCondLst>
                                  <p:childTnLst>
                                    <p:set>
                                      <p:cBhvr>
                                        <p:cTn id="56" dur="1" fill="hold">
                                          <p:stCondLst>
                                            <p:cond delay="0"/>
                                          </p:stCondLst>
                                        </p:cTn>
                                        <p:tgtEl>
                                          <p:spTgt spid="39"/>
                                        </p:tgtEl>
                                        <p:attrNameLst>
                                          <p:attrName>style.visibility</p:attrName>
                                        </p:attrNameLst>
                                      </p:cBhvr>
                                      <p:to>
                                        <p:strVal val="visible"/>
                                      </p:to>
                                    </p:set>
                                    <p:animEffect transition="in" filter="wipe(down)">
                                      <p:cBhvr>
                                        <p:cTn id="57" dur="750"/>
                                        <p:tgtEl>
                                          <p:spTgt spid="39"/>
                                        </p:tgtEl>
                                      </p:cBhvr>
                                    </p:animEffect>
                                  </p:childTnLst>
                                </p:cTn>
                              </p:par>
                            </p:childTnLst>
                          </p:cTn>
                        </p:par>
                      </p:childTnLst>
                    </p:cTn>
                  </p:par>
                  <p:par>
                    <p:cTn id="58" fill="hold">
                      <p:stCondLst>
                        <p:cond delay="indefinite"/>
                      </p:stCondLst>
                      <p:childTnLst>
                        <p:par>
                          <p:cTn id="59" fill="hold">
                            <p:stCondLst>
                              <p:cond delay="0"/>
                            </p:stCondLst>
                            <p:childTnLst>
                              <p:par>
                                <p:cTn id="60" presetID="31" presetClass="entr" presetSubtype="0" fill="hold" grpId="0" nodeType="clickEffect">
                                  <p:stCondLst>
                                    <p:cond delay="0"/>
                                  </p:stCondLst>
                                  <p:childTnLst>
                                    <p:set>
                                      <p:cBhvr>
                                        <p:cTn id="61" dur="1" fill="hold">
                                          <p:stCondLst>
                                            <p:cond delay="0"/>
                                          </p:stCondLst>
                                        </p:cTn>
                                        <p:tgtEl>
                                          <p:spTgt spid="44"/>
                                        </p:tgtEl>
                                        <p:attrNameLst>
                                          <p:attrName>style.visibility</p:attrName>
                                        </p:attrNameLst>
                                      </p:cBhvr>
                                      <p:to>
                                        <p:strVal val="visible"/>
                                      </p:to>
                                    </p:set>
                                    <p:anim calcmode="lin" valueType="num">
                                      <p:cBhvr>
                                        <p:cTn id="62" dur="1000" fill="hold"/>
                                        <p:tgtEl>
                                          <p:spTgt spid="44"/>
                                        </p:tgtEl>
                                        <p:attrNameLst>
                                          <p:attrName>ppt_w</p:attrName>
                                        </p:attrNameLst>
                                      </p:cBhvr>
                                      <p:tavLst>
                                        <p:tav tm="0">
                                          <p:val>
                                            <p:fltVal val="0"/>
                                          </p:val>
                                        </p:tav>
                                        <p:tav tm="100000">
                                          <p:val>
                                            <p:strVal val="#ppt_w"/>
                                          </p:val>
                                        </p:tav>
                                      </p:tavLst>
                                    </p:anim>
                                    <p:anim calcmode="lin" valueType="num">
                                      <p:cBhvr>
                                        <p:cTn id="63" dur="1000" fill="hold"/>
                                        <p:tgtEl>
                                          <p:spTgt spid="44"/>
                                        </p:tgtEl>
                                        <p:attrNameLst>
                                          <p:attrName>ppt_h</p:attrName>
                                        </p:attrNameLst>
                                      </p:cBhvr>
                                      <p:tavLst>
                                        <p:tav tm="0">
                                          <p:val>
                                            <p:fltVal val="0"/>
                                          </p:val>
                                        </p:tav>
                                        <p:tav tm="100000">
                                          <p:val>
                                            <p:strVal val="#ppt_h"/>
                                          </p:val>
                                        </p:tav>
                                      </p:tavLst>
                                    </p:anim>
                                    <p:anim calcmode="lin" valueType="num">
                                      <p:cBhvr>
                                        <p:cTn id="64" dur="1000" fill="hold"/>
                                        <p:tgtEl>
                                          <p:spTgt spid="44"/>
                                        </p:tgtEl>
                                        <p:attrNameLst>
                                          <p:attrName>style.rotation</p:attrName>
                                        </p:attrNameLst>
                                      </p:cBhvr>
                                      <p:tavLst>
                                        <p:tav tm="0">
                                          <p:val>
                                            <p:fltVal val="90"/>
                                          </p:val>
                                        </p:tav>
                                        <p:tav tm="100000">
                                          <p:val>
                                            <p:fltVal val="0"/>
                                          </p:val>
                                        </p:tav>
                                      </p:tavLst>
                                    </p:anim>
                                    <p:animEffect transition="in" filter="fade">
                                      <p:cBhvr>
                                        <p:cTn id="65" dur="1000"/>
                                        <p:tgtEl>
                                          <p:spTgt spid="44"/>
                                        </p:tgtEl>
                                      </p:cBhvr>
                                    </p:animEffect>
                                  </p:childTnLst>
                                </p:cTn>
                              </p:par>
                            </p:childTnLst>
                          </p:cTn>
                        </p:par>
                      </p:childTnLst>
                    </p:cTn>
                  </p:par>
                  <p:par>
                    <p:cTn id="66" fill="hold">
                      <p:stCondLst>
                        <p:cond delay="indefinite"/>
                      </p:stCondLst>
                      <p:childTnLst>
                        <p:par>
                          <p:cTn id="67" fill="hold">
                            <p:stCondLst>
                              <p:cond delay="0"/>
                            </p:stCondLst>
                            <p:childTnLst>
                              <p:par>
                                <p:cTn id="68" presetID="31" presetClass="entr" presetSubtype="0" fill="hold" grpId="0" nodeType="clickEffect">
                                  <p:stCondLst>
                                    <p:cond delay="0"/>
                                  </p:stCondLst>
                                  <p:childTnLst>
                                    <p:set>
                                      <p:cBhvr>
                                        <p:cTn id="69" dur="1" fill="hold">
                                          <p:stCondLst>
                                            <p:cond delay="0"/>
                                          </p:stCondLst>
                                        </p:cTn>
                                        <p:tgtEl>
                                          <p:spTgt spid="43"/>
                                        </p:tgtEl>
                                        <p:attrNameLst>
                                          <p:attrName>style.visibility</p:attrName>
                                        </p:attrNameLst>
                                      </p:cBhvr>
                                      <p:to>
                                        <p:strVal val="visible"/>
                                      </p:to>
                                    </p:set>
                                    <p:anim calcmode="lin" valueType="num">
                                      <p:cBhvr>
                                        <p:cTn id="70" dur="1000" fill="hold"/>
                                        <p:tgtEl>
                                          <p:spTgt spid="43"/>
                                        </p:tgtEl>
                                        <p:attrNameLst>
                                          <p:attrName>ppt_w</p:attrName>
                                        </p:attrNameLst>
                                      </p:cBhvr>
                                      <p:tavLst>
                                        <p:tav tm="0">
                                          <p:val>
                                            <p:fltVal val="0"/>
                                          </p:val>
                                        </p:tav>
                                        <p:tav tm="100000">
                                          <p:val>
                                            <p:strVal val="#ppt_w"/>
                                          </p:val>
                                        </p:tav>
                                      </p:tavLst>
                                    </p:anim>
                                    <p:anim calcmode="lin" valueType="num">
                                      <p:cBhvr>
                                        <p:cTn id="71" dur="1000" fill="hold"/>
                                        <p:tgtEl>
                                          <p:spTgt spid="43"/>
                                        </p:tgtEl>
                                        <p:attrNameLst>
                                          <p:attrName>ppt_h</p:attrName>
                                        </p:attrNameLst>
                                      </p:cBhvr>
                                      <p:tavLst>
                                        <p:tav tm="0">
                                          <p:val>
                                            <p:fltVal val="0"/>
                                          </p:val>
                                        </p:tav>
                                        <p:tav tm="100000">
                                          <p:val>
                                            <p:strVal val="#ppt_h"/>
                                          </p:val>
                                        </p:tav>
                                      </p:tavLst>
                                    </p:anim>
                                    <p:anim calcmode="lin" valueType="num">
                                      <p:cBhvr>
                                        <p:cTn id="72" dur="1000" fill="hold"/>
                                        <p:tgtEl>
                                          <p:spTgt spid="43"/>
                                        </p:tgtEl>
                                        <p:attrNameLst>
                                          <p:attrName>style.rotation</p:attrName>
                                        </p:attrNameLst>
                                      </p:cBhvr>
                                      <p:tavLst>
                                        <p:tav tm="0">
                                          <p:val>
                                            <p:fltVal val="90"/>
                                          </p:val>
                                        </p:tav>
                                        <p:tav tm="100000">
                                          <p:val>
                                            <p:fltVal val="0"/>
                                          </p:val>
                                        </p:tav>
                                      </p:tavLst>
                                    </p:anim>
                                    <p:animEffect transition="in" filter="fade">
                                      <p:cBhvr>
                                        <p:cTn id="73" dur="1000"/>
                                        <p:tgtEl>
                                          <p:spTgt spid="43"/>
                                        </p:tgtEl>
                                      </p:cBhvr>
                                    </p:animEffect>
                                  </p:childTnLst>
                                </p:cTn>
                              </p:par>
                            </p:childTnLst>
                          </p:cTn>
                        </p:par>
                      </p:childTnLst>
                    </p:cTn>
                  </p:par>
                  <p:par>
                    <p:cTn id="74" fill="hold">
                      <p:stCondLst>
                        <p:cond delay="indefinite"/>
                      </p:stCondLst>
                      <p:childTnLst>
                        <p:par>
                          <p:cTn id="75" fill="hold">
                            <p:stCondLst>
                              <p:cond delay="0"/>
                            </p:stCondLst>
                            <p:childTnLst>
                              <p:par>
                                <p:cTn id="76" presetID="31" presetClass="entr" presetSubtype="0" fill="hold" grpId="0" nodeType="clickEffect">
                                  <p:stCondLst>
                                    <p:cond delay="0"/>
                                  </p:stCondLst>
                                  <p:childTnLst>
                                    <p:set>
                                      <p:cBhvr>
                                        <p:cTn id="77" dur="1" fill="hold">
                                          <p:stCondLst>
                                            <p:cond delay="0"/>
                                          </p:stCondLst>
                                        </p:cTn>
                                        <p:tgtEl>
                                          <p:spTgt spid="42"/>
                                        </p:tgtEl>
                                        <p:attrNameLst>
                                          <p:attrName>style.visibility</p:attrName>
                                        </p:attrNameLst>
                                      </p:cBhvr>
                                      <p:to>
                                        <p:strVal val="visible"/>
                                      </p:to>
                                    </p:set>
                                    <p:anim calcmode="lin" valueType="num">
                                      <p:cBhvr>
                                        <p:cTn id="78" dur="1000" fill="hold"/>
                                        <p:tgtEl>
                                          <p:spTgt spid="42"/>
                                        </p:tgtEl>
                                        <p:attrNameLst>
                                          <p:attrName>ppt_w</p:attrName>
                                        </p:attrNameLst>
                                      </p:cBhvr>
                                      <p:tavLst>
                                        <p:tav tm="0">
                                          <p:val>
                                            <p:fltVal val="0"/>
                                          </p:val>
                                        </p:tav>
                                        <p:tav tm="100000">
                                          <p:val>
                                            <p:strVal val="#ppt_w"/>
                                          </p:val>
                                        </p:tav>
                                      </p:tavLst>
                                    </p:anim>
                                    <p:anim calcmode="lin" valueType="num">
                                      <p:cBhvr>
                                        <p:cTn id="79" dur="1000" fill="hold"/>
                                        <p:tgtEl>
                                          <p:spTgt spid="42"/>
                                        </p:tgtEl>
                                        <p:attrNameLst>
                                          <p:attrName>ppt_h</p:attrName>
                                        </p:attrNameLst>
                                      </p:cBhvr>
                                      <p:tavLst>
                                        <p:tav tm="0">
                                          <p:val>
                                            <p:fltVal val="0"/>
                                          </p:val>
                                        </p:tav>
                                        <p:tav tm="100000">
                                          <p:val>
                                            <p:strVal val="#ppt_h"/>
                                          </p:val>
                                        </p:tav>
                                      </p:tavLst>
                                    </p:anim>
                                    <p:anim calcmode="lin" valueType="num">
                                      <p:cBhvr>
                                        <p:cTn id="80" dur="1000" fill="hold"/>
                                        <p:tgtEl>
                                          <p:spTgt spid="42"/>
                                        </p:tgtEl>
                                        <p:attrNameLst>
                                          <p:attrName>style.rotation</p:attrName>
                                        </p:attrNameLst>
                                      </p:cBhvr>
                                      <p:tavLst>
                                        <p:tav tm="0">
                                          <p:val>
                                            <p:fltVal val="90"/>
                                          </p:val>
                                        </p:tav>
                                        <p:tav tm="100000">
                                          <p:val>
                                            <p:fltVal val="0"/>
                                          </p:val>
                                        </p:tav>
                                      </p:tavLst>
                                    </p:anim>
                                    <p:animEffect transition="in" filter="fade">
                                      <p:cBhvr>
                                        <p:cTn id="81" dur="10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build="allAtOnce"/>
      <p:bldP spid="39" grpId="0" animBg="1"/>
      <p:bldP spid="40" grpId="0" animBg="1"/>
      <p:bldP spid="41" grpId="0" animBg="1"/>
      <p:bldP spid="42" grpId="0" animBg="1"/>
      <p:bldP spid="43" grpId="0" animBg="1"/>
      <p:bldP spid="44" grpId="0" animBg="1"/>
      <p:bldP spid="45" grpId="0" animBg="1"/>
      <p:bldP spid="46" grpId="0"/>
      <p:bldP spid="47" grpId="0"/>
      <p:bldP spid="48" grpId="0"/>
      <p:bldP spid="49" grpId="0" animBg="1"/>
      <p:bldP spid="50" grpId="0" animBg="1"/>
      <p:bldP spid="51"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4800" dirty="0" smtClean="0"/>
              <a:t>連帯債務の冒頭条文と通説による解説</a:t>
            </a:r>
            <a:endParaRPr kumimoji="1" lang="ja-JP" altLang="en-US" sz="4800" dirty="0"/>
          </a:p>
        </p:txBody>
      </p:sp>
      <p:sp>
        <p:nvSpPr>
          <p:cNvPr id="3" name="日付プレースホルダー 2"/>
          <p:cNvSpPr>
            <a:spLocks noGrp="1"/>
          </p:cNvSpPr>
          <p:nvPr>
            <p:ph type="dt" sz="half" idx="10"/>
          </p:nvPr>
        </p:nvSpPr>
        <p:spPr/>
        <p:txBody>
          <a:bodyPr/>
          <a:lstStyle/>
          <a:p>
            <a:fld id="{10D3AB30-B3B3-4667-ABE4-B0A8D60E86BB}" type="datetime1">
              <a:rPr kumimoji="1" lang="ja-JP" altLang="en-US" smtClean="0"/>
              <a:t>2015/7/2</a:t>
            </a:fld>
            <a:endParaRPr kumimoji="1" lang="ja-JP" altLang="en-US"/>
          </a:p>
        </p:txBody>
      </p:sp>
      <p:sp>
        <p:nvSpPr>
          <p:cNvPr id="4" name="スライド番号プレースホルダー 3"/>
          <p:cNvSpPr>
            <a:spLocks noGrp="1"/>
          </p:cNvSpPr>
          <p:nvPr>
            <p:ph type="sldNum" sz="quarter" idx="12"/>
          </p:nvPr>
        </p:nvSpPr>
        <p:spPr/>
        <p:txBody>
          <a:bodyPr/>
          <a:lstStyle/>
          <a:p>
            <a:fld id="{034DF8C5-7924-4D50-87E1-AC63DB6A7F48}" type="slidenum">
              <a:rPr kumimoji="1" lang="ja-JP" altLang="en-US" smtClean="0"/>
              <a:t>13</a:t>
            </a:fld>
            <a:endParaRPr kumimoji="1" lang="ja-JP" altLang="en-US"/>
          </a:p>
        </p:txBody>
      </p:sp>
      <p:sp>
        <p:nvSpPr>
          <p:cNvPr id="5" name="円形吹き出し 4"/>
          <p:cNvSpPr/>
          <p:nvPr/>
        </p:nvSpPr>
        <p:spPr>
          <a:xfrm>
            <a:off x="10020300" y="4737554"/>
            <a:ext cx="1800200" cy="684656"/>
          </a:xfrm>
          <a:prstGeom prst="wedgeEllipseCallout">
            <a:avLst>
              <a:gd name="adj1" fmla="val -74015"/>
              <a:gd name="adj2" fmla="val 34173"/>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kumimoji="1" lang="ja-JP" altLang="en-US" dirty="0" smtClean="0"/>
              <a:t>矛盾していないか</a:t>
            </a:r>
            <a:r>
              <a:rPr kumimoji="1" lang="en-US" altLang="ja-JP" dirty="0" smtClean="0"/>
              <a:t>?</a:t>
            </a:r>
            <a:endParaRPr kumimoji="1" lang="ja-JP" altLang="en-US" dirty="0"/>
          </a:p>
        </p:txBody>
      </p:sp>
      <p:sp>
        <p:nvSpPr>
          <p:cNvPr id="6" name="円形吹き出し 5"/>
          <p:cNvSpPr/>
          <p:nvPr/>
        </p:nvSpPr>
        <p:spPr>
          <a:xfrm>
            <a:off x="10014858" y="4768267"/>
            <a:ext cx="1800200" cy="612648"/>
          </a:xfrm>
          <a:prstGeom prst="wedgeEllipseCallout">
            <a:avLst>
              <a:gd name="adj1" fmla="val -62223"/>
              <a:gd name="adj2" fmla="val -87419"/>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kumimoji="1" lang="ja-JP" altLang="en-US" dirty="0" smtClean="0"/>
              <a:t>矛盾していないか</a:t>
            </a:r>
            <a:r>
              <a:rPr kumimoji="1" lang="en-US" altLang="ja-JP" dirty="0" smtClean="0"/>
              <a:t>?</a:t>
            </a:r>
            <a:endParaRPr kumimoji="1" lang="ja-JP" altLang="en-US" dirty="0"/>
          </a:p>
        </p:txBody>
      </p:sp>
      <p:sp>
        <p:nvSpPr>
          <p:cNvPr id="7" name="コンテンツ プレースホルダー 2"/>
          <p:cNvSpPr txBox="1">
            <a:spLocks/>
          </p:cNvSpPr>
          <p:nvPr/>
        </p:nvSpPr>
        <p:spPr>
          <a:xfrm>
            <a:off x="838200" y="2122716"/>
            <a:ext cx="9075647" cy="4033158"/>
          </a:xfrm>
          <a:prstGeom prst="rect">
            <a:avLst/>
          </a:prstGeom>
        </p:spPr>
        <p:txBody>
          <a:bodyPr>
            <a:noAutofit/>
          </a:bodyPr>
          <a:lstStyle>
            <a:lvl1pPr marL="342900" indent="-342900" algn="l" defTabSz="914400" rtl="0" eaLnBrk="1" latinLnBrk="0" hangingPunct="1">
              <a:spcBef>
                <a:spcPct val="20000"/>
              </a:spcBef>
              <a:buClr>
                <a:schemeClr val="tx2"/>
              </a:buClr>
              <a:buFont typeface="Wingdings" panose="05000000000000000000" pitchFamily="2" charset="2"/>
              <a:buChar char="n"/>
              <a:defRPr kumimoji="1" sz="3200" kern="1200">
                <a:solidFill>
                  <a:schemeClr val="tx1"/>
                </a:solidFill>
                <a:latin typeface="+mn-lt"/>
                <a:ea typeface="+mn-ea"/>
                <a:cs typeface="+mn-cs"/>
              </a:defRPr>
            </a:lvl1pPr>
            <a:lvl2pPr marL="742950" indent="-285750" algn="l" defTabSz="914400" rtl="0" eaLnBrk="1" latinLnBrk="0" hangingPunct="1">
              <a:spcBef>
                <a:spcPct val="20000"/>
              </a:spcBef>
              <a:buClr>
                <a:srgbClr val="FF0000"/>
              </a:buClr>
              <a:buFont typeface="Wingdings" panose="05000000000000000000" pitchFamily="2" charset="2"/>
              <a:buChar char="n"/>
              <a:defRPr kumimoji="1" sz="28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Wingdings" panose="05000000000000000000" pitchFamily="2" charset="2"/>
              <a:buChar char="n"/>
              <a:defRPr kumimoji="1" sz="2400" kern="1200">
                <a:solidFill>
                  <a:schemeClr val="tx1"/>
                </a:solidFill>
                <a:latin typeface="+mn-lt"/>
                <a:ea typeface="+mn-ea"/>
                <a:cs typeface="+mn-cs"/>
              </a:defRPr>
            </a:lvl3pPr>
            <a:lvl4pPr marL="1600200" indent="-228600" algn="l" defTabSz="914400" rtl="0" eaLnBrk="1" latinLnBrk="0" hangingPunct="1">
              <a:spcBef>
                <a:spcPct val="20000"/>
              </a:spcBef>
              <a:buClr>
                <a:srgbClr val="FF0000"/>
              </a:buClr>
              <a:buFont typeface="Wingdings" panose="05000000000000000000" pitchFamily="2" charset="2"/>
              <a:buChar char="n"/>
              <a:defRPr kumimoji="1" sz="20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Wingdings" panose="05000000000000000000" pitchFamily="2" charset="2"/>
              <a:buChar char="n"/>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r>
              <a:rPr lang="ja-JP" altLang="en-US" sz="2800" b="1" dirty="0" smtClean="0"/>
              <a:t>第</a:t>
            </a:r>
            <a:r>
              <a:rPr lang="en-US" altLang="ja-JP" sz="2800" b="1" dirty="0" smtClean="0"/>
              <a:t>432</a:t>
            </a:r>
            <a:r>
              <a:rPr lang="ja-JP" altLang="en-US" sz="2800" b="1" dirty="0" smtClean="0"/>
              <a:t>条</a:t>
            </a:r>
            <a:r>
              <a:rPr lang="ja-JP" altLang="en-US" sz="2800" dirty="0" smtClean="0"/>
              <a:t>（履行の請求）</a:t>
            </a:r>
            <a:endParaRPr lang="en-US" altLang="ja-JP" sz="2800" dirty="0" smtClean="0"/>
          </a:p>
          <a:p>
            <a:pPr lvl="1"/>
            <a:r>
              <a:rPr lang="ja-JP" altLang="en-US" sz="2400" dirty="0" smtClean="0"/>
              <a:t>数人が連帯債務を負担するときは，債権者は，その連帯債務者の一人に対し，又は同時に若しくは順次にすべての連帯債務者に対し，全部又は一部の履行を請求することができる。</a:t>
            </a:r>
            <a:endParaRPr lang="en-US" altLang="ja-JP" sz="2400" dirty="0" smtClean="0"/>
          </a:p>
          <a:p>
            <a:r>
              <a:rPr lang="ja-JP" altLang="en-US" sz="2800" dirty="0" smtClean="0"/>
              <a:t>通説（</a:t>
            </a:r>
            <a:r>
              <a:rPr lang="en-US" altLang="ja-JP" sz="2800" dirty="0" smtClean="0"/>
              <a:t>[</a:t>
            </a:r>
            <a:r>
              <a:rPr lang="ja-JP" altLang="en-US" sz="2800" dirty="0" smtClean="0"/>
              <a:t>我妻・債権総論（</a:t>
            </a:r>
            <a:r>
              <a:rPr lang="en-US" altLang="ja-JP" sz="2800" dirty="0" smtClean="0"/>
              <a:t>1954</a:t>
            </a:r>
            <a:r>
              <a:rPr lang="ja-JP" altLang="en-US" sz="2800" dirty="0" smtClean="0"/>
              <a:t>）</a:t>
            </a:r>
            <a:r>
              <a:rPr lang="en-US" altLang="ja-JP" sz="2800" dirty="0" smtClean="0"/>
              <a:t>401</a:t>
            </a:r>
            <a:r>
              <a:rPr lang="ja-JP" altLang="en-US" sz="2800" dirty="0" smtClean="0"/>
              <a:t>頁</a:t>
            </a:r>
            <a:r>
              <a:rPr lang="en-US" altLang="ja-JP" sz="2800" dirty="0" smtClean="0"/>
              <a:t>]</a:t>
            </a:r>
            <a:r>
              <a:rPr lang="ja-JP" altLang="en-US" sz="2800" dirty="0" smtClean="0"/>
              <a:t>）</a:t>
            </a:r>
            <a:endParaRPr lang="en-US" altLang="ja-JP" sz="2800" dirty="0" smtClean="0"/>
          </a:p>
          <a:p>
            <a:pPr lvl="1"/>
            <a:r>
              <a:rPr lang="ja-JP" altLang="en-US" sz="2400" dirty="0" smtClean="0">
                <a:hlinkClick r:id="rId3" action="ppaction://hlinksldjump"/>
              </a:rPr>
              <a:t>連帯債務</a:t>
            </a:r>
            <a:r>
              <a:rPr lang="ja-JP" altLang="en-US" sz="2400" dirty="0" smtClean="0"/>
              <a:t>とは，数人の債務者が，同一の給付について，</a:t>
            </a:r>
            <a:r>
              <a:rPr lang="ja-JP" altLang="en-US" sz="2400" b="1" dirty="0" smtClean="0">
                <a:solidFill>
                  <a:srgbClr val="FF0000"/>
                </a:solidFill>
                <a:hlinkClick r:id="rId4" action="ppaction://hlinksldjump"/>
              </a:rPr>
              <a:t>各自が独立に</a:t>
            </a:r>
            <a:r>
              <a:rPr lang="ja-JP" altLang="en-US" sz="2400" dirty="0" smtClean="0"/>
              <a:t>全部の給付をなすべき債務を負担し，　　　</a:t>
            </a:r>
            <a:r>
              <a:rPr lang="en-US" altLang="ja-JP" sz="2400" dirty="0" smtClean="0"/>
              <a:t/>
            </a:r>
            <a:br>
              <a:rPr lang="en-US" altLang="ja-JP" sz="2400" dirty="0" smtClean="0"/>
            </a:br>
            <a:r>
              <a:rPr lang="ja-JP" altLang="en-US" sz="2400" dirty="0" smtClean="0"/>
              <a:t>しかもそのうちの</a:t>
            </a:r>
            <a:r>
              <a:rPr lang="ja-JP" altLang="en-US" sz="2400" b="1" dirty="0" smtClean="0">
                <a:solidFill>
                  <a:srgbClr val="FF0000"/>
                </a:solidFill>
              </a:rPr>
              <a:t>一人の給付があれば他の債務者も債務を免れる</a:t>
            </a:r>
            <a:r>
              <a:rPr lang="ja-JP" altLang="en-US" sz="2400" dirty="0" smtClean="0"/>
              <a:t>多数当事者の債務である。</a:t>
            </a:r>
            <a:endParaRPr lang="en-US" altLang="ja-JP" sz="2400" dirty="0" smtClean="0"/>
          </a:p>
        </p:txBody>
      </p:sp>
      <p:sp>
        <p:nvSpPr>
          <p:cNvPr id="8" name="円形吹き出し 7"/>
          <p:cNvSpPr/>
          <p:nvPr/>
        </p:nvSpPr>
        <p:spPr>
          <a:xfrm>
            <a:off x="9746907" y="1548264"/>
            <a:ext cx="1872208" cy="1199220"/>
          </a:xfrm>
          <a:prstGeom prst="wedgeEllipseCallout">
            <a:avLst>
              <a:gd name="adj1" fmla="val -319316"/>
              <a:gd name="adj2" fmla="val 18403"/>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ja-JP" altLang="en-US" dirty="0"/>
              <a:t>冒頭条文はいつでも大切</a:t>
            </a:r>
          </a:p>
        </p:txBody>
      </p:sp>
    </p:spTree>
    <p:extLst>
      <p:ext uri="{BB962C8B-B14F-4D97-AF65-F5344CB8AC3E}">
        <p14:creationId xmlns:p14="http://schemas.microsoft.com/office/powerpoint/2010/main" val="7098306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wipe(left)">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ipe(up)">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7">
                                            <p:txEl>
                                              <p:pRg st="1" end="1"/>
                                            </p:txEl>
                                          </p:spTgt>
                                        </p:tgtEl>
                                        <p:attrNameLst>
                                          <p:attrName>style.visibility</p:attrName>
                                        </p:attrNameLst>
                                      </p:cBhvr>
                                      <p:to>
                                        <p:strVal val="visible"/>
                                      </p:to>
                                    </p:set>
                                    <p:animEffect transition="in" filter="wipe(up)">
                                      <p:cBhvr>
                                        <p:cTn id="17" dur="3250"/>
                                        <p:tgtEl>
                                          <p:spTgt spid="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7">
                                            <p:txEl>
                                              <p:pRg st="2" end="2"/>
                                            </p:txEl>
                                          </p:spTgt>
                                        </p:tgtEl>
                                        <p:attrNameLst>
                                          <p:attrName>style.visibility</p:attrName>
                                        </p:attrNameLst>
                                      </p:cBhvr>
                                      <p:to>
                                        <p:strVal val="visible"/>
                                      </p:to>
                                    </p:set>
                                    <p:animEffect transition="in" filter="wipe(left)">
                                      <p:cBhvr>
                                        <p:cTn id="22" dur="750"/>
                                        <p:tgtEl>
                                          <p:spTgt spid="7">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7">
                                            <p:txEl>
                                              <p:pRg st="3" end="3"/>
                                            </p:txEl>
                                          </p:spTgt>
                                        </p:tgtEl>
                                        <p:attrNameLst>
                                          <p:attrName>style.visibility</p:attrName>
                                        </p:attrNameLst>
                                      </p:cBhvr>
                                      <p:to>
                                        <p:strVal val="visible"/>
                                      </p:to>
                                    </p:set>
                                    <p:animEffect transition="in" filter="wipe(up)">
                                      <p:cBhvr>
                                        <p:cTn id="27" dur="3500"/>
                                        <p:tgtEl>
                                          <p:spTgt spid="7">
                                            <p:txEl>
                                              <p:pRg st="3" end="3"/>
                                            </p:txEl>
                                          </p:spTgt>
                                        </p:tgtEl>
                                      </p:cBhvr>
                                    </p:animEffect>
                                  </p:childTnLst>
                                </p:cTn>
                              </p:par>
                              <p:par>
                                <p:cTn id="28" presetID="10" presetClass="exit" presetSubtype="0" fill="hold" grpId="1" nodeType="withEffect">
                                  <p:stCondLst>
                                    <p:cond delay="500"/>
                                  </p:stCondLst>
                                  <p:childTnLst>
                                    <p:animEffect transition="out" filter="fade">
                                      <p:cBhvr>
                                        <p:cTn id="29" dur="500"/>
                                        <p:tgtEl>
                                          <p:spTgt spid="8"/>
                                        </p:tgtEl>
                                      </p:cBhvr>
                                    </p:animEffect>
                                    <p:set>
                                      <p:cBhvr>
                                        <p:cTn id="30" dur="1" fill="hold">
                                          <p:stCondLst>
                                            <p:cond delay="499"/>
                                          </p:stCondLst>
                                        </p:cTn>
                                        <p:tgtEl>
                                          <p:spTgt spid="8"/>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22" presetClass="entr" presetSubtype="4" fill="hold" grpId="0" nodeType="clickEffect">
                                  <p:stCondLst>
                                    <p:cond delay="0"/>
                                  </p:stCondLst>
                                  <p:childTnLst>
                                    <p:set>
                                      <p:cBhvr>
                                        <p:cTn id="34" dur="1" fill="hold">
                                          <p:stCondLst>
                                            <p:cond delay="0"/>
                                          </p:stCondLst>
                                        </p:cTn>
                                        <p:tgtEl>
                                          <p:spTgt spid="5"/>
                                        </p:tgtEl>
                                        <p:attrNameLst>
                                          <p:attrName>style.visibility</p:attrName>
                                        </p:attrNameLst>
                                      </p:cBhvr>
                                      <p:to>
                                        <p:strVal val="visible"/>
                                      </p:to>
                                    </p:set>
                                    <p:animEffect transition="in" filter="wipe(down)">
                                      <p:cBhvr>
                                        <p:cTn id="35" dur="500"/>
                                        <p:tgtEl>
                                          <p:spTgt spid="5"/>
                                        </p:tgtEl>
                                      </p:cBhvr>
                                    </p:animEffect>
                                  </p:childTnLst>
                                </p:cTn>
                              </p:par>
                            </p:childTnLst>
                          </p:cTn>
                        </p:par>
                        <p:par>
                          <p:cTn id="36" fill="hold">
                            <p:stCondLst>
                              <p:cond delay="500"/>
                            </p:stCondLst>
                            <p:childTnLst>
                              <p:par>
                                <p:cTn id="37" presetID="22" presetClass="entr" presetSubtype="4" fill="hold" grpId="0" nodeType="afterEffect">
                                  <p:stCondLst>
                                    <p:cond delay="250"/>
                                  </p:stCondLst>
                                  <p:childTnLst>
                                    <p:set>
                                      <p:cBhvr>
                                        <p:cTn id="38" dur="1" fill="hold">
                                          <p:stCondLst>
                                            <p:cond delay="0"/>
                                          </p:stCondLst>
                                        </p:cTn>
                                        <p:tgtEl>
                                          <p:spTgt spid="6"/>
                                        </p:tgtEl>
                                        <p:attrNameLst>
                                          <p:attrName>style.visibility</p:attrName>
                                        </p:attrNameLst>
                                      </p:cBhvr>
                                      <p:to>
                                        <p:strVal val="visible"/>
                                      </p:to>
                                    </p:set>
                                    <p:animEffect transition="in" filter="wipe(down)">
                                      <p:cBhvr>
                                        <p:cTn id="3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build="p"/>
      <p:bldP spid="8" grpId="0" animBg="1"/>
      <p:bldP spid="8" grpId="1"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p:cNvSpPr>
            <a:spLocks noGrp="1"/>
          </p:cNvSpPr>
          <p:nvPr>
            <p:ph type="title"/>
          </p:nvPr>
        </p:nvSpPr>
        <p:spPr/>
        <p:txBody>
          <a:bodyPr/>
          <a:lstStyle/>
          <a:p>
            <a:pPr algn="ctr"/>
            <a:r>
              <a:rPr kumimoji="1" lang="ja-JP" altLang="en-US" dirty="0" smtClean="0"/>
              <a:t>連帯債務の構造</a:t>
            </a:r>
            <a:r>
              <a:rPr kumimoji="1" lang="en-US" altLang="ja-JP" dirty="0" smtClean="0"/>
              <a:t/>
            </a:r>
            <a:br>
              <a:rPr kumimoji="1" lang="en-US" altLang="ja-JP" dirty="0" smtClean="0"/>
            </a:br>
            <a:r>
              <a:rPr lang="ja-JP" altLang="en-US" sz="4000" dirty="0" smtClean="0"/>
              <a:t>相互保証</a:t>
            </a:r>
            <a:r>
              <a:rPr lang="ja-JP" altLang="en-US" sz="4000" dirty="0"/>
              <a:t>理論</a:t>
            </a:r>
            <a:r>
              <a:rPr lang="ja-JP" altLang="en-US" sz="4000" dirty="0" smtClean="0"/>
              <a:t>による</a:t>
            </a:r>
            <a:r>
              <a:rPr lang="ja-JP" altLang="en-US" sz="4000" dirty="0"/>
              <a:t>解明</a:t>
            </a:r>
            <a:endParaRPr kumimoji="1" lang="ja-JP" altLang="en-US" sz="4000" dirty="0"/>
          </a:p>
        </p:txBody>
      </p:sp>
      <p:sp>
        <p:nvSpPr>
          <p:cNvPr id="4" name="日付プレースホルダー 3"/>
          <p:cNvSpPr>
            <a:spLocks noGrp="1"/>
          </p:cNvSpPr>
          <p:nvPr>
            <p:ph type="dt" sz="half" idx="10"/>
          </p:nvPr>
        </p:nvSpPr>
        <p:spPr/>
        <p:txBody>
          <a:bodyPr/>
          <a:lstStyle/>
          <a:p>
            <a:fld id="{88CF1BAE-F492-4E1E-BA27-8E66A82D0222}" type="datetime1">
              <a:rPr kumimoji="1" lang="ja-JP" altLang="en-US" smtClean="0"/>
              <a:t>2015/7/2</a:t>
            </a:fld>
            <a:endParaRPr kumimoji="1" lang="ja-JP" altLang="en-US"/>
          </a:p>
        </p:txBody>
      </p:sp>
      <p:sp>
        <p:nvSpPr>
          <p:cNvPr id="5" name="スライド番号プレースホルダー 4"/>
          <p:cNvSpPr>
            <a:spLocks noGrp="1"/>
          </p:cNvSpPr>
          <p:nvPr>
            <p:ph type="sldNum" sz="quarter" idx="12"/>
          </p:nvPr>
        </p:nvSpPr>
        <p:spPr/>
        <p:txBody>
          <a:bodyPr/>
          <a:lstStyle/>
          <a:p>
            <a:fld id="{034DF8C5-7924-4D50-87E1-AC63DB6A7F48}" type="slidenum">
              <a:rPr kumimoji="1" lang="ja-JP" altLang="en-US" smtClean="0"/>
              <a:t>14</a:t>
            </a:fld>
            <a:endParaRPr kumimoji="1" lang="ja-JP" altLang="en-US"/>
          </a:p>
        </p:txBody>
      </p:sp>
      <p:sp>
        <p:nvSpPr>
          <p:cNvPr id="7" name="上矢印 6"/>
          <p:cNvSpPr/>
          <p:nvPr/>
        </p:nvSpPr>
        <p:spPr>
          <a:xfrm rot="3134850">
            <a:off x="7759406" y="4531076"/>
            <a:ext cx="484632" cy="1389033"/>
          </a:xfrm>
          <a:prstGeom prst="upArrow">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en-US" altLang="ja-JP" sz="1400" dirty="0" smtClean="0"/>
              <a:t>600</a:t>
            </a:r>
            <a:endParaRPr kumimoji="1" lang="ja-JP" altLang="en-US" sz="1400" dirty="0"/>
          </a:p>
        </p:txBody>
      </p:sp>
      <p:sp>
        <p:nvSpPr>
          <p:cNvPr id="8" name="上矢印 7"/>
          <p:cNvSpPr/>
          <p:nvPr/>
        </p:nvSpPr>
        <p:spPr>
          <a:xfrm>
            <a:off x="5875457" y="4780796"/>
            <a:ext cx="484632" cy="646786"/>
          </a:xfrm>
          <a:prstGeom prst="upArrow">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en-US" altLang="ja-JP" sz="1400" dirty="0" smtClean="0"/>
              <a:t>600</a:t>
            </a:r>
            <a:endParaRPr kumimoji="1" lang="ja-JP" altLang="en-US" sz="1400" dirty="0"/>
          </a:p>
        </p:txBody>
      </p:sp>
      <p:sp>
        <p:nvSpPr>
          <p:cNvPr id="9" name="上矢印 8"/>
          <p:cNvSpPr/>
          <p:nvPr/>
        </p:nvSpPr>
        <p:spPr>
          <a:xfrm rot="18432143">
            <a:off x="3999513" y="4508228"/>
            <a:ext cx="484632" cy="1422342"/>
          </a:xfrm>
          <a:prstGeom prst="upArrow">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en-US" altLang="ja-JP" sz="1400" dirty="0" smtClean="0"/>
              <a:t>600</a:t>
            </a:r>
            <a:endParaRPr kumimoji="1" lang="ja-JP" altLang="en-US" sz="1400" dirty="0"/>
          </a:p>
        </p:txBody>
      </p:sp>
      <p:sp>
        <p:nvSpPr>
          <p:cNvPr id="10" name="正方形/長方形 9"/>
          <p:cNvSpPr/>
          <p:nvPr/>
        </p:nvSpPr>
        <p:spPr>
          <a:xfrm>
            <a:off x="8296847" y="2458026"/>
            <a:ext cx="1410474" cy="2300182"/>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en-US" altLang="ja-JP" dirty="0" smtClean="0"/>
              <a:t>600</a:t>
            </a:r>
            <a:endParaRPr kumimoji="1" lang="ja-JP" altLang="en-US" dirty="0"/>
          </a:p>
        </p:txBody>
      </p:sp>
      <p:sp>
        <p:nvSpPr>
          <p:cNvPr id="11" name="正方形/長方形 10"/>
          <p:cNvSpPr/>
          <p:nvPr/>
        </p:nvSpPr>
        <p:spPr>
          <a:xfrm>
            <a:off x="5380033" y="2457507"/>
            <a:ext cx="1410474" cy="2300182"/>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en-US" altLang="ja-JP" dirty="0" smtClean="0"/>
              <a:t>600</a:t>
            </a:r>
            <a:endParaRPr kumimoji="1" lang="ja-JP" altLang="en-US" dirty="0"/>
          </a:p>
        </p:txBody>
      </p:sp>
      <p:sp>
        <p:nvSpPr>
          <p:cNvPr id="12" name="正方形/長方形 11"/>
          <p:cNvSpPr/>
          <p:nvPr/>
        </p:nvSpPr>
        <p:spPr>
          <a:xfrm>
            <a:off x="2514503" y="2462100"/>
            <a:ext cx="1410474" cy="2300182"/>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en-US" altLang="ja-JP" dirty="0" smtClean="0"/>
              <a:t>600</a:t>
            </a:r>
            <a:endParaRPr kumimoji="1" lang="ja-JP" altLang="en-US" dirty="0"/>
          </a:p>
        </p:txBody>
      </p:sp>
      <p:sp>
        <p:nvSpPr>
          <p:cNvPr id="13" name="正方形/長方形 12"/>
          <p:cNvSpPr/>
          <p:nvPr/>
        </p:nvSpPr>
        <p:spPr>
          <a:xfrm>
            <a:off x="2506521" y="3718166"/>
            <a:ext cx="1418456" cy="1044116"/>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n-US" altLang="ja-JP" sz="1600" b="1" dirty="0" smtClean="0">
                <a:latin typeface="Times New Roman" pitchFamily="18" charset="0"/>
                <a:cs typeface="Times New Roman" pitchFamily="18" charset="0"/>
              </a:rPr>
              <a:t>Y</a:t>
            </a:r>
            <a:r>
              <a:rPr lang="en-US" altLang="ja-JP" sz="1600" b="1" baseline="-25000" dirty="0" smtClean="0">
                <a:latin typeface="Times New Roman" pitchFamily="18" charset="0"/>
                <a:cs typeface="Times New Roman" pitchFamily="18" charset="0"/>
              </a:rPr>
              <a:t>1</a:t>
            </a:r>
            <a:r>
              <a:rPr lang="ja-JP" altLang="en-US" sz="1600" b="1" dirty="0" smtClean="0"/>
              <a:t>負担部分</a:t>
            </a:r>
            <a:endParaRPr lang="en-US" altLang="ja-JP" sz="1600" b="1" dirty="0" smtClean="0"/>
          </a:p>
          <a:p>
            <a:pPr algn="ctr"/>
            <a:r>
              <a:rPr kumimoji="1" lang="en-US" altLang="ja-JP" sz="1600" dirty="0" smtClean="0"/>
              <a:t>300</a:t>
            </a:r>
            <a:endParaRPr kumimoji="1" lang="ja-JP" altLang="en-US" sz="1600" dirty="0"/>
          </a:p>
        </p:txBody>
      </p:sp>
      <p:sp>
        <p:nvSpPr>
          <p:cNvPr id="14" name="正方形/長方形 13"/>
          <p:cNvSpPr/>
          <p:nvPr/>
        </p:nvSpPr>
        <p:spPr>
          <a:xfrm>
            <a:off x="2506521" y="2962082"/>
            <a:ext cx="1418456" cy="756084"/>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altLang="ja-JP" sz="1600" b="1" dirty="0" smtClean="0">
                <a:latin typeface="Times New Roman" pitchFamily="18" charset="0"/>
                <a:cs typeface="Times New Roman" pitchFamily="18" charset="0"/>
              </a:rPr>
              <a:t>Y</a:t>
            </a:r>
            <a:r>
              <a:rPr lang="en-US" altLang="ja-JP" sz="1600" b="1" baseline="-25000" dirty="0" smtClean="0">
                <a:latin typeface="Times New Roman" pitchFamily="18" charset="0"/>
                <a:cs typeface="Times New Roman" pitchFamily="18" charset="0"/>
              </a:rPr>
              <a:t>2</a:t>
            </a:r>
            <a:r>
              <a:rPr lang="ja-JP" altLang="en-US" sz="1600" b="1" dirty="0" smtClean="0"/>
              <a:t>保証部分</a:t>
            </a:r>
            <a:endParaRPr lang="en-US" altLang="ja-JP" sz="1600" b="1" dirty="0" smtClean="0"/>
          </a:p>
          <a:p>
            <a:pPr algn="ctr"/>
            <a:r>
              <a:rPr kumimoji="1" lang="en-US" altLang="ja-JP" sz="1600" dirty="0"/>
              <a:t>200</a:t>
            </a:r>
            <a:endParaRPr kumimoji="1" lang="ja-JP" altLang="en-US" sz="1600" dirty="0"/>
          </a:p>
        </p:txBody>
      </p:sp>
      <p:sp>
        <p:nvSpPr>
          <p:cNvPr id="15" name="正方形/長方形 14"/>
          <p:cNvSpPr/>
          <p:nvPr/>
        </p:nvSpPr>
        <p:spPr>
          <a:xfrm>
            <a:off x="2503663" y="2458026"/>
            <a:ext cx="1418456" cy="504056"/>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altLang="ja-JP" sz="1400" b="1" dirty="0" smtClean="0">
                <a:latin typeface="Times New Roman" pitchFamily="18" charset="0"/>
                <a:cs typeface="Times New Roman" pitchFamily="18" charset="0"/>
              </a:rPr>
              <a:t>Y</a:t>
            </a:r>
            <a:r>
              <a:rPr lang="en-US" altLang="ja-JP" sz="1400" b="1" baseline="-25000" dirty="0" smtClean="0">
                <a:latin typeface="Times New Roman" pitchFamily="18" charset="0"/>
                <a:cs typeface="Times New Roman" pitchFamily="18" charset="0"/>
              </a:rPr>
              <a:t>3</a:t>
            </a:r>
            <a:r>
              <a:rPr kumimoji="1" lang="ja-JP" altLang="en-US" sz="1400" b="1" dirty="0" smtClean="0"/>
              <a:t>保証部分</a:t>
            </a:r>
            <a:endParaRPr kumimoji="1" lang="en-US" altLang="ja-JP" sz="1400" b="1" dirty="0" smtClean="0"/>
          </a:p>
          <a:p>
            <a:pPr algn="ctr"/>
            <a:r>
              <a:rPr lang="en-US" altLang="ja-JP" sz="1400" dirty="0" smtClean="0"/>
              <a:t>100</a:t>
            </a:r>
            <a:endParaRPr kumimoji="1" lang="ja-JP" altLang="en-US" sz="1400" dirty="0"/>
          </a:p>
        </p:txBody>
      </p:sp>
      <p:sp>
        <p:nvSpPr>
          <p:cNvPr id="16" name="正方形/長方形 15"/>
          <p:cNvSpPr/>
          <p:nvPr/>
        </p:nvSpPr>
        <p:spPr>
          <a:xfrm>
            <a:off x="5386841" y="2962082"/>
            <a:ext cx="1418456" cy="108012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altLang="ja-JP" sz="1600" b="1" dirty="0" smtClean="0">
                <a:latin typeface="Times New Roman" pitchFamily="18" charset="0"/>
                <a:cs typeface="Times New Roman" pitchFamily="18" charset="0"/>
              </a:rPr>
              <a:t>Y</a:t>
            </a:r>
            <a:r>
              <a:rPr lang="en-US" altLang="ja-JP" sz="1600" b="1" baseline="-25000" dirty="0" smtClean="0">
                <a:latin typeface="Times New Roman" pitchFamily="18" charset="0"/>
                <a:cs typeface="Times New Roman" pitchFamily="18" charset="0"/>
              </a:rPr>
              <a:t>1</a:t>
            </a:r>
            <a:r>
              <a:rPr lang="ja-JP" altLang="en-US" sz="1600" b="1" dirty="0" smtClean="0"/>
              <a:t>保証部分</a:t>
            </a:r>
            <a:endParaRPr lang="en-US" altLang="ja-JP" sz="1600" b="1" dirty="0"/>
          </a:p>
          <a:p>
            <a:pPr algn="ctr"/>
            <a:r>
              <a:rPr lang="en-US" altLang="ja-JP" sz="1600" dirty="0"/>
              <a:t>300</a:t>
            </a:r>
            <a:endParaRPr lang="ja-JP" altLang="en-US" sz="1600" dirty="0"/>
          </a:p>
        </p:txBody>
      </p:sp>
      <p:sp>
        <p:nvSpPr>
          <p:cNvPr id="17" name="正方形/長方形 16"/>
          <p:cNvSpPr/>
          <p:nvPr/>
        </p:nvSpPr>
        <p:spPr>
          <a:xfrm>
            <a:off x="5386841" y="4042202"/>
            <a:ext cx="1418456" cy="720080"/>
          </a:xfrm>
          <a:prstGeom prst="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en-US" altLang="ja-JP" sz="1600" b="1" dirty="0" smtClean="0">
                <a:latin typeface="Times New Roman" pitchFamily="18" charset="0"/>
                <a:cs typeface="Times New Roman" pitchFamily="18" charset="0"/>
              </a:rPr>
              <a:t>Y</a:t>
            </a:r>
            <a:r>
              <a:rPr lang="en-US" altLang="ja-JP" sz="1600" b="1" baseline="-25000" dirty="0" smtClean="0">
                <a:latin typeface="Times New Roman" pitchFamily="18" charset="0"/>
                <a:cs typeface="Times New Roman" pitchFamily="18" charset="0"/>
              </a:rPr>
              <a:t>2</a:t>
            </a:r>
            <a:r>
              <a:rPr lang="ja-JP" altLang="en-US" sz="1600" b="1" dirty="0" smtClean="0"/>
              <a:t>負担部分</a:t>
            </a:r>
            <a:endParaRPr lang="en-US" altLang="ja-JP" sz="1600" b="1" dirty="0"/>
          </a:p>
          <a:p>
            <a:pPr algn="ctr"/>
            <a:r>
              <a:rPr lang="en-US" altLang="ja-JP" sz="1600" dirty="0"/>
              <a:t>200</a:t>
            </a:r>
            <a:endParaRPr lang="ja-JP" altLang="en-US" sz="1600" dirty="0"/>
          </a:p>
        </p:txBody>
      </p:sp>
      <p:sp>
        <p:nvSpPr>
          <p:cNvPr id="18" name="正方形/長方形 17"/>
          <p:cNvSpPr/>
          <p:nvPr/>
        </p:nvSpPr>
        <p:spPr>
          <a:xfrm>
            <a:off x="5388589" y="2458026"/>
            <a:ext cx="1418456" cy="504056"/>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altLang="ja-JP" sz="1400" b="1" dirty="0" smtClean="0">
                <a:latin typeface="Times New Roman" pitchFamily="18" charset="0"/>
                <a:cs typeface="Times New Roman" pitchFamily="18" charset="0"/>
              </a:rPr>
              <a:t>Y</a:t>
            </a:r>
            <a:r>
              <a:rPr lang="en-US" altLang="ja-JP" sz="1400" b="1" baseline="-25000" dirty="0" smtClean="0">
                <a:latin typeface="Times New Roman" pitchFamily="18" charset="0"/>
                <a:cs typeface="Times New Roman" pitchFamily="18" charset="0"/>
              </a:rPr>
              <a:t>3</a:t>
            </a:r>
            <a:r>
              <a:rPr lang="ja-JP" altLang="en-US" sz="1400" b="1" dirty="0" smtClean="0"/>
              <a:t>保証</a:t>
            </a:r>
            <a:r>
              <a:rPr lang="ja-JP" altLang="en-US" sz="1400" b="1" dirty="0"/>
              <a:t>部分</a:t>
            </a:r>
            <a:endParaRPr lang="en-US" altLang="ja-JP" sz="1400" b="1" dirty="0"/>
          </a:p>
          <a:p>
            <a:pPr algn="ctr"/>
            <a:r>
              <a:rPr lang="en-US" altLang="ja-JP" sz="1400" dirty="0" smtClean="0"/>
              <a:t>100</a:t>
            </a:r>
            <a:endParaRPr lang="ja-JP" altLang="en-US" sz="1400" dirty="0"/>
          </a:p>
        </p:txBody>
      </p:sp>
      <p:sp>
        <p:nvSpPr>
          <p:cNvPr id="19" name="正方形/長方形 18"/>
          <p:cNvSpPr/>
          <p:nvPr/>
        </p:nvSpPr>
        <p:spPr>
          <a:xfrm>
            <a:off x="8287117" y="3178106"/>
            <a:ext cx="1418456" cy="108012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altLang="ja-JP" sz="1600" b="1" dirty="0" smtClean="0">
                <a:latin typeface="Times New Roman" pitchFamily="18" charset="0"/>
                <a:cs typeface="Times New Roman" pitchFamily="18" charset="0"/>
              </a:rPr>
              <a:t>Y</a:t>
            </a:r>
            <a:r>
              <a:rPr lang="en-US" altLang="ja-JP" sz="1600" b="1" baseline="-25000" dirty="0" smtClean="0">
                <a:latin typeface="Times New Roman" pitchFamily="18" charset="0"/>
                <a:cs typeface="Times New Roman" pitchFamily="18" charset="0"/>
              </a:rPr>
              <a:t>1</a:t>
            </a:r>
            <a:r>
              <a:rPr lang="ja-JP" altLang="en-US" sz="1600" b="1" dirty="0" smtClean="0"/>
              <a:t>保証部分</a:t>
            </a:r>
            <a:endParaRPr lang="en-US" altLang="ja-JP" sz="1600" b="1" dirty="0"/>
          </a:p>
          <a:p>
            <a:pPr algn="ctr"/>
            <a:r>
              <a:rPr lang="en-US" altLang="ja-JP" sz="1600" dirty="0"/>
              <a:t>300</a:t>
            </a:r>
            <a:endParaRPr lang="ja-JP" altLang="en-US" sz="1600" dirty="0"/>
          </a:p>
        </p:txBody>
      </p:sp>
      <p:sp>
        <p:nvSpPr>
          <p:cNvPr id="20" name="正方形/長方形 19"/>
          <p:cNvSpPr/>
          <p:nvPr/>
        </p:nvSpPr>
        <p:spPr>
          <a:xfrm>
            <a:off x="8287117" y="2458026"/>
            <a:ext cx="1418456" cy="72008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altLang="ja-JP" sz="1600" b="1" dirty="0" smtClean="0">
                <a:latin typeface="Times New Roman" pitchFamily="18" charset="0"/>
                <a:cs typeface="Times New Roman" pitchFamily="18" charset="0"/>
              </a:rPr>
              <a:t>Y</a:t>
            </a:r>
            <a:r>
              <a:rPr lang="en-US" altLang="ja-JP" sz="1600" b="1" baseline="-25000" dirty="0" smtClean="0">
                <a:latin typeface="Times New Roman" pitchFamily="18" charset="0"/>
                <a:cs typeface="Times New Roman" pitchFamily="18" charset="0"/>
              </a:rPr>
              <a:t>2</a:t>
            </a:r>
            <a:r>
              <a:rPr lang="ja-JP" altLang="en-US" sz="1600" b="1" dirty="0" smtClean="0"/>
              <a:t>保証</a:t>
            </a:r>
            <a:r>
              <a:rPr lang="ja-JP" altLang="en-US" sz="1600" b="1" dirty="0"/>
              <a:t>部分</a:t>
            </a:r>
            <a:endParaRPr lang="en-US" altLang="ja-JP" sz="1600" b="1" dirty="0"/>
          </a:p>
          <a:p>
            <a:pPr algn="ctr"/>
            <a:r>
              <a:rPr lang="en-US" altLang="ja-JP" sz="1600" dirty="0"/>
              <a:t>200</a:t>
            </a:r>
            <a:endParaRPr lang="ja-JP" altLang="en-US" sz="1600" dirty="0"/>
          </a:p>
        </p:txBody>
      </p:sp>
      <p:sp>
        <p:nvSpPr>
          <p:cNvPr id="21" name="正方形/長方形 20"/>
          <p:cNvSpPr/>
          <p:nvPr/>
        </p:nvSpPr>
        <p:spPr>
          <a:xfrm>
            <a:off x="8288865" y="4258226"/>
            <a:ext cx="1418456" cy="504056"/>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n-US" altLang="ja-JP" sz="1400" b="1" dirty="0" smtClean="0">
                <a:latin typeface="Times New Roman" pitchFamily="18" charset="0"/>
                <a:cs typeface="Times New Roman" pitchFamily="18" charset="0"/>
              </a:rPr>
              <a:t>Y</a:t>
            </a:r>
            <a:r>
              <a:rPr lang="en-US" altLang="ja-JP" sz="1400" b="1" baseline="-25000" dirty="0" smtClean="0">
                <a:latin typeface="Times New Roman" pitchFamily="18" charset="0"/>
                <a:cs typeface="Times New Roman" pitchFamily="18" charset="0"/>
              </a:rPr>
              <a:t>3</a:t>
            </a:r>
            <a:r>
              <a:rPr kumimoji="1" lang="ja-JP" altLang="en-US" sz="1400" b="1" dirty="0" smtClean="0"/>
              <a:t>負担部分</a:t>
            </a:r>
            <a:endParaRPr kumimoji="1" lang="en-US" altLang="ja-JP" sz="1400" b="1" dirty="0" smtClean="0"/>
          </a:p>
          <a:p>
            <a:pPr algn="ctr"/>
            <a:r>
              <a:rPr lang="en-US" altLang="ja-JP" sz="1400" dirty="0"/>
              <a:t>100</a:t>
            </a:r>
            <a:endParaRPr kumimoji="1" lang="ja-JP" altLang="en-US" sz="1400" dirty="0"/>
          </a:p>
        </p:txBody>
      </p:sp>
      <p:sp>
        <p:nvSpPr>
          <p:cNvPr id="22" name="円/楕円 21"/>
          <p:cNvSpPr/>
          <p:nvPr/>
        </p:nvSpPr>
        <p:spPr>
          <a:xfrm>
            <a:off x="4666761" y="5427582"/>
            <a:ext cx="2880320" cy="698376"/>
          </a:xfrm>
          <a:prstGeom prst="ellipse">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kumimoji="1" lang="ja-JP" altLang="en-US" sz="1600" b="1" dirty="0" smtClean="0"/>
              <a:t>債権者</a:t>
            </a:r>
            <a:r>
              <a:rPr kumimoji="1" lang="en-US" altLang="ja-JP" b="1" dirty="0" smtClean="0">
                <a:latin typeface="Times New Roman" pitchFamily="18" charset="0"/>
                <a:cs typeface="Times New Roman" pitchFamily="18" charset="0"/>
              </a:rPr>
              <a:t>X</a:t>
            </a:r>
            <a:endParaRPr kumimoji="1" lang="ja-JP" altLang="en-US" b="1" dirty="0">
              <a:latin typeface="Times New Roman" pitchFamily="18" charset="0"/>
              <a:cs typeface="Times New Roman" pitchFamily="18" charset="0"/>
            </a:endParaRPr>
          </a:p>
        </p:txBody>
      </p:sp>
      <p:sp>
        <p:nvSpPr>
          <p:cNvPr id="23" name="上矢印 22"/>
          <p:cNvSpPr/>
          <p:nvPr/>
        </p:nvSpPr>
        <p:spPr>
          <a:xfrm rot="18487026">
            <a:off x="3617015" y="4431775"/>
            <a:ext cx="484632" cy="1859068"/>
          </a:xfrm>
          <a:prstGeom prst="upArrow">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kumimoji="1" lang="en-US" altLang="ja-JP" sz="1200" dirty="0" smtClean="0"/>
              <a:t>300</a:t>
            </a:r>
            <a:endParaRPr kumimoji="1" lang="ja-JP" altLang="en-US" sz="1200" dirty="0"/>
          </a:p>
        </p:txBody>
      </p:sp>
      <p:sp>
        <p:nvSpPr>
          <p:cNvPr id="24" name="上矢印 23"/>
          <p:cNvSpPr/>
          <p:nvPr/>
        </p:nvSpPr>
        <p:spPr>
          <a:xfrm rot="18487026">
            <a:off x="3942649" y="4509679"/>
            <a:ext cx="484632" cy="1423540"/>
          </a:xfrm>
          <a:prstGeom prst="up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en-US" altLang="ja-JP" sz="1200" dirty="0" smtClean="0"/>
              <a:t>200</a:t>
            </a:r>
            <a:endParaRPr kumimoji="1" lang="ja-JP" altLang="en-US" sz="1200" dirty="0"/>
          </a:p>
        </p:txBody>
      </p:sp>
      <p:sp>
        <p:nvSpPr>
          <p:cNvPr id="25" name="上矢印 24"/>
          <p:cNvSpPr/>
          <p:nvPr/>
        </p:nvSpPr>
        <p:spPr>
          <a:xfrm rot="18487026">
            <a:off x="4289128" y="4518728"/>
            <a:ext cx="463235" cy="1186134"/>
          </a:xfrm>
          <a:prstGeom prst="up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sz="1200" dirty="0" smtClean="0"/>
              <a:t>100</a:t>
            </a:r>
            <a:endParaRPr kumimoji="1" lang="ja-JP" altLang="en-US" sz="1200" dirty="0"/>
          </a:p>
        </p:txBody>
      </p:sp>
      <p:sp>
        <p:nvSpPr>
          <p:cNvPr id="26" name="上矢印 25"/>
          <p:cNvSpPr/>
          <p:nvPr/>
        </p:nvSpPr>
        <p:spPr>
          <a:xfrm>
            <a:off x="5495724" y="4728510"/>
            <a:ext cx="484632" cy="699071"/>
          </a:xfrm>
          <a:prstGeom prst="upArrow">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kumimoji="1" lang="en-US" altLang="ja-JP" sz="1200" dirty="0" smtClean="0"/>
              <a:t>200</a:t>
            </a:r>
            <a:endParaRPr kumimoji="1" lang="ja-JP" altLang="en-US" sz="1200" dirty="0"/>
          </a:p>
        </p:txBody>
      </p:sp>
      <p:sp>
        <p:nvSpPr>
          <p:cNvPr id="27" name="上矢印 26"/>
          <p:cNvSpPr/>
          <p:nvPr/>
        </p:nvSpPr>
        <p:spPr>
          <a:xfrm>
            <a:off x="5864605" y="4728510"/>
            <a:ext cx="484632" cy="699071"/>
          </a:xfrm>
          <a:prstGeom prst="up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en-US" altLang="ja-JP" sz="1200" dirty="0" smtClean="0"/>
              <a:t>300</a:t>
            </a:r>
            <a:endParaRPr kumimoji="1" lang="ja-JP" altLang="en-US" sz="1200" dirty="0"/>
          </a:p>
        </p:txBody>
      </p:sp>
      <p:sp>
        <p:nvSpPr>
          <p:cNvPr id="28" name="上矢印 27"/>
          <p:cNvSpPr/>
          <p:nvPr/>
        </p:nvSpPr>
        <p:spPr>
          <a:xfrm>
            <a:off x="6250937" y="4728510"/>
            <a:ext cx="484632" cy="699071"/>
          </a:xfrm>
          <a:prstGeom prst="up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sz="1200" dirty="0" smtClean="0"/>
              <a:t>100</a:t>
            </a:r>
            <a:endParaRPr kumimoji="1" lang="ja-JP" altLang="en-US" sz="1200" dirty="0"/>
          </a:p>
        </p:txBody>
      </p:sp>
      <p:sp>
        <p:nvSpPr>
          <p:cNvPr id="29" name="上矢印 28"/>
          <p:cNvSpPr/>
          <p:nvPr/>
        </p:nvSpPr>
        <p:spPr>
          <a:xfrm rot="3205735">
            <a:off x="7453735" y="4492805"/>
            <a:ext cx="484632" cy="1227483"/>
          </a:xfrm>
          <a:prstGeom prst="upArrow">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kumimoji="1" lang="en-US" altLang="ja-JP" sz="1200" dirty="0" smtClean="0"/>
              <a:t>100</a:t>
            </a:r>
            <a:endParaRPr kumimoji="1" lang="ja-JP" altLang="en-US" sz="1200" dirty="0"/>
          </a:p>
        </p:txBody>
      </p:sp>
      <p:sp>
        <p:nvSpPr>
          <p:cNvPr id="30" name="上矢印 29"/>
          <p:cNvSpPr/>
          <p:nvPr/>
        </p:nvSpPr>
        <p:spPr>
          <a:xfrm rot="3205735">
            <a:off x="7812969" y="4457470"/>
            <a:ext cx="484632" cy="1485044"/>
          </a:xfrm>
          <a:prstGeom prst="up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en-US" altLang="ja-JP" sz="1200" dirty="0" smtClean="0"/>
              <a:t>300</a:t>
            </a:r>
            <a:endParaRPr kumimoji="1" lang="ja-JP" altLang="en-US" sz="1200" dirty="0"/>
          </a:p>
        </p:txBody>
      </p:sp>
      <p:sp>
        <p:nvSpPr>
          <p:cNvPr id="31" name="上矢印 30"/>
          <p:cNvSpPr/>
          <p:nvPr/>
        </p:nvSpPr>
        <p:spPr>
          <a:xfrm rot="3205735">
            <a:off x="8148039" y="4383505"/>
            <a:ext cx="484632" cy="1927218"/>
          </a:xfrm>
          <a:prstGeom prst="up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en-US" altLang="ja-JP" sz="1200" dirty="0" smtClean="0"/>
              <a:t>200</a:t>
            </a:r>
            <a:endParaRPr kumimoji="1" lang="ja-JP" altLang="en-US" sz="1200" dirty="0"/>
          </a:p>
        </p:txBody>
      </p:sp>
      <p:sp>
        <p:nvSpPr>
          <p:cNvPr id="32" name="テキスト ボックス 31"/>
          <p:cNvSpPr txBox="1"/>
          <p:nvPr/>
        </p:nvSpPr>
        <p:spPr>
          <a:xfrm>
            <a:off x="2506521" y="1780918"/>
            <a:ext cx="1418456" cy="338554"/>
          </a:xfrm>
          <a:prstGeom prst="rect">
            <a:avLst/>
          </a:prstGeom>
          <a:noFill/>
        </p:spPr>
        <p:txBody>
          <a:bodyPr wrap="square" rtlCol="0">
            <a:spAutoFit/>
          </a:bodyPr>
          <a:lstStyle/>
          <a:p>
            <a:r>
              <a:rPr kumimoji="1" lang="ja-JP" altLang="en-US" sz="1600" dirty="0" smtClean="0"/>
              <a:t>連帯債務者</a:t>
            </a:r>
            <a:r>
              <a:rPr kumimoji="1" lang="en-US" altLang="ja-JP" sz="1600" b="1" dirty="0" smtClean="0">
                <a:latin typeface="Times New Roman" pitchFamily="18" charset="0"/>
                <a:cs typeface="Times New Roman" pitchFamily="18" charset="0"/>
              </a:rPr>
              <a:t>Y</a:t>
            </a:r>
            <a:r>
              <a:rPr kumimoji="1" lang="en-US" altLang="ja-JP" sz="1600" b="1" baseline="-25000" dirty="0" smtClean="0">
                <a:latin typeface="Times New Roman" pitchFamily="18" charset="0"/>
                <a:cs typeface="Times New Roman" pitchFamily="18" charset="0"/>
              </a:rPr>
              <a:t>1</a:t>
            </a:r>
            <a:endParaRPr kumimoji="1" lang="ja-JP" altLang="en-US" sz="1600" b="1" baseline="-25000" dirty="0">
              <a:latin typeface="Times New Roman" pitchFamily="18" charset="0"/>
              <a:cs typeface="Times New Roman" pitchFamily="18" charset="0"/>
            </a:endParaRPr>
          </a:p>
        </p:txBody>
      </p:sp>
      <p:sp>
        <p:nvSpPr>
          <p:cNvPr id="33" name="テキスト ボックス 32"/>
          <p:cNvSpPr txBox="1"/>
          <p:nvPr/>
        </p:nvSpPr>
        <p:spPr>
          <a:xfrm>
            <a:off x="5408545" y="1780918"/>
            <a:ext cx="1418456" cy="338554"/>
          </a:xfrm>
          <a:prstGeom prst="rect">
            <a:avLst/>
          </a:prstGeom>
          <a:noFill/>
        </p:spPr>
        <p:txBody>
          <a:bodyPr wrap="square" rtlCol="0">
            <a:spAutoFit/>
          </a:bodyPr>
          <a:lstStyle/>
          <a:p>
            <a:r>
              <a:rPr kumimoji="1" lang="ja-JP" altLang="en-US" sz="1600" dirty="0" smtClean="0"/>
              <a:t>連帯債務者</a:t>
            </a:r>
            <a:r>
              <a:rPr kumimoji="1" lang="en-US" altLang="ja-JP" sz="1600" b="1" dirty="0" smtClean="0">
                <a:latin typeface="Times New Roman" pitchFamily="18" charset="0"/>
                <a:cs typeface="Times New Roman" pitchFamily="18" charset="0"/>
              </a:rPr>
              <a:t>Y</a:t>
            </a:r>
            <a:r>
              <a:rPr kumimoji="1" lang="en-US" altLang="ja-JP" sz="1600" b="1" baseline="-25000" dirty="0" smtClean="0">
                <a:latin typeface="Times New Roman" pitchFamily="18" charset="0"/>
                <a:cs typeface="Times New Roman" pitchFamily="18" charset="0"/>
              </a:rPr>
              <a:t>2</a:t>
            </a:r>
            <a:endParaRPr kumimoji="1" lang="ja-JP" altLang="en-US" sz="1600" b="1" baseline="-25000" dirty="0">
              <a:latin typeface="Times New Roman" pitchFamily="18" charset="0"/>
              <a:cs typeface="Times New Roman" pitchFamily="18" charset="0"/>
            </a:endParaRPr>
          </a:p>
        </p:txBody>
      </p:sp>
      <p:sp>
        <p:nvSpPr>
          <p:cNvPr id="34" name="テキスト ボックス 33"/>
          <p:cNvSpPr txBox="1"/>
          <p:nvPr/>
        </p:nvSpPr>
        <p:spPr>
          <a:xfrm>
            <a:off x="8288865" y="1780918"/>
            <a:ext cx="1418456" cy="338554"/>
          </a:xfrm>
          <a:prstGeom prst="rect">
            <a:avLst/>
          </a:prstGeom>
          <a:noFill/>
        </p:spPr>
        <p:txBody>
          <a:bodyPr wrap="square" rtlCol="0">
            <a:spAutoFit/>
          </a:bodyPr>
          <a:lstStyle/>
          <a:p>
            <a:r>
              <a:rPr kumimoji="1" lang="ja-JP" altLang="en-US" sz="1600" dirty="0" smtClean="0"/>
              <a:t>連帯債務者</a:t>
            </a:r>
            <a:r>
              <a:rPr kumimoji="1" lang="en-US" altLang="ja-JP" sz="1600" b="1" dirty="0" smtClean="0">
                <a:latin typeface="Times New Roman" pitchFamily="18" charset="0"/>
                <a:cs typeface="Times New Roman" pitchFamily="18" charset="0"/>
              </a:rPr>
              <a:t>Y</a:t>
            </a:r>
            <a:r>
              <a:rPr lang="en-US" altLang="ja-JP" sz="1600" b="1" baseline="-25000" dirty="0">
                <a:latin typeface="Times New Roman" pitchFamily="18" charset="0"/>
                <a:cs typeface="Times New Roman" pitchFamily="18" charset="0"/>
              </a:rPr>
              <a:t>3</a:t>
            </a:r>
            <a:endParaRPr kumimoji="1" lang="ja-JP" altLang="en-US" sz="1600" b="1" baseline="-25000" dirty="0">
              <a:latin typeface="Times New Roman" pitchFamily="18" charset="0"/>
              <a:cs typeface="Times New Roman" pitchFamily="18" charset="0"/>
            </a:endParaRPr>
          </a:p>
        </p:txBody>
      </p:sp>
      <p:sp>
        <p:nvSpPr>
          <p:cNvPr id="35" name="テキスト ボックス 34"/>
          <p:cNvSpPr txBox="1"/>
          <p:nvPr/>
        </p:nvSpPr>
        <p:spPr>
          <a:xfrm>
            <a:off x="2514503" y="2047464"/>
            <a:ext cx="1396675" cy="338554"/>
          </a:xfrm>
          <a:prstGeom prst="rect">
            <a:avLst/>
          </a:prstGeom>
          <a:noFill/>
        </p:spPr>
        <p:txBody>
          <a:bodyPr wrap="square" rtlCol="0">
            <a:spAutoFit/>
          </a:bodyPr>
          <a:lstStyle/>
          <a:p>
            <a:pPr algn="ctr"/>
            <a:r>
              <a:rPr kumimoji="1" lang="en-US" altLang="ja-JP" sz="1600" dirty="0" smtClean="0">
                <a:latin typeface="Times New Roman" pitchFamily="18" charset="0"/>
                <a:cs typeface="Times New Roman" pitchFamily="18" charset="0"/>
              </a:rPr>
              <a:t>300+(300)</a:t>
            </a:r>
            <a:endParaRPr kumimoji="1" lang="ja-JP" altLang="en-US" sz="1600" dirty="0">
              <a:latin typeface="Times New Roman" pitchFamily="18" charset="0"/>
              <a:cs typeface="Times New Roman" pitchFamily="18" charset="0"/>
            </a:endParaRPr>
          </a:p>
        </p:txBody>
      </p:sp>
      <p:sp>
        <p:nvSpPr>
          <p:cNvPr id="36" name="テキスト ボックス 35"/>
          <p:cNvSpPr txBox="1"/>
          <p:nvPr/>
        </p:nvSpPr>
        <p:spPr>
          <a:xfrm>
            <a:off x="5430326" y="2047464"/>
            <a:ext cx="1396675" cy="338554"/>
          </a:xfrm>
          <a:prstGeom prst="rect">
            <a:avLst/>
          </a:prstGeom>
          <a:noFill/>
        </p:spPr>
        <p:txBody>
          <a:bodyPr wrap="square" rtlCol="0">
            <a:spAutoFit/>
          </a:bodyPr>
          <a:lstStyle/>
          <a:p>
            <a:pPr algn="ctr"/>
            <a:r>
              <a:rPr kumimoji="1" lang="en-US" altLang="ja-JP" sz="1600" dirty="0" smtClean="0">
                <a:latin typeface="Times New Roman" pitchFamily="18" charset="0"/>
                <a:cs typeface="Times New Roman" pitchFamily="18" charset="0"/>
              </a:rPr>
              <a:t>200+(400)</a:t>
            </a:r>
            <a:endParaRPr kumimoji="1" lang="ja-JP" altLang="en-US" sz="1600" dirty="0">
              <a:latin typeface="Times New Roman" pitchFamily="18" charset="0"/>
              <a:cs typeface="Times New Roman" pitchFamily="18" charset="0"/>
            </a:endParaRPr>
          </a:p>
        </p:txBody>
      </p:sp>
      <p:sp>
        <p:nvSpPr>
          <p:cNvPr id="37" name="テキスト ボックス 36"/>
          <p:cNvSpPr txBox="1"/>
          <p:nvPr/>
        </p:nvSpPr>
        <p:spPr>
          <a:xfrm>
            <a:off x="8310646" y="2047464"/>
            <a:ext cx="1396675" cy="338554"/>
          </a:xfrm>
          <a:prstGeom prst="rect">
            <a:avLst/>
          </a:prstGeom>
          <a:noFill/>
        </p:spPr>
        <p:txBody>
          <a:bodyPr wrap="square" rtlCol="0">
            <a:spAutoFit/>
          </a:bodyPr>
          <a:lstStyle/>
          <a:p>
            <a:pPr algn="ctr"/>
            <a:r>
              <a:rPr kumimoji="1" lang="en-US" altLang="ja-JP" sz="1600" dirty="0" smtClean="0">
                <a:latin typeface="Times New Roman" pitchFamily="18" charset="0"/>
                <a:cs typeface="Times New Roman" pitchFamily="18" charset="0"/>
              </a:rPr>
              <a:t>100+(500)</a:t>
            </a:r>
            <a:endParaRPr kumimoji="1" lang="ja-JP" altLang="en-US" sz="1600" dirty="0">
              <a:latin typeface="Times New Roman" pitchFamily="18" charset="0"/>
              <a:cs typeface="Times New Roman" pitchFamily="18" charset="0"/>
            </a:endParaRPr>
          </a:p>
        </p:txBody>
      </p:sp>
    </p:spTree>
    <p:extLst>
      <p:ext uri="{BB962C8B-B14F-4D97-AF65-F5344CB8AC3E}">
        <p14:creationId xmlns:p14="http://schemas.microsoft.com/office/powerpoint/2010/main" val="29756412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wipe(left)">
                                      <p:cBhvr>
                                        <p:cTn id="7" dur="500"/>
                                        <p:tgtEl>
                                          <p:spTgt spid="22"/>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32"/>
                                        </p:tgtEl>
                                        <p:attrNameLst>
                                          <p:attrName>style.visibility</p:attrName>
                                        </p:attrNameLst>
                                      </p:cBhvr>
                                      <p:to>
                                        <p:strVal val="visible"/>
                                      </p:to>
                                    </p:set>
                                    <p:animEffect transition="in" filter="wipe(left)">
                                      <p:cBhvr>
                                        <p:cTn id="11" dur="500"/>
                                        <p:tgtEl>
                                          <p:spTgt spid="32"/>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33"/>
                                        </p:tgtEl>
                                        <p:attrNameLst>
                                          <p:attrName>style.visibility</p:attrName>
                                        </p:attrNameLst>
                                      </p:cBhvr>
                                      <p:to>
                                        <p:strVal val="visible"/>
                                      </p:to>
                                    </p:set>
                                    <p:animEffect transition="in" filter="wipe(left)">
                                      <p:cBhvr>
                                        <p:cTn id="15" dur="500"/>
                                        <p:tgtEl>
                                          <p:spTgt spid="33"/>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34"/>
                                        </p:tgtEl>
                                        <p:attrNameLst>
                                          <p:attrName>style.visibility</p:attrName>
                                        </p:attrNameLst>
                                      </p:cBhvr>
                                      <p:to>
                                        <p:strVal val="visible"/>
                                      </p:to>
                                    </p:set>
                                    <p:animEffect transition="in" filter="wipe(left)">
                                      <p:cBhvr>
                                        <p:cTn id="19" dur="500"/>
                                        <p:tgtEl>
                                          <p:spTgt spid="34"/>
                                        </p:tgtEl>
                                      </p:cBhvr>
                                    </p:animEffect>
                                  </p:childTnLst>
                                </p:cTn>
                              </p:par>
                            </p:childTnLst>
                          </p:cTn>
                        </p:par>
                        <p:par>
                          <p:cTn id="20" fill="hold">
                            <p:stCondLst>
                              <p:cond delay="2000"/>
                            </p:stCondLst>
                            <p:childTnLst>
                              <p:par>
                                <p:cTn id="21" presetID="22" presetClass="entr" presetSubtype="4" fill="hold" grpId="0" nodeType="after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wipe(down)">
                                      <p:cBhvr>
                                        <p:cTn id="23" dur="500"/>
                                        <p:tgtEl>
                                          <p:spTgt spid="9"/>
                                        </p:tgtEl>
                                      </p:cBhvr>
                                    </p:animEffect>
                                  </p:childTnLst>
                                </p:cTn>
                              </p:par>
                            </p:childTnLst>
                          </p:cTn>
                        </p:par>
                        <p:par>
                          <p:cTn id="24" fill="hold">
                            <p:stCondLst>
                              <p:cond delay="2500"/>
                            </p:stCondLst>
                            <p:childTnLst>
                              <p:par>
                                <p:cTn id="25" presetID="22" presetClass="entr" presetSubtype="4" fill="hold" grpId="0" nodeType="after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wipe(down)">
                                      <p:cBhvr>
                                        <p:cTn id="27" dur="500"/>
                                        <p:tgtEl>
                                          <p:spTgt spid="12"/>
                                        </p:tgtEl>
                                      </p:cBhvr>
                                    </p:animEffect>
                                  </p:childTnLst>
                                </p:cTn>
                              </p:par>
                            </p:childTnLst>
                          </p:cTn>
                        </p:par>
                        <p:par>
                          <p:cTn id="28" fill="hold">
                            <p:stCondLst>
                              <p:cond delay="3000"/>
                            </p:stCondLst>
                            <p:childTnLst>
                              <p:par>
                                <p:cTn id="29" presetID="22" presetClass="entr" presetSubtype="4" fill="hold" grpId="0" nodeType="afterEffect">
                                  <p:stCondLst>
                                    <p:cond delay="0"/>
                                  </p:stCondLst>
                                  <p:childTnLst>
                                    <p:set>
                                      <p:cBhvr>
                                        <p:cTn id="30" dur="1" fill="hold">
                                          <p:stCondLst>
                                            <p:cond delay="0"/>
                                          </p:stCondLst>
                                        </p:cTn>
                                        <p:tgtEl>
                                          <p:spTgt spid="8"/>
                                        </p:tgtEl>
                                        <p:attrNameLst>
                                          <p:attrName>style.visibility</p:attrName>
                                        </p:attrNameLst>
                                      </p:cBhvr>
                                      <p:to>
                                        <p:strVal val="visible"/>
                                      </p:to>
                                    </p:set>
                                    <p:animEffect transition="in" filter="wipe(down)">
                                      <p:cBhvr>
                                        <p:cTn id="31" dur="500"/>
                                        <p:tgtEl>
                                          <p:spTgt spid="8"/>
                                        </p:tgtEl>
                                      </p:cBhvr>
                                    </p:animEffect>
                                  </p:childTnLst>
                                </p:cTn>
                              </p:par>
                            </p:childTnLst>
                          </p:cTn>
                        </p:par>
                        <p:par>
                          <p:cTn id="32" fill="hold">
                            <p:stCondLst>
                              <p:cond delay="3500"/>
                            </p:stCondLst>
                            <p:childTnLst>
                              <p:par>
                                <p:cTn id="33" presetID="22" presetClass="entr" presetSubtype="4" fill="hold" grpId="0" nodeType="after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wipe(down)">
                                      <p:cBhvr>
                                        <p:cTn id="35" dur="500"/>
                                        <p:tgtEl>
                                          <p:spTgt spid="11"/>
                                        </p:tgtEl>
                                      </p:cBhvr>
                                    </p:animEffect>
                                  </p:childTnLst>
                                </p:cTn>
                              </p:par>
                            </p:childTnLst>
                          </p:cTn>
                        </p:par>
                        <p:par>
                          <p:cTn id="36" fill="hold">
                            <p:stCondLst>
                              <p:cond delay="4000"/>
                            </p:stCondLst>
                            <p:childTnLst>
                              <p:par>
                                <p:cTn id="37" presetID="22" presetClass="entr" presetSubtype="4" fill="hold" grpId="0" nodeType="afterEffect">
                                  <p:stCondLst>
                                    <p:cond delay="0"/>
                                  </p:stCondLst>
                                  <p:childTnLst>
                                    <p:set>
                                      <p:cBhvr>
                                        <p:cTn id="38" dur="1" fill="hold">
                                          <p:stCondLst>
                                            <p:cond delay="0"/>
                                          </p:stCondLst>
                                        </p:cTn>
                                        <p:tgtEl>
                                          <p:spTgt spid="7"/>
                                        </p:tgtEl>
                                        <p:attrNameLst>
                                          <p:attrName>style.visibility</p:attrName>
                                        </p:attrNameLst>
                                      </p:cBhvr>
                                      <p:to>
                                        <p:strVal val="visible"/>
                                      </p:to>
                                    </p:set>
                                    <p:animEffect transition="in" filter="wipe(down)">
                                      <p:cBhvr>
                                        <p:cTn id="39" dur="500"/>
                                        <p:tgtEl>
                                          <p:spTgt spid="7"/>
                                        </p:tgtEl>
                                      </p:cBhvr>
                                    </p:animEffect>
                                  </p:childTnLst>
                                </p:cTn>
                              </p:par>
                            </p:childTnLst>
                          </p:cTn>
                        </p:par>
                        <p:par>
                          <p:cTn id="40" fill="hold">
                            <p:stCondLst>
                              <p:cond delay="4500"/>
                            </p:stCondLst>
                            <p:childTnLst>
                              <p:par>
                                <p:cTn id="41" presetID="22" presetClass="entr" presetSubtype="4" fill="hold" grpId="0" nodeType="afterEffect">
                                  <p:stCondLst>
                                    <p:cond delay="0"/>
                                  </p:stCondLst>
                                  <p:childTnLst>
                                    <p:set>
                                      <p:cBhvr>
                                        <p:cTn id="42" dur="1" fill="hold">
                                          <p:stCondLst>
                                            <p:cond delay="0"/>
                                          </p:stCondLst>
                                        </p:cTn>
                                        <p:tgtEl>
                                          <p:spTgt spid="10"/>
                                        </p:tgtEl>
                                        <p:attrNameLst>
                                          <p:attrName>style.visibility</p:attrName>
                                        </p:attrNameLst>
                                      </p:cBhvr>
                                      <p:to>
                                        <p:strVal val="visible"/>
                                      </p:to>
                                    </p:set>
                                    <p:animEffect transition="in" filter="wipe(down)">
                                      <p:cBhvr>
                                        <p:cTn id="43" dur="500"/>
                                        <p:tgtEl>
                                          <p:spTgt spid="10"/>
                                        </p:tgtEl>
                                      </p:cBhvr>
                                    </p:animEffect>
                                  </p:childTnLst>
                                </p:cTn>
                              </p:par>
                            </p:childTnLst>
                          </p:cTn>
                        </p:par>
                      </p:childTnLst>
                    </p:cTn>
                  </p:par>
                  <p:par>
                    <p:cTn id="44" fill="hold">
                      <p:stCondLst>
                        <p:cond delay="indefinite"/>
                      </p:stCondLst>
                      <p:childTnLst>
                        <p:par>
                          <p:cTn id="45" fill="hold">
                            <p:stCondLst>
                              <p:cond delay="0"/>
                            </p:stCondLst>
                            <p:childTnLst>
                              <p:par>
                                <p:cTn id="46" presetID="42" presetClass="exit" presetSubtype="0" fill="hold" grpId="1" nodeType="clickEffect">
                                  <p:stCondLst>
                                    <p:cond delay="0"/>
                                  </p:stCondLst>
                                  <p:childTnLst>
                                    <p:animEffect transition="out" filter="fade">
                                      <p:cBhvr>
                                        <p:cTn id="47" dur="500"/>
                                        <p:tgtEl>
                                          <p:spTgt spid="12"/>
                                        </p:tgtEl>
                                      </p:cBhvr>
                                    </p:animEffect>
                                    <p:anim calcmode="lin" valueType="num">
                                      <p:cBhvr>
                                        <p:cTn id="48" dur="500"/>
                                        <p:tgtEl>
                                          <p:spTgt spid="12"/>
                                        </p:tgtEl>
                                        <p:attrNameLst>
                                          <p:attrName>ppt_x</p:attrName>
                                        </p:attrNameLst>
                                      </p:cBhvr>
                                      <p:tavLst>
                                        <p:tav tm="0">
                                          <p:val>
                                            <p:strVal val="ppt_x"/>
                                          </p:val>
                                        </p:tav>
                                        <p:tav tm="100000">
                                          <p:val>
                                            <p:strVal val="ppt_x"/>
                                          </p:val>
                                        </p:tav>
                                      </p:tavLst>
                                    </p:anim>
                                    <p:anim calcmode="lin" valueType="num">
                                      <p:cBhvr>
                                        <p:cTn id="49" dur="500"/>
                                        <p:tgtEl>
                                          <p:spTgt spid="12"/>
                                        </p:tgtEl>
                                        <p:attrNameLst>
                                          <p:attrName>ppt_y</p:attrName>
                                        </p:attrNameLst>
                                      </p:cBhvr>
                                      <p:tavLst>
                                        <p:tav tm="0">
                                          <p:val>
                                            <p:strVal val="ppt_y"/>
                                          </p:val>
                                        </p:tav>
                                        <p:tav tm="100000">
                                          <p:val>
                                            <p:strVal val="ppt_y+.1"/>
                                          </p:val>
                                        </p:tav>
                                      </p:tavLst>
                                    </p:anim>
                                    <p:set>
                                      <p:cBhvr>
                                        <p:cTn id="50" dur="1" fill="hold">
                                          <p:stCondLst>
                                            <p:cond delay="499"/>
                                          </p:stCondLst>
                                        </p:cTn>
                                        <p:tgtEl>
                                          <p:spTgt spid="12"/>
                                        </p:tgtEl>
                                        <p:attrNameLst>
                                          <p:attrName>style.visibility</p:attrName>
                                        </p:attrNameLst>
                                      </p:cBhvr>
                                      <p:to>
                                        <p:strVal val="hidden"/>
                                      </p:to>
                                    </p:set>
                                  </p:childTnLst>
                                </p:cTn>
                              </p:par>
                              <p:par>
                                <p:cTn id="51" presetID="10" presetClass="exit" presetSubtype="0" fill="hold" grpId="1" nodeType="withEffect">
                                  <p:stCondLst>
                                    <p:cond delay="500"/>
                                  </p:stCondLst>
                                  <p:childTnLst>
                                    <p:animEffect transition="out" filter="fade">
                                      <p:cBhvr>
                                        <p:cTn id="52" dur="500"/>
                                        <p:tgtEl>
                                          <p:spTgt spid="9"/>
                                        </p:tgtEl>
                                      </p:cBhvr>
                                    </p:animEffect>
                                    <p:set>
                                      <p:cBhvr>
                                        <p:cTn id="53" dur="1" fill="hold">
                                          <p:stCondLst>
                                            <p:cond delay="499"/>
                                          </p:stCondLst>
                                        </p:cTn>
                                        <p:tgtEl>
                                          <p:spTgt spid="9"/>
                                        </p:tgtEl>
                                        <p:attrNameLst>
                                          <p:attrName>style.visibility</p:attrName>
                                        </p:attrNameLst>
                                      </p:cBhvr>
                                      <p:to>
                                        <p:strVal val="hidden"/>
                                      </p:to>
                                    </p:set>
                                  </p:childTnLst>
                                </p:cTn>
                              </p:par>
                            </p:childTnLst>
                          </p:cTn>
                        </p:par>
                      </p:childTnLst>
                    </p:cTn>
                  </p:par>
                  <p:par>
                    <p:cTn id="54" fill="hold">
                      <p:stCondLst>
                        <p:cond delay="indefinite"/>
                      </p:stCondLst>
                      <p:childTnLst>
                        <p:par>
                          <p:cTn id="55" fill="hold">
                            <p:stCondLst>
                              <p:cond delay="0"/>
                            </p:stCondLst>
                            <p:childTnLst>
                              <p:par>
                                <p:cTn id="56" presetID="22" presetClass="entr" presetSubtype="4" fill="hold" grpId="0" nodeType="clickEffect">
                                  <p:stCondLst>
                                    <p:cond delay="0"/>
                                  </p:stCondLst>
                                  <p:childTnLst>
                                    <p:set>
                                      <p:cBhvr>
                                        <p:cTn id="57" dur="1" fill="hold">
                                          <p:stCondLst>
                                            <p:cond delay="0"/>
                                          </p:stCondLst>
                                        </p:cTn>
                                        <p:tgtEl>
                                          <p:spTgt spid="23"/>
                                        </p:tgtEl>
                                        <p:attrNameLst>
                                          <p:attrName>style.visibility</p:attrName>
                                        </p:attrNameLst>
                                      </p:cBhvr>
                                      <p:to>
                                        <p:strVal val="visible"/>
                                      </p:to>
                                    </p:set>
                                    <p:animEffect transition="in" filter="wipe(down)">
                                      <p:cBhvr>
                                        <p:cTn id="58" dur="500"/>
                                        <p:tgtEl>
                                          <p:spTgt spid="23"/>
                                        </p:tgtEl>
                                      </p:cBhvr>
                                    </p:animEffect>
                                  </p:childTnLst>
                                </p:cTn>
                              </p:par>
                              <p:par>
                                <p:cTn id="59" presetID="22" presetClass="entr" presetSubtype="4" fill="hold" grpId="0" nodeType="withEffect">
                                  <p:stCondLst>
                                    <p:cond delay="0"/>
                                  </p:stCondLst>
                                  <p:childTnLst>
                                    <p:set>
                                      <p:cBhvr>
                                        <p:cTn id="60" dur="1" fill="hold">
                                          <p:stCondLst>
                                            <p:cond delay="0"/>
                                          </p:stCondLst>
                                        </p:cTn>
                                        <p:tgtEl>
                                          <p:spTgt spid="13"/>
                                        </p:tgtEl>
                                        <p:attrNameLst>
                                          <p:attrName>style.visibility</p:attrName>
                                        </p:attrNameLst>
                                      </p:cBhvr>
                                      <p:to>
                                        <p:strVal val="visible"/>
                                      </p:to>
                                    </p:set>
                                    <p:animEffect transition="in" filter="wipe(down)">
                                      <p:cBhvr>
                                        <p:cTn id="61" dur="500"/>
                                        <p:tgtEl>
                                          <p:spTgt spid="13"/>
                                        </p:tgtEl>
                                      </p:cBhvr>
                                    </p:animEffect>
                                  </p:childTnLst>
                                </p:cTn>
                              </p:par>
                            </p:childTnLst>
                          </p:cTn>
                        </p:par>
                      </p:childTnLst>
                    </p:cTn>
                  </p:par>
                  <p:par>
                    <p:cTn id="62" fill="hold">
                      <p:stCondLst>
                        <p:cond delay="indefinite"/>
                      </p:stCondLst>
                      <p:childTnLst>
                        <p:par>
                          <p:cTn id="63" fill="hold">
                            <p:stCondLst>
                              <p:cond delay="0"/>
                            </p:stCondLst>
                            <p:childTnLst>
                              <p:par>
                                <p:cTn id="64" presetID="22" presetClass="entr" presetSubtype="4" fill="hold" grpId="0" nodeType="clickEffect">
                                  <p:stCondLst>
                                    <p:cond delay="0"/>
                                  </p:stCondLst>
                                  <p:childTnLst>
                                    <p:set>
                                      <p:cBhvr>
                                        <p:cTn id="65" dur="1" fill="hold">
                                          <p:stCondLst>
                                            <p:cond delay="0"/>
                                          </p:stCondLst>
                                        </p:cTn>
                                        <p:tgtEl>
                                          <p:spTgt spid="24"/>
                                        </p:tgtEl>
                                        <p:attrNameLst>
                                          <p:attrName>style.visibility</p:attrName>
                                        </p:attrNameLst>
                                      </p:cBhvr>
                                      <p:to>
                                        <p:strVal val="visible"/>
                                      </p:to>
                                    </p:set>
                                    <p:animEffect transition="in" filter="wipe(down)">
                                      <p:cBhvr>
                                        <p:cTn id="66" dur="500"/>
                                        <p:tgtEl>
                                          <p:spTgt spid="24"/>
                                        </p:tgtEl>
                                      </p:cBhvr>
                                    </p:animEffect>
                                  </p:childTnLst>
                                </p:cTn>
                              </p:par>
                              <p:par>
                                <p:cTn id="67" presetID="22" presetClass="entr" presetSubtype="4" fill="hold" grpId="0" nodeType="withEffect">
                                  <p:stCondLst>
                                    <p:cond delay="500"/>
                                  </p:stCondLst>
                                  <p:childTnLst>
                                    <p:set>
                                      <p:cBhvr>
                                        <p:cTn id="68" dur="1" fill="hold">
                                          <p:stCondLst>
                                            <p:cond delay="0"/>
                                          </p:stCondLst>
                                        </p:cTn>
                                        <p:tgtEl>
                                          <p:spTgt spid="14"/>
                                        </p:tgtEl>
                                        <p:attrNameLst>
                                          <p:attrName>style.visibility</p:attrName>
                                        </p:attrNameLst>
                                      </p:cBhvr>
                                      <p:to>
                                        <p:strVal val="visible"/>
                                      </p:to>
                                    </p:set>
                                    <p:animEffect transition="in" filter="wipe(down)">
                                      <p:cBhvr>
                                        <p:cTn id="69" dur="500"/>
                                        <p:tgtEl>
                                          <p:spTgt spid="14"/>
                                        </p:tgtEl>
                                      </p:cBhvr>
                                    </p:animEffect>
                                  </p:childTnLst>
                                </p:cTn>
                              </p:par>
                            </p:childTnLst>
                          </p:cTn>
                        </p:par>
                      </p:childTnLst>
                    </p:cTn>
                  </p:par>
                  <p:par>
                    <p:cTn id="70" fill="hold">
                      <p:stCondLst>
                        <p:cond delay="indefinite"/>
                      </p:stCondLst>
                      <p:childTnLst>
                        <p:par>
                          <p:cTn id="71" fill="hold">
                            <p:stCondLst>
                              <p:cond delay="0"/>
                            </p:stCondLst>
                            <p:childTnLst>
                              <p:par>
                                <p:cTn id="72" presetID="22" presetClass="entr" presetSubtype="4" fill="hold" grpId="0" nodeType="clickEffect">
                                  <p:stCondLst>
                                    <p:cond delay="0"/>
                                  </p:stCondLst>
                                  <p:childTnLst>
                                    <p:set>
                                      <p:cBhvr>
                                        <p:cTn id="73" dur="1" fill="hold">
                                          <p:stCondLst>
                                            <p:cond delay="0"/>
                                          </p:stCondLst>
                                        </p:cTn>
                                        <p:tgtEl>
                                          <p:spTgt spid="25"/>
                                        </p:tgtEl>
                                        <p:attrNameLst>
                                          <p:attrName>style.visibility</p:attrName>
                                        </p:attrNameLst>
                                      </p:cBhvr>
                                      <p:to>
                                        <p:strVal val="visible"/>
                                      </p:to>
                                    </p:set>
                                    <p:animEffect transition="in" filter="wipe(down)">
                                      <p:cBhvr>
                                        <p:cTn id="74" dur="500"/>
                                        <p:tgtEl>
                                          <p:spTgt spid="25"/>
                                        </p:tgtEl>
                                      </p:cBhvr>
                                    </p:animEffect>
                                  </p:childTnLst>
                                </p:cTn>
                              </p:par>
                              <p:par>
                                <p:cTn id="75" presetID="22" presetClass="entr" presetSubtype="4" fill="hold" grpId="0" nodeType="withEffect">
                                  <p:stCondLst>
                                    <p:cond delay="500"/>
                                  </p:stCondLst>
                                  <p:childTnLst>
                                    <p:set>
                                      <p:cBhvr>
                                        <p:cTn id="76" dur="1" fill="hold">
                                          <p:stCondLst>
                                            <p:cond delay="0"/>
                                          </p:stCondLst>
                                        </p:cTn>
                                        <p:tgtEl>
                                          <p:spTgt spid="15"/>
                                        </p:tgtEl>
                                        <p:attrNameLst>
                                          <p:attrName>style.visibility</p:attrName>
                                        </p:attrNameLst>
                                      </p:cBhvr>
                                      <p:to>
                                        <p:strVal val="visible"/>
                                      </p:to>
                                    </p:set>
                                    <p:animEffect transition="in" filter="wipe(down)">
                                      <p:cBhvr>
                                        <p:cTn id="77" dur="500"/>
                                        <p:tgtEl>
                                          <p:spTgt spid="15"/>
                                        </p:tgtEl>
                                      </p:cBhvr>
                                    </p:animEffect>
                                  </p:childTnLst>
                                </p:cTn>
                              </p:par>
                            </p:childTnLst>
                          </p:cTn>
                        </p:par>
                      </p:childTnLst>
                    </p:cTn>
                  </p:par>
                  <p:par>
                    <p:cTn id="78" fill="hold">
                      <p:stCondLst>
                        <p:cond delay="indefinite"/>
                      </p:stCondLst>
                      <p:childTnLst>
                        <p:par>
                          <p:cTn id="79" fill="hold">
                            <p:stCondLst>
                              <p:cond delay="0"/>
                            </p:stCondLst>
                            <p:childTnLst>
                              <p:par>
                                <p:cTn id="80" presetID="22" presetClass="entr" presetSubtype="8" fill="hold" grpId="0" nodeType="clickEffect">
                                  <p:stCondLst>
                                    <p:cond delay="0"/>
                                  </p:stCondLst>
                                  <p:childTnLst>
                                    <p:set>
                                      <p:cBhvr>
                                        <p:cTn id="81" dur="1" fill="hold">
                                          <p:stCondLst>
                                            <p:cond delay="0"/>
                                          </p:stCondLst>
                                        </p:cTn>
                                        <p:tgtEl>
                                          <p:spTgt spid="35"/>
                                        </p:tgtEl>
                                        <p:attrNameLst>
                                          <p:attrName>style.visibility</p:attrName>
                                        </p:attrNameLst>
                                      </p:cBhvr>
                                      <p:to>
                                        <p:strVal val="visible"/>
                                      </p:to>
                                    </p:set>
                                    <p:animEffect transition="in" filter="wipe(left)">
                                      <p:cBhvr>
                                        <p:cTn id="82" dur="500"/>
                                        <p:tgtEl>
                                          <p:spTgt spid="35"/>
                                        </p:tgtEl>
                                      </p:cBhvr>
                                    </p:animEffect>
                                  </p:childTnLst>
                                </p:cTn>
                              </p:par>
                            </p:childTnLst>
                          </p:cTn>
                        </p:par>
                      </p:childTnLst>
                    </p:cTn>
                  </p:par>
                  <p:par>
                    <p:cTn id="83" fill="hold">
                      <p:stCondLst>
                        <p:cond delay="indefinite"/>
                      </p:stCondLst>
                      <p:childTnLst>
                        <p:par>
                          <p:cTn id="84" fill="hold">
                            <p:stCondLst>
                              <p:cond delay="0"/>
                            </p:stCondLst>
                            <p:childTnLst>
                              <p:par>
                                <p:cTn id="85" presetID="42" presetClass="exit" presetSubtype="0" fill="hold" grpId="1" nodeType="clickEffect">
                                  <p:stCondLst>
                                    <p:cond delay="0"/>
                                  </p:stCondLst>
                                  <p:childTnLst>
                                    <p:animEffect transition="out" filter="fade">
                                      <p:cBhvr>
                                        <p:cTn id="86" dur="500"/>
                                        <p:tgtEl>
                                          <p:spTgt spid="11"/>
                                        </p:tgtEl>
                                      </p:cBhvr>
                                    </p:animEffect>
                                    <p:anim calcmode="lin" valueType="num">
                                      <p:cBhvr>
                                        <p:cTn id="87" dur="500"/>
                                        <p:tgtEl>
                                          <p:spTgt spid="11"/>
                                        </p:tgtEl>
                                        <p:attrNameLst>
                                          <p:attrName>ppt_x</p:attrName>
                                        </p:attrNameLst>
                                      </p:cBhvr>
                                      <p:tavLst>
                                        <p:tav tm="0">
                                          <p:val>
                                            <p:strVal val="ppt_x"/>
                                          </p:val>
                                        </p:tav>
                                        <p:tav tm="100000">
                                          <p:val>
                                            <p:strVal val="ppt_x"/>
                                          </p:val>
                                        </p:tav>
                                      </p:tavLst>
                                    </p:anim>
                                    <p:anim calcmode="lin" valueType="num">
                                      <p:cBhvr>
                                        <p:cTn id="88" dur="500"/>
                                        <p:tgtEl>
                                          <p:spTgt spid="11"/>
                                        </p:tgtEl>
                                        <p:attrNameLst>
                                          <p:attrName>ppt_y</p:attrName>
                                        </p:attrNameLst>
                                      </p:cBhvr>
                                      <p:tavLst>
                                        <p:tav tm="0">
                                          <p:val>
                                            <p:strVal val="ppt_y"/>
                                          </p:val>
                                        </p:tav>
                                        <p:tav tm="100000">
                                          <p:val>
                                            <p:strVal val="ppt_y+.1"/>
                                          </p:val>
                                        </p:tav>
                                      </p:tavLst>
                                    </p:anim>
                                    <p:set>
                                      <p:cBhvr>
                                        <p:cTn id="89" dur="1" fill="hold">
                                          <p:stCondLst>
                                            <p:cond delay="499"/>
                                          </p:stCondLst>
                                        </p:cTn>
                                        <p:tgtEl>
                                          <p:spTgt spid="11"/>
                                        </p:tgtEl>
                                        <p:attrNameLst>
                                          <p:attrName>style.visibility</p:attrName>
                                        </p:attrNameLst>
                                      </p:cBhvr>
                                      <p:to>
                                        <p:strVal val="hidden"/>
                                      </p:to>
                                    </p:set>
                                  </p:childTnLst>
                                </p:cTn>
                              </p:par>
                              <p:par>
                                <p:cTn id="90" presetID="10" presetClass="exit" presetSubtype="0" fill="hold" grpId="1" nodeType="withEffect">
                                  <p:stCondLst>
                                    <p:cond delay="250"/>
                                  </p:stCondLst>
                                  <p:childTnLst>
                                    <p:animEffect transition="out" filter="fade">
                                      <p:cBhvr>
                                        <p:cTn id="91" dur="500"/>
                                        <p:tgtEl>
                                          <p:spTgt spid="8"/>
                                        </p:tgtEl>
                                      </p:cBhvr>
                                    </p:animEffect>
                                    <p:set>
                                      <p:cBhvr>
                                        <p:cTn id="92" dur="1" fill="hold">
                                          <p:stCondLst>
                                            <p:cond delay="499"/>
                                          </p:stCondLst>
                                        </p:cTn>
                                        <p:tgtEl>
                                          <p:spTgt spid="8"/>
                                        </p:tgtEl>
                                        <p:attrNameLst>
                                          <p:attrName>style.visibility</p:attrName>
                                        </p:attrNameLst>
                                      </p:cBhvr>
                                      <p:to>
                                        <p:strVal val="hidden"/>
                                      </p:to>
                                    </p:set>
                                  </p:childTnLst>
                                </p:cTn>
                              </p:par>
                            </p:childTnLst>
                          </p:cTn>
                        </p:par>
                      </p:childTnLst>
                    </p:cTn>
                  </p:par>
                  <p:par>
                    <p:cTn id="93" fill="hold">
                      <p:stCondLst>
                        <p:cond delay="indefinite"/>
                      </p:stCondLst>
                      <p:childTnLst>
                        <p:par>
                          <p:cTn id="94" fill="hold">
                            <p:stCondLst>
                              <p:cond delay="0"/>
                            </p:stCondLst>
                            <p:childTnLst>
                              <p:par>
                                <p:cTn id="95" presetID="22" presetClass="entr" presetSubtype="4" fill="hold" grpId="0" nodeType="clickEffect">
                                  <p:stCondLst>
                                    <p:cond delay="0"/>
                                  </p:stCondLst>
                                  <p:childTnLst>
                                    <p:set>
                                      <p:cBhvr>
                                        <p:cTn id="96" dur="1" fill="hold">
                                          <p:stCondLst>
                                            <p:cond delay="0"/>
                                          </p:stCondLst>
                                        </p:cTn>
                                        <p:tgtEl>
                                          <p:spTgt spid="26"/>
                                        </p:tgtEl>
                                        <p:attrNameLst>
                                          <p:attrName>style.visibility</p:attrName>
                                        </p:attrNameLst>
                                      </p:cBhvr>
                                      <p:to>
                                        <p:strVal val="visible"/>
                                      </p:to>
                                    </p:set>
                                    <p:animEffect transition="in" filter="wipe(down)">
                                      <p:cBhvr>
                                        <p:cTn id="97" dur="500"/>
                                        <p:tgtEl>
                                          <p:spTgt spid="26"/>
                                        </p:tgtEl>
                                      </p:cBhvr>
                                    </p:animEffect>
                                  </p:childTnLst>
                                </p:cTn>
                              </p:par>
                              <p:par>
                                <p:cTn id="98" presetID="22" presetClass="entr" presetSubtype="4" fill="hold" grpId="0" nodeType="withEffect">
                                  <p:stCondLst>
                                    <p:cond delay="0"/>
                                  </p:stCondLst>
                                  <p:childTnLst>
                                    <p:set>
                                      <p:cBhvr>
                                        <p:cTn id="99" dur="1" fill="hold">
                                          <p:stCondLst>
                                            <p:cond delay="0"/>
                                          </p:stCondLst>
                                        </p:cTn>
                                        <p:tgtEl>
                                          <p:spTgt spid="17"/>
                                        </p:tgtEl>
                                        <p:attrNameLst>
                                          <p:attrName>style.visibility</p:attrName>
                                        </p:attrNameLst>
                                      </p:cBhvr>
                                      <p:to>
                                        <p:strVal val="visible"/>
                                      </p:to>
                                    </p:set>
                                    <p:animEffect transition="in" filter="wipe(down)">
                                      <p:cBhvr>
                                        <p:cTn id="100" dur="500"/>
                                        <p:tgtEl>
                                          <p:spTgt spid="17"/>
                                        </p:tgtEl>
                                      </p:cBhvr>
                                    </p:animEffect>
                                  </p:childTnLst>
                                </p:cTn>
                              </p:par>
                            </p:childTnLst>
                          </p:cTn>
                        </p:par>
                      </p:childTnLst>
                    </p:cTn>
                  </p:par>
                  <p:par>
                    <p:cTn id="101" fill="hold">
                      <p:stCondLst>
                        <p:cond delay="indefinite"/>
                      </p:stCondLst>
                      <p:childTnLst>
                        <p:par>
                          <p:cTn id="102" fill="hold">
                            <p:stCondLst>
                              <p:cond delay="0"/>
                            </p:stCondLst>
                            <p:childTnLst>
                              <p:par>
                                <p:cTn id="103" presetID="22" presetClass="entr" presetSubtype="4" fill="hold" grpId="0" nodeType="clickEffect">
                                  <p:stCondLst>
                                    <p:cond delay="0"/>
                                  </p:stCondLst>
                                  <p:childTnLst>
                                    <p:set>
                                      <p:cBhvr>
                                        <p:cTn id="104" dur="1" fill="hold">
                                          <p:stCondLst>
                                            <p:cond delay="0"/>
                                          </p:stCondLst>
                                        </p:cTn>
                                        <p:tgtEl>
                                          <p:spTgt spid="27"/>
                                        </p:tgtEl>
                                        <p:attrNameLst>
                                          <p:attrName>style.visibility</p:attrName>
                                        </p:attrNameLst>
                                      </p:cBhvr>
                                      <p:to>
                                        <p:strVal val="visible"/>
                                      </p:to>
                                    </p:set>
                                    <p:animEffect transition="in" filter="wipe(down)">
                                      <p:cBhvr>
                                        <p:cTn id="105" dur="500"/>
                                        <p:tgtEl>
                                          <p:spTgt spid="27"/>
                                        </p:tgtEl>
                                      </p:cBhvr>
                                    </p:animEffect>
                                  </p:childTnLst>
                                </p:cTn>
                              </p:par>
                              <p:par>
                                <p:cTn id="106" presetID="22" presetClass="entr" presetSubtype="4" fill="hold" grpId="0" nodeType="withEffect">
                                  <p:stCondLst>
                                    <p:cond delay="250"/>
                                  </p:stCondLst>
                                  <p:childTnLst>
                                    <p:set>
                                      <p:cBhvr>
                                        <p:cTn id="107" dur="1" fill="hold">
                                          <p:stCondLst>
                                            <p:cond delay="0"/>
                                          </p:stCondLst>
                                        </p:cTn>
                                        <p:tgtEl>
                                          <p:spTgt spid="16"/>
                                        </p:tgtEl>
                                        <p:attrNameLst>
                                          <p:attrName>style.visibility</p:attrName>
                                        </p:attrNameLst>
                                      </p:cBhvr>
                                      <p:to>
                                        <p:strVal val="visible"/>
                                      </p:to>
                                    </p:set>
                                    <p:animEffect transition="in" filter="wipe(down)">
                                      <p:cBhvr>
                                        <p:cTn id="108" dur="500"/>
                                        <p:tgtEl>
                                          <p:spTgt spid="16"/>
                                        </p:tgtEl>
                                      </p:cBhvr>
                                    </p:animEffect>
                                  </p:childTnLst>
                                </p:cTn>
                              </p:par>
                            </p:childTnLst>
                          </p:cTn>
                        </p:par>
                      </p:childTnLst>
                    </p:cTn>
                  </p:par>
                  <p:par>
                    <p:cTn id="109" fill="hold">
                      <p:stCondLst>
                        <p:cond delay="indefinite"/>
                      </p:stCondLst>
                      <p:childTnLst>
                        <p:par>
                          <p:cTn id="110" fill="hold">
                            <p:stCondLst>
                              <p:cond delay="0"/>
                            </p:stCondLst>
                            <p:childTnLst>
                              <p:par>
                                <p:cTn id="111" presetID="22" presetClass="entr" presetSubtype="4" fill="hold" grpId="0" nodeType="clickEffect">
                                  <p:stCondLst>
                                    <p:cond delay="0"/>
                                  </p:stCondLst>
                                  <p:childTnLst>
                                    <p:set>
                                      <p:cBhvr>
                                        <p:cTn id="112" dur="1" fill="hold">
                                          <p:stCondLst>
                                            <p:cond delay="0"/>
                                          </p:stCondLst>
                                        </p:cTn>
                                        <p:tgtEl>
                                          <p:spTgt spid="28"/>
                                        </p:tgtEl>
                                        <p:attrNameLst>
                                          <p:attrName>style.visibility</p:attrName>
                                        </p:attrNameLst>
                                      </p:cBhvr>
                                      <p:to>
                                        <p:strVal val="visible"/>
                                      </p:to>
                                    </p:set>
                                    <p:animEffect transition="in" filter="wipe(down)">
                                      <p:cBhvr>
                                        <p:cTn id="113" dur="500"/>
                                        <p:tgtEl>
                                          <p:spTgt spid="28"/>
                                        </p:tgtEl>
                                      </p:cBhvr>
                                    </p:animEffect>
                                  </p:childTnLst>
                                </p:cTn>
                              </p:par>
                              <p:par>
                                <p:cTn id="114" presetID="22" presetClass="entr" presetSubtype="4" fill="hold" grpId="0" nodeType="withEffect">
                                  <p:stCondLst>
                                    <p:cond delay="250"/>
                                  </p:stCondLst>
                                  <p:childTnLst>
                                    <p:set>
                                      <p:cBhvr>
                                        <p:cTn id="115" dur="1" fill="hold">
                                          <p:stCondLst>
                                            <p:cond delay="0"/>
                                          </p:stCondLst>
                                        </p:cTn>
                                        <p:tgtEl>
                                          <p:spTgt spid="18"/>
                                        </p:tgtEl>
                                        <p:attrNameLst>
                                          <p:attrName>style.visibility</p:attrName>
                                        </p:attrNameLst>
                                      </p:cBhvr>
                                      <p:to>
                                        <p:strVal val="visible"/>
                                      </p:to>
                                    </p:set>
                                    <p:animEffect transition="in" filter="wipe(down)">
                                      <p:cBhvr>
                                        <p:cTn id="116" dur="500"/>
                                        <p:tgtEl>
                                          <p:spTgt spid="18"/>
                                        </p:tgtEl>
                                      </p:cBhvr>
                                    </p:animEffect>
                                  </p:childTnLst>
                                </p:cTn>
                              </p:par>
                            </p:childTnLst>
                          </p:cTn>
                        </p:par>
                      </p:childTnLst>
                    </p:cTn>
                  </p:par>
                  <p:par>
                    <p:cTn id="117" fill="hold">
                      <p:stCondLst>
                        <p:cond delay="indefinite"/>
                      </p:stCondLst>
                      <p:childTnLst>
                        <p:par>
                          <p:cTn id="118" fill="hold">
                            <p:stCondLst>
                              <p:cond delay="0"/>
                            </p:stCondLst>
                            <p:childTnLst>
                              <p:par>
                                <p:cTn id="119" presetID="22" presetClass="entr" presetSubtype="8" fill="hold" grpId="0" nodeType="clickEffect">
                                  <p:stCondLst>
                                    <p:cond delay="0"/>
                                  </p:stCondLst>
                                  <p:childTnLst>
                                    <p:set>
                                      <p:cBhvr>
                                        <p:cTn id="120" dur="1" fill="hold">
                                          <p:stCondLst>
                                            <p:cond delay="0"/>
                                          </p:stCondLst>
                                        </p:cTn>
                                        <p:tgtEl>
                                          <p:spTgt spid="36"/>
                                        </p:tgtEl>
                                        <p:attrNameLst>
                                          <p:attrName>style.visibility</p:attrName>
                                        </p:attrNameLst>
                                      </p:cBhvr>
                                      <p:to>
                                        <p:strVal val="visible"/>
                                      </p:to>
                                    </p:set>
                                    <p:animEffect transition="in" filter="wipe(left)">
                                      <p:cBhvr>
                                        <p:cTn id="121" dur="500"/>
                                        <p:tgtEl>
                                          <p:spTgt spid="36"/>
                                        </p:tgtEl>
                                      </p:cBhvr>
                                    </p:animEffect>
                                  </p:childTnLst>
                                </p:cTn>
                              </p:par>
                            </p:childTnLst>
                          </p:cTn>
                        </p:par>
                      </p:childTnLst>
                    </p:cTn>
                  </p:par>
                  <p:par>
                    <p:cTn id="122" fill="hold">
                      <p:stCondLst>
                        <p:cond delay="indefinite"/>
                      </p:stCondLst>
                      <p:childTnLst>
                        <p:par>
                          <p:cTn id="123" fill="hold">
                            <p:stCondLst>
                              <p:cond delay="0"/>
                            </p:stCondLst>
                            <p:childTnLst>
                              <p:par>
                                <p:cTn id="124" presetID="42" presetClass="exit" presetSubtype="0" fill="hold" grpId="1" nodeType="clickEffect">
                                  <p:stCondLst>
                                    <p:cond delay="0"/>
                                  </p:stCondLst>
                                  <p:childTnLst>
                                    <p:animEffect transition="out" filter="fade">
                                      <p:cBhvr>
                                        <p:cTn id="125" dur="500"/>
                                        <p:tgtEl>
                                          <p:spTgt spid="10"/>
                                        </p:tgtEl>
                                      </p:cBhvr>
                                    </p:animEffect>
                                    <p:anim calcmode="lin" valueType="num">
                                      <p:cBhvr>
                                        <p:cTn id="126" dur="500"/>
                                        <p:tgtEl>
                                          <p:spTgt spid="10"/>
                                        </p:tgtEl>
                                        <p:attrNameLst>
                                          <p:attrName>ppt_x</p:attrName>
                                        </p:attrNameLst>
                                      </p:cBhvr>
                                      <p:tavLst>
                                        <p:tav tm="0">
                                          <p:val>
                                            <p:strVal val="ppt_x"/>
                                          </p:val>
                                        </p:tav>
                                        <p:tav tm="100000">
                                          <p:val>
                                            <p:strVal val="ppt_x"/>
                                          </p:val>
                                        </p:tav>
                                      </p:tavLst>
                                    </p:anim>
                                    <p:anim calcmode="lin" valueType="num">
                                      <p:cBhvr>
                                        <p:cTn id="127" dur="500"/>
                                        <p:tgtEl>
                                          <p:spTgt spid="10"/>
                                        </p:tgtEl>
                                        <p:attrNameLst>
                                          <p:attrName>ppt_y</p:attrName>
                                        </p:attrNameLst>
                                      </p:cBhvr>
                                      <p:tavLst>
                                        <p:tav tm="0">
                                          <p:val>
                                            <p:strVal val="ppt_y"/>
                                          </p:val>
                                        </p:tav>
                                        <p:tav tm="100000">
                                          <p:val>
                                            <p:strVal val="ppt_y+.1"/>
                                          </p:val>
                                        </p:tav>
                                      </p:tavLst>
                                    </p:anim>
                                    <p:set>
                                      <p:cBhvr>
                                        <p:cTn id="128" dur="1" fill="hold">
                                          <p:stCondLst>
                                            <p:cond delay="499"/>
                                          </p:stCondLst>
                                        </p:cTn>
                                        <p:tgtEl>
                                          <p:spTgt spid="10"/>
                                        </p:tgtEl>
                                        <p:attrNameLst>
                                          <p:attrName>style.visibility</p:attrName>
                                        </p:attrNameLst>
                                      </p:cBhvr>
                                      <p:to>
                                        <p:strVal val="hidden"/>
                                      </p:to>
                                    </p:set>
                                  </p:childTnLst>
                                </p:cTn>
                              </p:par>
                              <p:par>
                                <p:cTn id="129" presetID="10" presetClass="exit" presetSubtype="0" fill="hold" grpId="1" nodeType="withEffect">
                                  <p:stCondLst>
                                    <p:cond delay="200"/>
                                  </p:stCondLst>
                                  <p:childTnLst>
                                    <p:animEffect transition="out" filter="fade">
                                      <p:cBhvr>
                                        <p:cTn id="130" dur="500"/>
                                        <p:tgtEl>
                                          <p:spTgt spid="7"/>
                                        </p:tgtEl>
                                      </p:cBhvr>
                                    </p:animEffect>
                                    <p:set>
                                      <p:cBhvr>
                                        <p:cTn id="131" dur="1" fill="hold">
                                          <p:stCondLst>
                                            <p:cond delay="499"/>
                                          </p:stCondLst>
                                        </p:cTn>
                                        <p:tgtEl>
                                          <p:spTgt spid="7"/>
                                        </p:tgtEl>
                                        <p:attrNameLst>
                                          <p:attrName>style.visibility</p:attrName>
                                        </p:attrNameLst>
                                      </p:cBhvr>
                                      <p:to>
                                        <p:strVal val="hidden"/>
                                      </p:to>
                                    </p:set>
                                  </p:childTnLst>
                                </p:cTn>
                              </p:par>
                            </p:childTnLst>
                          </p:cTn>
                        </p:par>
                      </p:childTnLst>
                    </p:cTn>
                  </p:par>
                  <p:par>
                    <p:cTn id="132" fill="hold">
                      <p:stCondLst>
                        <p:cond delay="indefinite"/>
                      </p:stCondLst>
                      <p:childTnLst>
                        <p:par>
                          <p:cTn id="133" fill="hold">
                            <p:stCondLst>
                              <p:cond delay="0"/>
                            </p:stCondLst>
                            <p:childTnLst>
                              <p:par>
                                <p:cTn id="134" presetID="22" presetClass="entr" presetSubtype="4" fill="hold" grpId="0" nodeType="clickEffect">
                                  <p:stCondLst>
                                    <p:cond delay="0"/>
                                  </p:stCondLst>
                                  <p:childTnLst>
                                    <p:set>
                                      <p:cBhvr>
                                        <p:cTn id="135" dur="1" fill="hold">
                                          <p:stCondLst>
                                            <p:cond delay="0"/>
                                          </p:stCondLst>
                                        </p:cTn>
                                        <p:tgtEl>
                                          <p:spTgt spid="29"/>
                                        </p:tgtEl>
                                        <p:attrNameLst>
                                          <p:attrName>style.visibility</p:attrName>
                                        </p:attrNameLst>
                                      </p:cBhvr>
                                      <p:to>
                                        <p:strVal val="visible"/>
                                      </p:to>
                                    </p:set>
                                    <p:animEffect transition="in" filter="wipe(down)">
                                      <p:cBhvr>
                                        <p:cTn id="136" dur="500"/>
                                        <p:tgtEl>
                                          <p:spTgt spid="29"/>
                                        </p:tgtEl>
                                      </p:cBhvr>
                                    </p:animEffect>
                                  </p:childTnLst>
                                </p:cTn>
                              </p:par>
                              <p:par>
                                <p:cTn id="137" presetID="22" presetClass="entr" presetSubtype="4" fill="hold" grpId="0" nodeType="withEffect">
                                  <p:stCondLst>
                                    <p:cond delay="0"/>
                                  </p:stCondLst>
                                  <p:childTnLst>
                                    <p:set>
                                      <p:cBhvr>
                                        <p:cTn id="138" dur="1" fill="hold">
                                          <p:stCondLst>
                                            <p:cond delay="0"/>
                                          </p:stCondLst>
                                        </p:cTn>
                                        <p:tgtEl>
                                          <p:spTgt spid="21"/>
                                        </p:tgtEl>
                                        <p:attrNameLst>
                                          <p:attrName>style.visibility</p:attrName>
                                        </p:attrNameLst>
                                      </p:cBhvr>
                                      <p:to>
                                        <p:strVal val="visible"/>
                                      </p:to>
                                    </p:set>
                                    <p:animEffect transition="in" filter="wipe(down)">
                                      <p:cBhvr>
                                        <p:cTn id="139" dur="500"/>
                                        <p:tgtEl>
                                          <p:spTgt spid="21"/>
                                        </p:tgtEl>
                                      </p:cBhvr>
                                    </p:animEffect>
                                  </p:childTnLst>
                                </p:cTn>
                              </p:par>
                            </p:childTnLst>
                          </p:cTn>
                        </p:par>
                      </p:childTnLst>
                    </p:cTn>
                  </p:par>
                  <p:par>
                    <p:cTn id="140" fill="hold">
                      <p:stCondLst>
                        <p:cond delay="indefinite"/>
                      </p:stCondLst>
                      <p:childTnLst>
                        <p:par>
                          <p:cTn id="141" fill="hold">
                            <p:stCondLst>
                              <p:cond delay="0"/>
                            </p:stCondLst>
                            <p:childTnLst>
                              <p:par>
                                <p:cTn id="142" presetID="22" presetClass="entr" presetSubtype="4" fill="hold" grpId="0" nodeType="clickEffect">
                                  <p:stCondLst>
                                    <p:cond delay="0"/>
                                  </p:stCondLst>
                                  <p:childTnLst>
                                    <p:set>
                                      <p:cBhvr>
                                        <p:cTn id="143" dur="1" fill="hold">
                                          <p:stCondLst>
                                            <p:cond delay="0"/>
                                          </p:stCondLst>
                                        </p:cTn>
                                        <p:tgtEl>
                                          <p:spTgt spid="30"/>
                                        </p:tgtEl>
                                        <p:attrNameLst>
                                          <p:attrName>style.visibility</p:attrName>
                                        </p:attrNameLst>
                                      </p:cBhvr>
                                      <p:to>
                                        <p:strVal val="visible"/>
                                      </p:to>
                                    </p:set>
                                    <p:animEffect transition="in" filter="wipe(down)">
                                      <p:cBhvr>
                                        <p:cTn id="144" dur="500"/>
                                        <p:tgtEl>
                                          <p:spTgt spid="30"/>
                                        </p:tgtEl>
                                      </p:cBhvr>
                                    </p:animEffect>
                                  </p:childTnLst>
                                </p:cTn>
                              </p:par>
                              <p:par>
                                <p:cTn id="145" presetID="22" presetClass="entr" presetSubtype="4" fill="hold" grpId="0" nodeType="withEffect">
                                  <p:stCondLst>
                                    <p:cond delay="250"/>
                                  </p:stCondLst>
                                  <p:childTnLst>
                                    <p:set>
                                      <p:cBhvr>
                                        <p:cTn id="146" dur="1" fill="hold">
                                          <p:stCondLst>
                                            <p:cond delay="0"/>
                                          </p:stCondLst>
                                        </p:cTn>
                                        <p:tgtEl>
                                          <p:spTgt spid="19"/>
                                        </p:tgtEl>
                                        <p:attrNameLst>
                                          <p:attrName>style.visibility</p:attrName>
                                        </p:attrNameLst>
                                      </p:cBhvr>
                                      <p:to>
                                        <p:strVal val="visible"/>
                                      </p:to>
                                    </p:set>
                                    <p:animEffect transition="in" filter="wipe(down)">
                                      <p:cBhvr>
                                        <p:cTn id="147" dur="500"/>
                                        <p:tgtEl>
                                          <p:spTgt spid="19"/>
                                        </p:tgtEl>
                                      </p:cBhvr>
                                    </p:animEffect>
                                  </p:childTnLst>
                                </p:cTn>
                              </p:par>
                            </p:childTnLst>
                          </p:cTn>
                        </p:par>
                      </p:childTnLst>
                    </p:cTn>
                  </p:par>
                  <p:par>
                    <p:cTn id="148" fill="hold">
                      <p:stCondLst>
                        <p:cond delay="indefinite"/>
                      </p:stCondLst>
                      <p:childTnLst>
                        <p:par>
                          <p:cTn id="149" fill="hold">
                            <p:stCondLst>
                              <p:cond delay="0"/>
                            </p:stCondLst>
                            <p:childTnLst>
                              <p:par>
                                <p:cTn id="150" presetID="22" presetClass="entr" presetSubtype="4" fill="hold" grpId="0" nodeType="clickEffect">
                                  <p:stCondLst>
                                    <p:cond delay="0"/>
                                  </p:stCondLst>
                                  <p:childTnLst>
                                    <p:set>
                                      <p:cBhvr>
                                        <p:cTn id="151" dur="1" fill="hold">
                                          <p:stCondLst>
                                            <p:cond delay="0"/>
                                          </p:stCondLst>
                                        </p:cTn>
                                        <p:tgtEl>
                                          <p:spTgt spid="31"/>
                                        </p:tgtEl>
                                        <p:attrNameLst>
                                          <p:attrName>style.visibility</p:attrName>
                                        </p:attrNameLst>
                                      </p:cBhvr>
                                      <p:to>
                                        <p:strVal val="visible"/>
                                      </p:to>
                                    </p:set>
                                    <p:animEffect transition="in" filter="wipe(down)">
                                      <p:cBhvr>
                                        <p:cTn id="152" dur="500"/>
                                        <p:tgtEl>
                                          <p:spTgt spid="31"/>
                                        </p:tgtEl>
                                      </p:cBhvr>
                                    </p:animEffect>
                                  </p:childTnLst>
                                </p:cTn>
                              </p:par>
                              <p:par>
                                <p:cTn id="153" presetID="22" presetClass="entr" presetSubtype="4" fill="hold" grpId="0" nodeType="withEffect">
                                  <p:stCondLst>
                                    <p:cond delay="250"/>
                                  </p:stCondLst>
                                  <p:childTnLst>
                                    <p:set>
                                      <p:cBhvr>
                                        <p:cTn id="154" dur="1" fill="hold">
                                          <p:stCondLst>
                                            <p:cond delay="0"/>
                                          </p:stCondLst>
                                        </p:cTn>
                                        <p:tgtEl>
                                          <p:spTgt spid="20"/>
                                        </p:tgtEl>
                                        <p:attrNameLst>
                                          <p:attrName>style.visibility</p:attrName>
                                        </p:attrNameLst>
                                      </p:cBhvr>
                                      <p:to>
                                        <p:strVal val="visible"/>
                                      </p:to>
                                    </p:set>
                                    <p:animEffect transition="in" filter="wipe(down)">
                                      <p:cBhvr>
                                        <p:cTn id="155" dur="500"/>
                                        <p:tgtEl>
                                          <p:spTgt spid="20"/>
                                        </p:tgtEl>
                                      </p:cBhvr>
                                    </p:animEffect>
                                  </p:childTnLst>
                                </p:cTn>
                              </p:par>
                            </p:childTnLst>
                          </p:cTn>
                        </p:par>
                      </p:childTnLst>
                    </p:cTn>
                  </p:par>
                  <p:par>
                    <p:cTn id="156" fill="hold">
                      <p:stCondLst>
                        <p:cond delay="indefinite"/>
                      </p:stCondLst>
                      <p:childTnLst>
                        <p:par>
                          <p:cTn id="157" fill="hold">
                            <p:stCondLst>
                              <p:cond delay="0"/>
                            </p:stCondLst>
                            <p:childTnLst>
                              <p:par>
                                <p:cTn id="158" presetID="22" presetClass="entr" presetSubtype="8" fill="hold" grpId="0" nodeType="clickEffect">
                                  <p:stCondLst>
                                    <p:cond delay="0"/>
                                  </p:stCondLst>
                                  <p:childTnLst>
                                    <p:set>
                                      <p:cBhvr>
                                        <p:cTn id="159" dur="1" fill="hold">
                                          <p:stCondLst>
                                            <p:cond delay="0"/>
                                          </p:stCondLst>
                                        </p:cTn>
                                        <p:tgtEl>
                                          <p:spTgt spid="37"/>
                                        </p:tgtEl>
                                        <p:attrNameLst>
                                          <p:attrName>style.visibility</p:attrName>
                                        </p:attrNameLst>
                                      </p:cBhvr>
                                      <p:to>
                                        <p:strVal val="visible"/>
                                      </p:to>
                                    </p:set>
                                    <p:animEffect transition="in" filter="wipe(left)">
                                      <p:cBhvr>
                                        <p:cTn id="160"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7" grpId="1" animBg="1"/>
      <p:bldP spid="8" grpId="0" animBg="1"/>
      <p:bldP spid="8" grpId="1" animBg="1"/>
      <p:bldP spid="9" grpId="0" animBg="1"/>
      <p:bldP spid="9" grpId="1" animBg="1"/>
      <p:bldP spid="10" grpId="0" animBg="1"/>
      <p:bldP spid="10" grpId="1" animBg="1"/>
      <p:bldP spid="11" grpId="0" animBg="1"/>
      <p:bldP spid="11" grpId="1" animBg="1"/>
      <p:bldP spid="12" grpId="0" animBg="1"/>
      <p:bldP spid="12" grpId="1"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6" grpId="0" animBg="1"/>
      <p:bldP spid="27" grpId="0" animBg="1"/>
      <p:bldP spid="28" grpId="0" animBg="1"/>
      <p:bldP spid="29" grpId="0" animBg="1"/>
      <p:bldP spid="30" grpId="0" animBg="1"/>
      <p:bldP spid="31" grpId="0" animBg="1"/>
      <p:bldP spid="32" grpId="0"/>
      <p:bldP spid="33" grpId="0"/>
      <p:bldP spid="34" grpId="0"/>
      <p:bldP spid="35" grpId="0"/>
      <p:bldP spid="36" grpId="0"/>
      <p:bldP spid="37"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連帯債務の全額弁済と求償のメカニズム</a:t>
            </a:r>
            <a:endParaRPr kumimoji="1" lang="ja-JP" altLang="en-US" dirty="0"/>
          </a:p>
        </p:txBody>
      </p:sp>
      <p:sp>
        <p:nvSpPr>
          <p:cNvPr id="3" name="日付プレースホルダー 2"/>
          <p:cNvSpPr>
            <a:spLocks noGrp="1"/>
          </p:cNvSpPr>
          <p:nvPr>
            <p:ph type="dt" sz="half" idx="10"/>
          </p:nvPr>
        </p:nvSpPr>
        <p:spPr/>
        <p:txBody>
          <a:bodyPr/>
          <a:lstStyle/>
          <a:p>
            <a:fld id="{10D3AB30-B3B3-4667-ABE4-B0A8D60E86BB}" type="datetime1">
              <a:rPr kumimoji="1" lang="ja-JP" altLang="en-US" smtClean="0"/>
              <a:t>2015/7/2</a:t>
            </a:fld>
            <a:endParaRPr kumimoji="1" lang="ja-JP" altLang="en-US"/>
          </a:p>
        </p:txBody>
      </p:sp>
      <p:sp>
        <p:nvSpPr>
          <p:cNvPr id="4" name="スライド番号プレースホルダー 3"/>
          <p:cNvSpPr>
            <a:spLocks noGrp="1"/>
          </p:cNvSpPr>
          <p:nvPr>
            <p:ph type="sldNum" sz="quarter" idx="12"/>
          </p:nvPr>
        </p:nvSpPr>
        <p:spPr/>
        <p:txBody>
          <a:bodyPr/>
          <a:lstStyle/>
          <a:p>
            <a:fld id="{034DF8C5-7924-4D50-87E1-AC63DB6A7F48}" type="slidenum">
              <a:rPr kumimoji="1" lang="ja-JP" altLang="en-US" smtClean="0"/>
              <a:t>15</a:t>
            </a:fld>
            <a:endParaRPr kumimoji="1" lang="ja-JP" altLang="en-US"/>
          </a:p>
        </p:txBody>
      </p:sp>
      <p:sp>
        <p:nvSpPr>
          <p:cNvPr id="5" name="円/楕円 4"/>
          <p:cNvSpPr/>
          <p:nvPr/>
        </p:nvSpPr>
        <p:spPr>
          <a:xfrm>
            <a:off x="4634107" y="5392490"/>
            <a:ext cx="2880320" cy="698376"/>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sz="1600" b="1" dirty="0" smtClean="0"/>
              <a:t>債権者</a:t>
            </a:r>
            <a:r>
              <a:rPr kumimoji="1" lang="en-US" altLang="ja-JP" b="1" dirty="0" smtClean="0">
                <a:latin typeface="Times New Roman" pitchFamily="18" charset="0"/>
                <a:cs typeface="Times New Roman" pitchFamily="18" charset="0"/>
              </a:rPr>
              <a:t>X</a:t>
            </a:r>
          </a:p>
          <a:p>
            <a:pPr algn="ctr"/>
            <a:r>
              <a:rPr lang="en-US" altLang="ja-JP" b="1" dirty="0" smtClean="0">
                <a:latin typeface="Times New Roman" pitchFamily="18" charset="0"/>
                <a:cs typeface="Times New Roman" pitchFamily="18" charset="0"/>
              </a:rPr>
              <a:t>600</a:t>
            </a:r>
            <a:r>
              <a:rPr lang="ja-JP" altLang="en-US" b="1" dirty="0" smtClean="0">
                <a:latin typeface="Times New Roman" pitchFamily="18" charset="0"/>
                <a:cs typeface="Times New Roman" pitchFamily="18" charset="0"/>
              </a:rPr>
              <a:t>→</a:t>
            </a:r>
            <a:r>
              <a:rPr lang="en-US" altLang="ja-JP" b="1" dirty="0" smtClean="0">
                <a:latin typeface="Times New Roman" pitchFamily="18" charset="0"/>
                <a:cs typeface="Times New Roman" pitchFamily="18" charset="0"/>
              </a:rPr>
              <a:t>0</a:t>
            </a:r>
            <a:endParaRPr kumimoji="1" lang="ja-JP" altLang="en-US" b="1" dirty="0">
              <a:latin typeface="Times New Roman" pitchFamily="18" charset="0"/>
              <a:cs typeface="Times New Roman" pitchFamily="18" charset="0"/>
            </a:endParaRPr>
          </a:p>
        </p:txBody>
      </p:sp>
      <p:sp>
        <p:nvSpPr>
          <p:cNvPr id="6" name="正方形/長方形 5"/>
          <p:cNvSpPr/>
          <p:nvPr/>
        </p:nvSpPr>
        <p:spPr>
          <a:xfrm>
            <a:off x="2473867" y="3678816"/>
            <a:ext cx="1418456" cy="1044116"/>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n-US" altLang="ja-JP" sz="1600" b="1" dirty="0" smtClean="0">
                <a:latin typeface="Times New Roman" pitchFamily="18" charset="0"/>
                <a:cs typeface="Times New Roman" pitchFamily="18" charset="0"/>
              </a:rPr>
              <a:t>Y</a:t>
            </a:r>
            <a:r>
              <a:rPr lang="en-US" altLang="ja-JP" sz="1600" b="1" baseline="-25000" dirty="0" smtClean="0">
                <a:latin typeface="Times New Roman" pitchFamily="18" charset="0"/>
                <a:cs typeface="Times New Roman" pitchFamily="18" charset="0"/>
              </a:rPr>
              <a:t>1</a:t>
            </a:r>
            <a:r>
              <a:rPr lang="ja-JP" altLang="en-US" sz="1600" b="1" dirty="0" smtClean="0"/>
              <a:t>負担部分</a:t>
            </a:r>
            <a:endParaRPr lang="en-US" altLang="ja-JP" sz="1600" b="1" dirty="0" smtClean="0"/>
          </a:p>
          <a:p>
            <a:pPr algn="ctr"/>
            <a:r>
              <a:rPr kumimoji="1" lang="en-US" altLang="ja-JP" sz="1600" dirty="0" smtClean="0"/>
              <a:t>300</a:t>
            </a:r>
            <a:endParaRPr kumimoji="1" lang="ja-JP" altLang="en-US" sz="1600" dirty="0"/>
          </a:p>
        </p:txBody>
      </p:sp>
      <p:sp>
        <p:nvSpPr>
          <p:cNvPr id="7" name="正方形/長方形 6"/>
          <p:cNvSpPr/>
          <p:nvPr/>
        </p:nvSpPr>
        <p:spPr>
          <a:xfrm>
            <a:off x="2473867" y="2922732"/>
            <a:ext cx="1418456" cy="756084"/>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altLang="ja-JP" sz="1600" b="1" dirty="0" smtClean="0">
                <a:latin typeface="Times New Roman" pitchFamily="18" charset="0"/>
                <a:cs typeface="Times New Roman" pitchFamily="18" charset="0"/>
              </a:rPr>
              <a:t>Y</a:t>
            </a:r>
            <a:r>
              <a:rPr lang="en-US" altLang="ja-JP" sz="1600" b="1" baseline="-25000" dirty="0" smtClean="0">
                <a:latin typeface="Times New Roman" pitchFamily="18" charset="0"/>
                <a:cs typeface="Times New Roman" pitchFamily="18" charset="0"/>
              </a:rPr>
              <a:t>2</a:t>
            </a:r>
            <a:r>
              <a:rPr lang="ja-JP" altLang="en-US" sz="1600" b="1" dirty="0" smtClean="0"/>
              <a:t>保証部分</a:t>
            </a:r>
            <a:endParaRPr lang="en-US" altLang="ja-JP" sz="1600" b="1" dirty="0" smtClean="0"/>
          </a:p>
          <a:p>
            <a:pPr algn="ctr"/>
            <a:r>
              <a:rPr kumimoji="1" lang="en-US" altLang="ja-JP" sz="1600" dirty="0"/>
              <a:t>200</a:t>
            </a:r>
            <a:endParaRPr kumimoji="1" lang="ja-JP" altLang="en-US" sz="1600" dirty="0"/>
          </a:p>
        </p:txBody>
      </p:sp>
      <p:sp>
        <p:nvSpPr>
          <p:cNvPr id="8" name="正方形/長方形 7"/>
          <p:cNvSpPr/>
          <p:nvPr/>
        </p:nvSpPr>
        <p:spPr>
          <a:xfrm>
            <a:off x="2471009" y="2418676"/>
            <a:ext cx="1418456" cy="504056"/>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altLang="ja-JP" sz="1400" b="1" dirty="0" smtClean="0">
                <a:latin typeface="Times New Roman" pitchFamily="18" charset="0"/>
                <a:cs typeface="Times New Roman" pitchFamily="18" charset="0"/>
              </a:rPr>
              <a:t>Y</a:t>
            </a:r>
            <a:r>
              <a:rPr lang="en-US" altLang="ja-JP" sz="1400" b="1" baseline="-25000" dirty="0" smtClean="0">
                <a:latin typeface="Times New Roman" pitchFamily="18" charset="0"/>
                <a:cs typeface="Times New Roman" pitchFamily="18" charset="0"/>
              </a:rPr>
              <a:t>3</a:t>
            </a:r>
            <a:r>
              <a:rPr kumimoji="1" lang="ja-JP" altLang="en-US" sz="1400" b="1" dirty="0" smtClean="0"/>
              <a:t>保証部分</a:t>
            </a:r>
            <a:endParaRPr kumimoji="1" lang="en-US" altLang="ja-JP" sz="1400" b="1" dirty="0" smtClean="0"/>
          </a:p>
          <a:p>
            <a:pPr algn="ctr"/>
            <a:r>
              <a:rPr lang="en-US" altLang="ja-JP" sz="1400" dirty="0" smtClean="0"/>
              <a:t>100</a:t>
            </a:r>
            <a:endParaRPr kumimoji="1" lang="ja-JP" altLang="en-US" sz="1400" dirty="0"/>
          </a:p>
        </p:txBody>
      </p:sp>
      <p:sp>
        <p:nvSpPr>
          <p:cNvPr id="9" name="正方形/長方形 8"/>
          <p:cNvSpPr/>
          <p:nvPr/>
        </p:nvSpPr>
        <p:spPr>
          <a:xfrm>
            <a:off x="5354187" y="2922732"/>
            <a:ext cx="1418456" cy="108012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altLang="ja-JP" sz="1600" b="1" dirty="0" smtClean="0">
                <a:latin typeface="Times New Roman" pitchFamily="18" charset="0"/>
                <a:cs typeface="Times New Roman" pitchFamily="18" charset="0"/>
              </a:rPr>
              <a:t>Y</a:t>
            </a:r>
            <a:r>
              <a:rPr lang="en-US" altLang="ja-JP" sz="1600" b="1" baseline="-25000" dirty="0" smtClean="0">
                <a:latin typeface="Times New Roman" pitchFamily="18" charset="0"/>
                <a:cs typeface="Times New Roman" pitchFamily="18" charset="0"/>
              </a:rPr>
              <a:t>1</a:t>
            </a:r>
            <a:r>
              <a:rPr lang="ja-JP" altLang="en-US" sz="1600" b="1" dirty="0" smtClean="0"/>
              <a:t>保証部分</a:t>
            </a:r>
            <a:endParaRPr lang="en-US" altLang="ja-JP" sz="1600" b="1" dirty="0"/>
          </a:p>
          <a:p>
            <a:pPr algn="ctr"/>
            <a:r>
              <a:rPr lang="en-US" altLang="ja-JP" sz="1600" dirty="0"/>
              <a:t>300</a:t>
            </a:r>
            <a:endParaRPr lang="ja-JP" altLang="en-US" sz="1600" dirty="0"/>
          </a:p>
        </p:txBody>
      </p:sp>
      <p:sp>
        <p:nvSpPr>
          <p:cNvPr id="10" name="正方形/長方形 9"/>
          <p:cNvSpPr/>
          <p:nvPr/>
        </p:nvSpPr>
        <p:spPr>
          <a:xfrm>
            <a:off x="5354187" y="4002852"/>
            <a:ext cx="1418456" cy="720080"/>
          </a:xfrm>
          <a:prstGeom prst="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en-US" altLang="ja-JP" sz="1600" b="1" dirty="0" smtClean="0">
                <a:latin typeface="Times New Roman" pitchFamily="18" charset="0"/>
                <a:cs typeface="Times New Roman" pitchFamily="18" charset="0"/>
              </a:rPr>
              <a:t>Y</a:t>
            </a:r>
            <a:r>
              <a:rPr lang="en-US" altLang="ja-JP" sz="1600" b="1" baseline="-25000" dirty="0" smtClean="0">
                <a:latin typeface="Times New Roman" pitchFamily="18" charset="0"/>
                <a:cs typeface="Times New Roman" pitchFamily="18" charset="0"/>
              </a:rPr>
              <a:t>2</a:t>
            </a:r>
            <a:r>
              <a:rPr lang="ja-JP" altLang="en-US" sz="1600" b="1" dirty="0" smtClean="0"/>
              <a:t>負担部分</a:t>
            </a:r>
            <a:endParaRPr lang="en-US" altLang="ja-JP" sz="1600" b="1" dirty="0"/>
          </a:p>
          <a:p>
            <a:pPr algn="ctr"/>
            <a:r>
              <a:rPr lang="en-US" altLang="ja-JP" sz="1600" dirty="0"/>
              <a:t>200</a:t>
            </a:r>
            <a:endParaRPr lang="ja-JP" altLang="en-US" sz="1600" dirty="0"/>
          </a:p>
        </p:txBody>
      </p:sp>
      <p:sp>
        <p:nvSpPr>
          <p:cNvPr id="11" name="正方形/長方形 10"/>
          <p:cNvSpPr/>
          <p:nvPr/>
        </p:nvSpPr>
        <p:spPr>
          <a:xfrm>
            <a:off x="5355935" y="2418676"/>
            <a:ext cx="1418456" cy="504056"/>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altLang="ja-JP" sz="1400" b="1" dirty="0" smtClean="0">
                <a:latin typeface="Times New Roman" pitchFamily="18" charset="0"/>
                <a:cs typeface="Times New Roman" pitchFamily="18" charset="0"/>
              </a:rPr>
              <a:t>Y</a:t>
            </a:r>
            <a:r>
              <a:rPr lang="en-US" altLang="ja-JP" sz="1400" b="1" baseline="-25000" dirty="0" smtClean="0">
                <a:latin typeface="Times New Roman" pitchFamily="18" charset="0"/>
                <a:cs typeface="Times New Roman" pitchFamily="18" charset="0"/>
              </a:rPr>
              <a:t>3</a:t>
            </a:r>
            <a:r>
              <a:rPr lang="ja-JP" altLang="en-US" sz="1400" b="1" dirty="0" smtClean="0"/>
              <a:t>保証</a:t>
            </a:r>
            <a:r>
              <a:rPr lang="ja-JP" altLang="en-US" sz="1400" b="1" dirty="0"/>
              <a:t>部分</a:t>
            </a:r>
            <a:endParaRPr lang="en-US" altLang="ja-JP" sz="1400" b="1" dirty="0"/>
          </a:p>
          <a:p>
            <a:pPr algn="ctr"/>
            <a:r>
              <a:rPr lang="en-US" altLang="ja-JP" sz="1400" dirty="0" smtClean="0"/>
              <a:t>100</a:t>
            </a:r>
            <a:endParaRPr lang="ja-JP" altLang="en-US" sz="1400" dirty="0"/>
          </a:p>
        </p:txBody>
      </p:sp>
      <p:sp>
        <p:nvSpPr>
          <p:cNvPr id="12" name="正方形/長方形 11"/>
          <p:cNvSpPr/>
          <p:nvPr/>
        </p:nvSpPr>
        <p:spPr>
          <a:xfrm>
            <a:off x="8254463" y="3138756"/>
            <a:ext cx="1418456" cy="108012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altLang="ja-JP" sz="1600" b="1" dirty="0" smtClean="0">
                <a:latin typeface="Times New Roman" pitchFamily="18" charset="0"/>
                <a:cs typeface="Times New Roman" pitchFamily="18" charset="0"/>
              </a:rPr>
              <a:t>Y</a:t>
            </a:r>
            <a:r>
              <a:rPr lang="en-US" altLang="ja-JP" sz="1600" b="1" baseline="-25000" dirty="0" smtClean="0">
                <a:latin typeface="Times New Roman" pitchFamily="18" charset="0"/>
                <a:cs typeface="Times New Roman" pitchFamily="18" charset="0"/>
              </a:rPr>
              <a:t>1</a:t>
            </a:r>
            <a:r>
              <a:rPr lang="ja-JP" altLang="en-US" sz="1600" b="1" dirty="0" smtClean="0"/>
              <a:t>保証部分</a:t>
            </a:r>
            <a:endParaRPr lang="en-US" altLang="ja-JP" sz="1600" b="1" dirty="0"/>
          </a:p>
          <a:p>
            <a:pPr algn="ctr"/>
            <a:r>
              <a:rPr lang="en-US" altLang="ja-JP" sz="1600" dirty="0"/>
              <a:t>300</a:t>
            </a:r>
            <a:endParaRPr lang="ja-JP" altLang="en-US" sz="1600" dirty="0"/>
          </a:p>
        </p:txBody>
      </p:sp>
      <p:sp>
        <p:nvSpPr>
          <p:cNvPr id="13" name="正方形/長方形 12"/>
          <p:cNvSpPr/>
          <p:nvPr/>
        </p:nvSpPr>
        <p:spPr>
          <a:xfrm>
            <a:off x="8254463" y="2418676"/>
            <a:ext cx="1418456" cy="72008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altLang="ja-JP" sz="1600" b="1" dirty="0" smtClean="0">
                <a:latin typeface="Times New Roman" pitchFamily="18" charset="0"/>
                <a:cs typeface="Times New Roman" pitchFamily="18" charset="0"/>
              </a:rPr>
              <a:t>Y</a:t>
            </a:r>
            <a:r>
              <a:rPr lang="en-US" altLang="ja-JP" sz="1600" b="1" baseline="-25000" dirty="0" smtClean="0">
                <a:latin typeface="Times New Roman" pitchFamily="18" charset="0"/>
                <a:cs typeface="Times New Roman" pitchFamily="18" charset="0"/>
              </a:rPr>
              <a:t>2</a:t>
            </a:r>
            <a:r>
              <a:rPr lang="ja-JP" altLang="en-US" sz="1600" b="1" dirty="0" smtClean="0"/>
              <a:t>保証</a:t>
            </a:r>
            <a:r>
              <a:rPr lang="ja-JP" altLang="en-US" sz="1600" b="1" dirty="0"/>
              <a:t>部分</a:t>
            </a:r>
            <a:endParaRPr lang="en-US" altLang="ja-JP" sz="1600" b="1" dirty="0"/>
          </a:p>
          <a:p>
            <a:pPr algn="ctr"/>
            <a:r>
              <a:rPr lang="en-US" altLang="ja-JP" sz="1600" dirty="0"/>
              <a:t>200</a:t>
            </a:r>
            <a:endParaRPr lang="ja-JP" altLang="en-US" sz="1600" dirty="0"/>
          </a:p>
        </p:txBody>
      </p:sp>
      <p:sp>
        <p:nvSpPr>
          <p:cNvPr id="14" name="正方形/長方形 13"/>
          <p:cNvSpPr/>
          <p:nvPr/>
        </p:nvSpPr>
        <p:spPr>
          <a:xfrm>
            <a:off x="8256211" y="4218876"/>
            <a:ext cx="1418456" cy="504056"/>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n-US" altLang="ja-JP" sz="1400" b="1" dirty="0" smtClean="0">
                <a:latin typeface="Times New Roman" pitchFamily="18" charset="0"/>
                <a:cs typeface="Times New Roman" pitchFamily="18" charset="0"/>
              </a:rPr>
              <a:t>Y</a:t>
            </a:r>
            <a:r>
              <a:rPr lang="en-US" altLang="ja-JP" sz="1400" b="1" baseline="-25000" dirty="0" smtClean="0">
                <a:latin typeface="Times New Roman" pitchFamily="18" charset="0"/>
                <a:cs typeface="Times New Roman" pitchFamily="18" charset="0"/>
              </a:rPr>
              <a:t>3</a:t>
            </a:r>
            <a:r>
              <a:rPr kumimoji="1" lang="ja-JP" altLang="en-US" sz="1400" b="1" dirty="0" smtClean="0"/>
              <a:t>負担部分</a:t>
            </a:r>
            <a:endParaRPr kumimoji="1" lang="en-US" altLang="ja-JP" sz="1400" b="1" dirty="0" smtClean="0"/>
          </a:p>
          <a:p>
            <a:pPr algn="ctr"/>
            <a:r>
              <a:rPr lang="en-US" altLang="ja-JP" sz="1400" dirty="0"/>
              <a:t>100</a:t>
            </a:r>
            <a:endParaRPr kumimoji="1" lang="ja-JP" altLang="en-US" sz="1400" dirty="0"/>
          </a:p>
        </p:txBody>
      </p:sp>
      <p:sp>
        <p:nvSpPr>
          <p:cNvPr id="15" name="円/楕円 14"/>
          <p:cNvSpPr/>
          <p:nvPr/>
        </p:nvSpPr>
        <p:spPr>
          <a:xfrm>
            <a:off x="4634107" y="5392490"/>
            <a:ext cx="2880320" cy="698376"/>
          </a:xfrm>
          <a:prstGeom prst="ellipse">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kumimoji="1" lang="ja-JP" altLang="en-US" sz="1600" b="1" dirty="0" smtClean="0"/>
              <a:t>債権者</a:t>
            </a:r>
            <a:r>
              <a:rPr kumimoji="1" lang="en-US" altLang="ja-JP" b="1" dirty="0" smtClean="0">
                <a:latin typeface="Times New Roman" pitchFamily="18" charset="0"/>
                <a:cs typeface="Times New Roman" pitchFamily="18" charset="0"/>
              </a:rPr>
              <a:t>X</a:t>
            </a:r>
          </a:p>
          <a:p>
            <a:pPr algn="ctr"/>
            <a:r>
              <a:rPr lang="en-US" altLang="ja-JP" b="1" dirty="0">
                <a:latin typeface="Times New Roman" pitchFamily="18" charset="0"/>
                <a:cs typeface="Times New Roman" pitchFamily="18" charset="0"/>
              </a:rPr>
              <a:t>600</a:t>
            </a:r>
            <a:endParaRPr kumimoji="1" lang="ja-JP" altLang="en-US" b="1" dirty="0">
              <a:latin typeface="Times New Roman" pitchFamily="18" charset="0"/>
              <a:cs typeface="Times New Roman" pitchFamily="18" charset="0"/>
            </a:endParaRPr>
          </a:p>
        </p:txBody>
      </p:sp>
      <p:sp>
        <p:nvSpPr>
          <p:cNvPr id="16" name="上矢印 15"/>
          <p:cNvSpPr/>
          <p:nvPr/>
        </p:nvSpPr>
        <p:spPr>
          <a:xfrm rot="18487026">
            <a:off x="3584361" y="4392425"/>
            <a:ext cx="484632" cy="1859068"/>
          </a:xfrm>
          <a:prstGeom prst="upArrow">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kumimoji="1" lang="en-US" altLang="ja-JP" sz="1200" dirty="0" smtClean="0"/>
              <a:t>300</a:t>
            </a:r>
            <a:endParaRPr kumimoji="1" lang="ja-JP" altLang="en-US" sz="1200" dirty="0"/>
          </a:p>
        </p:txBody>
      </p:sp>
      <p:sp>
        <p:nvSpPr>
          <p:cNvPr id="17" name="上矢印 16"/>
          <p:cNvSpPr/>
          <p:nvPr/>
        </p:nvSpPr>
        <p:spPr>
          <a:xfrm rot="18487026">
            <a:off x="3909995" y="4470329"/>
            <a:ext cx="484632" cy="1423540"/>
          </a:xfrm>
          <a:prstGeom prst="up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en-US" altLang="ja-JP" sz="1200" dirty="0" smtClean="0"/>
              <a:t>200</a:t>
            </a:r>
            <a:endParaRPr kumimoji="1" lang="ja-JP" altLang="en-US" sz="1200" dirty="0"/>
          </a:p>
        </p:txBody>
      </p:sp>
      <p:sp>
        <p:nvSpPr>
          <p:cNvPr id="18" name="上矢印 17"/>
          <p:cNvSpPr/>
          <p:nvPr/>
        </p:nvSpPr>
        <p:spPr>
          <a:xfrm rot="18487026">
            <a:off x="4256474" y="4479378"/>
            <a:ext cx="463235" cy="1186134"/>
          </a:xfrm>
          <a:prstGeom prst="up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sz="1200" dirty="0" smtClean="0"/>
              <a:t>100</a:t>
            </a:r>
            <a:endParaRPr kumimoji="1" lang="ja-JP" altLang="en-US" sz="1200" dirty="0"/>
          </a:p>
        </p:txBody>
      </p:sp>
      <p:sp>
        <p:nvSpPr>
          <p:cNvPr id="19" name="上矢印 18"/>
          <p:cNvSpPr/>
          <p:nvPr/>
        </p:nvSpPr>
        <p:spPr>
          <a:xfrm>
            <a:off x="5463070" y="4689160"/>
            <a:ext cx="484632" cy="699071"/>
          </a:xfrm>
          <a:prstGeom prst="upArrow">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kumimoji="1" lang="en-US" altLang="ja-JP" sz="1200" dirty="0" smtClean="0"/>
              <a:t>200</a:t>
            </a:r>
            <a:endParaRPr kumimoji="1" lang="ja-JP" altLang="en-US" sz="1200" dirty="0"/>
          </a:p>
        </p:txBody>
      </p:sp>
      <p:sp>
        <p:nvSpPr>
          <p:cNvPr id="20" name="上矢印 19"/>
          <p:cNvSpPr/>
          <p:nvPr/>
        </p:nvSpPr>
        <p:spPr>
          <a:xfrm>
            <a:off x="5831951" y="4689160"/>
            <a:ext cx="484632" cy="699071"/>
          </a:xfrm>
          <a:prstGeom prst="up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en-US" altLang="ja-JP" sz="1200" dirty="0" smtClean="0"/>
              <a:t>300</a:t>
            </a:r>
            <a:endParaRPr kumimoji="1" lang="ja-JP" altLang="en-US" sz="1200" dirty="0"/>
          </a:p>
        </p:txBody>
      </p:sp>
      <p:sp>
        <p:nvSpPr>
          <p:cNvPr id="21" name="上矢印 20"/>
          <p:cNvSpPr/>
          <p:nvPr/>
        </p:nvSpPr>
        <p:spPr>
          <a:xfrm>
            <a:off x="6218283" y="4689160"/>
            <a:ext cx="484632" cy="699071"/>
          </a:xfrm>
          <a:prstGeom prst="up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sz="1200" dirty="0" smtClean="0"/>
              <a:t>100</a:t>
            </a:r>
            <a:endParaRPr kumimoji="1" lang="ja-JP" altLang="en-US" sz="1200" dirty="0"/>
          </a:p>
        </p:txBody>
      </p:sp>
      <p:sp>
        <p:nvSpPr>
          <p:cNvPr id="22" name="上矢印 21"/>
          <p:cNvSpPr/>
          <p:nvPr/>
        </p:nvSpPr>
        <p:spPr>
          <a:xfrm rot="3205735">
            <a:off x="7421081" y="4453455"/>
            <a:ext cx="484632" cy="1227483"/>
          </a:xfrm>
          <a:prstGeom prst="upArrow">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kumimoji="1" lang="en-US" altLang="ja-JP" sz="1200" dirty="0" smtClean="0"/>
              <a:t>100</a:t>
            </a:r>
            <a:endParaRPr kumimoji="1" lang="ja-JP" altLang="en-US" sz="1200" dirty="0"/>
          </a:p>
        </p:txBody>
      </p:sp>
      <p:sp>
        <p:nvSpPr>
          <p:cNvPr id="23" name="上矢印 22"/>
          <p:cNvSpPr/>
          <p:nvPr/>
        </p:nvSpPr>
        <p:spPr>
          <a:xfrm rot="3205735">
            <a:off x="7780315" y="4418120"/>
            <a:ext cx="484632" cy="1485044"/>
          </a:xfrm>
          <a:prstGeom prst="up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en-US" altLang="ja-JP" sz="1200" dirty="0" smtClean="0"/>
              <a:t>300</a:t>
            </a:r>
            <a:endParaRPr kumimoji="1" lang="ja-JP" altLang="en-US" sz="1200" dirty="0"/>
          </a:p>
        </p:txBody>
      </p:sp>
      <p:sp>
        <p:nvSpPr>
          <p:cNvPr id="24" name="上矢印 23"/>
          <p:cNvSpPr/>
          <p:nvPr/>
        </p:nvSpPr>
        <p:spPr>
          <a:xfrm rot="3205735">
            <a:off x="8115385" y="4344155"/>
            <a:ext cx="484632" cy="1927218"/>
          </a:xfrm>
          <a:prstGeom prst="up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en-US" altLang="ja-JP" sz="1200" dirty="0" smtClean="0"/>
              <a:t>200</a:t>
            </a:r>
            <a:endParaRPr kumimoji="1" lang="ja-JP" altLang="en-US" sz="1200" dirty="0"/>
          </a:p>
        </p:txBody>
      </p:sp>
      <p:sp>
        <p:nvSpPr>
          <p:cNvPr id="25" name="テキスト ボックス 24"/>
          <p:cNvSpPr txBox="1"/>
          <p:nvPr/>
        </p:nvSpPr>
        <p:spPr>
          <a:xfrm>
            <a:off x="2473867" y="1828550"/>
            <a:ext cx="1418456" cy="523220"/>
          </a:xfrm>
          <a:prstGeom prst="rect">
            <a:avLst/>
          </a:prstGeom>
          <a:noFill/>
        </p:spPr>
        <p:txBody>
          <a:bodyPr wrap="square" rtlCol="0">
            <a:spAutoFit/>
          </a:bodyPr>
          <a:lstStyle/>
          <a:p>
            <a:pPr algn="ctr"/>
            <a:r>
              <a:rPr kumimoji="1" lang="ja-JP" altLang="en-US" sz="1600" dirty="0" smtClean="0"/>
              <a:t>連帯債務者</a:t>
            </a:r>
            <a:r>
              <a:rPr kumimoji="1" lang="en-US" altLang="ja-JP" sz="1600" b="1" dirty="0" smtClean="0">
                <a:latin typeface="Times New Roman" pitchFamily="18" charset="0"/>
                <a:cs typeface="Times New Roman" pitchFamily="18" charset="0"/>
              </a:rPr>
              <a:t>Y</a:t>
            </a:r>
            <a:r>
              <a:rPr kumimoji="1" lang="en-US" altLang="ja-JP" sz="1600" b="1" baseline="-25000" dirty="0" smtClean="0">
                <a:latin typeface="Times New Roman" pitchFamily="18" charset="0"/>
                <a:cs typeface="Times New Roman" pitchFamily="18" charset="0"/>
              </a:rPr>
              <a:t>1</a:t>
            </a:r>
            <a:endParaRPr kumimoji="1" lang="en-US" altLang="ja-JP" sz="1600" b="1" dirty="0" smtClean="0">
              <a:latin typeface="Times New Roman" pitchFamily="18" charset="0"/>
              <a:cs typeface="Times New Roman" pitchFamily="18" charset="0"/>
            </a:endParaRPr>
          </a:p>
          <a:p>
            <a:pPr algn="ctr"/>
            <a:r>
              <a:rPr lang="en-US" altLang="ja-JP" b="1" baseline="-25000" dirty="0" smtClean="0">
                <a:latin typeface="Times New Roman" pitchFamily="18" charset="0"/>
                <a:cs typeface="Times New Roman" pitchFamily="18" charset="0"/>
              </a:rPr>
              <a:t>300+(300)</a:t>
            </a:r>
            <a:endParaRPr kumimoji="1" lang="ja-JP" altLang="en-US" b="1" baseline="-25000" dirty="0">
              <a:latin typeface="Times New Roman" pitchFamily="18" charset="0"/>
              <a:cs typeface="Times New Roman" pitchFamily="18" charset="0"/>
            </a:endParaRPr>
          </a:p>
        </p:txBody>
      </p:sp>
      <p:sp>
        <p:nvSpPr>
          <p:cNvPr id="26" name="テキスト ボックス 25"/>
          <p:cNvSpPr txBox="1"/>
          <p:nvPr/>
        </p:nvSpPr>
        <p:spPr>
          <a:xfrm>
            <a:off x="5375891" y="1828550"/>
            <a:ext cx="1418456" cy="523220"/>
          </a:xfrm>
          <a:prstGeom prst="rect">
            <a:avLst/>
          </a:prstGeom>
          <a:noFill/>
        </p:spPr>
        <p:txBody>
          <a:bodyPr wrap="square" rtlCol="0">
            <a:spAutoFit/>
          </a:bodyPr>
          <a:lstStyle/>
          <a:p>
            <a:r>
              <a:rPr kumimoji="1" lang="ja-JP" altLang="en-US" sz="1600" dirty="0" smtClean="0"/>
              <a:t>連帯債務者</a:t>
            </a:r>
            <a:r>
              <a:rPr kumimoji="1" lang="en-US" altLang="ja-JP" sz="1600" b="1" dirty="0" smtClean="0">
                <a:latin typeface="Times New Roman" pitchFamily="18" charset="0"/>
                <a:cs typeface="Times New Roman" pitchFamily="18" charset="0"/>
              </a:rPr>
              <a:t>Y</a:t>
            </a:r>
            <a:r>
              <a:rPr kumimoji="1" lang="en-US" altLang="ja-JP" sz="1600" b="1" baseline="-25000" dirty="0" smtClean="0">
                <a:latin typeface="Times New Roman" pitchFamily="18" charset="0"/>
                <a:cs typeface="Times New Roman" pitchFamily="18" charset="0"/>
              </a:rPr>
              <a:t>2</a:t>
            </a:r>
            <a:endParaRPr kumimoji="1" lang="en-US" altLang="ja-JP" sz="1600" b="1" dirty="0" smtClean="0">
              <a:latin typeface="Times New Roman" pitchFamily="18" charset="0"/>
              <a:cs typeface="Times New Roman" pitchFamily="18" charset="0"/>
            </a:endParaRPr>
          </a:p>
          <a:p>
            <a:pPr algn="ctr"/>
            <a:r>
              <a:rPr lang="en-US" altLang="ja-JP" b="1" baseline="-25000" dirty="0" smtClean="0">
                <a:latin typeface="Times New Roman" pitchFamily="18" charset="0"/>
                <a:cs typeface="Times New Roman" pitchFamily="18" charset="0"/>
              </a:rPr>
              <a:t>200+(400)</a:t>
            </a:r>
            <a:endParaRPr kumimoji="1" lang="ja-JP" altLang="en-US" b="1" baseline="-25000" dirty="0">
              <a:latin typeface="Times New Roman" pitchFamily="18" charset="0"/>
              <a:cs typeface="Times New Roman" pitchFamily="18" charset="0"/>
            </a:endParaRPr>
          </a:p>
        </p:txBody>
      </p:sp>
      <p:sp>
        <p:nvSpPr>
          <p:cNvPr id="27" name="テキスト ボックス 26"/>
          <p:cNvSpPr txBox="1"/>
          <p:nvPr/>
        </p:nvSpPr>
        <p:spPr>
          <a:xfrm>
            <a:off x="8256211" y="1828550"/>
            <a:ext cx="1418456" cy="523220"/>
          </a:xfrm>
          <a:prstGeom prst="rect">
            <a:avLst/>
          </a:prstGeom>
          <a:noFill/>
        </p:spPr>
        <p:txBody>
          <a:bodyPr wrap="square" rtlCol="0">
            <a:spAutoFit/>
          </a:bodyPr>
          <a:lstStyle/>
          <a:p>
            <a:r>
              <a:rPr kumimoji="1" lang="ja-JP" altLang="en-US" sz="1600" dirty="0" smtClean="0"/>
              <a:t>連帯債務者</a:t>
            </a:r>
            <a:r>
              <a:rPr kumimoji="1" lang="en-US" altLang="ja-JP" sz="1600" b="1" dirty="0" smtClean="0">
                <a:latin typeface="Times New Roman" pitchFamily="18" charset="0"/>
                <a:cs typeface="Times New Roman" pitchFamily="18" charset="0"/>
              </a:rPr>
              <a:t>Y</a:t>
            </a:r>
            <a:r>
              <a:rPr lang="en-US" altLang="ja-JP" sz="1600" b="1" baseline="-25000" dirty="0" smtClean="0">
                <a:latin typeface="Times New Roman" pitchFamily="18" charset="0"/>
                <a:cs typeface="Times New Roman" pitchFamily="18" charset="0"/>
              </a:rPr>
              <a:t>3</a:t>
            </a:r>
            <a:endParaRPr lang="en-US" altLang="ja-JP" sz="1600" b="1" dirty="0" smtClean="0">
              <a:latin typeface="Times New Roman" pitchFamily="18" charset="0"/>
              <a:cs typeface="Times New Roman" pitchFamily="18" charset="0"/>
            </a:endParaRPr>
          </a:p>
          <a:p>
            <a:pPr algn="ctr"/>
            <a:r>
              <a:rPr kumimoji="1" lang="en-US" altLang="ja-JP" b="1" baseline="-25000" dirty="0" smtClean="0">
                <a:latin typeface="Times New Roman" pitchFamily="18" charset="0"/>
                <a:cs typeface="Times New Roman" pitchFamily="18" charset="0"/>
              </a:rPr>
              <a:t>100+(500)</a:t>
            </a:r>
            <a:endParaRPr kumimoji="1" lang="ja-JP" altLang="en-US" b="1" baseline="-25000" dirty="0">
              <a:latin typeface="Times New Roman" pitchFamily="18" charset="0"/>
              <a:cs typeface="Times New Roman" pitchFamily="18" charset="0"/>
            </a:endParaRPr>
          </a:p>
        </p:txBody>
      </p:sp>
      <p:sp>
        <p:nvSpPr>
          <p:cNvPr id="28" name="テキスト ボックス 27"/>
          <p:cNvSpPr txBox="1"/>
          <p:nvPr/>
        </p:nvSpPr>
        <p:spPr>
          <a:xfrm>
            <a:off x="2473867" y="5464498"/>
            <a:ext cx="1184907" cy="646331"/>
          </a:xfrm>
          <a:prstGeom prst="rect">
            <a:avLst/>
          </a:prstGeom>
          <a:noFill/>
        </p:spPr>
        <p:txBody>
          <a:bodyPr wrap="square" rtlCol="0">
            <a:spAutoFit/>
          </a:bodyPr>
          <a:lstStyle/>
          <a:p>
            <a:pPr algn="ctr"/>
            <a:r>
              <a:rPr lang="en-US" altLang="ja-JP" sz="1600" b="1" dirty="0">
                <a:latin typeface="Times New Roman" pitchFamily="18" charset="0"/>
                <a:cs typeface="Times New Roman" pitchFamily="18" charset="0"/>
              </a:rPr>
              <a:t>Y</a:t>
            </a:r>
            <a:r>
              <a:rPr lang="en-US" altLang="ja-JP" sz="1600" b="1" baseline="-25000" dirty="0">
                <a:latin typeface="Times New Roman" pitchFamily="18" charset="0"/>
                <a:cs typeface="Times New Roman" pitchFamily="18" charset="0"/>
              </a:rPr>
              <a:t>1</a:t>
            </a:r>
            <a:r>
              <a:rPr kumimoji="1" lang="ja-JP" altLang="en-US" sz="1600" dirty="0" smtClean="0"/>
              <a:t>が</a:t>
            </a:r>
            <a:r>
              <a:rPr kumimoji="1" lang="en-US" altLang="ja-JP" dirty="0" smtClean="0"/>
              <a:t>600</a:t>
            </a:r>
          </a:p>
          <a:p>
            <a:pPr algn="ctr"/>
            <a:r>
              <a:rPr lang="ja-JP" altLang="en-US" dirty="0" smtClean="0"/>
              <a:t>全額</a:t>
            </a:r>
            <a:r>
              <a:rPr kumimoji="1" lang="ja-JP" altLang="en-US" dirty="0" smtClean="0"/>
              <a:t>弁済</a:t>
            </a:r>
            <a:endParaRPr kumimoji="1" lang="ja-JP" altLang="en-US" dirty="0"/>
          </a:p>
        </p:txBody>
      </p:sp>
      <p:sp>
        <p:nvSpPr>
          <p:cNvPr id="29" name="右矢印 28"/>
          <p:cNvSpPr/>
          <p:nvPr/>
        </p:nvSpPr>
        <p:spPr>
          <a:xfrm rot="2397374">
            <a:off x="3799560" y="3339008"/>
            <a:ext cx="1696834" cy="484632"/>
          </a:xfrm>
          <a:prstGeom prst="right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en-US" altLang="ja-JP" sz="1600" dirty="0" smtClean="0"/>
              <a:t>200</a:t>
            </a:r>
            <a:endParaRPr kumimoji="1" lang="ja-JP" altLang="en-US" sz="1600" dirty="0"/>
          </a:p>
        </p:txBody>
      </p:sp>
      <p:sp>
        <p:nvSpPr>
          <p:cNvPr id="30" name="右矢印 29"/>
          <p:cNvSpPr/>
          <p:nvPr/>
        </p:nvSpPr>
        <p:spPr>
          <a:xfrm rot="2303997">
            <a:off x="3788906" y="3544242"/>
            <a:ext cx="1776862" cy="484632"/>
          </a:xfrm>
          <a:prstGeom prst="rightArrow">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kumimoji="1" lang="en-US" altLang="ja-JP" sz="1600" dirty="0" smtClean="0"/>
              <a:t>200</a:t>
            </a:r>
            <a:endParaRPr kumimoji="1" lang="ja-JP" altLang="en-US" sz="1600" dirty="0"/>
          </a:p>
        </p:txBody>
      </p:sp>
      <p:sp>
        <p:nvSpPr>
          <p:cNvPr id="31" name="右矢印 30"/>
          <p:cNvSpPr/>
          <p:nvPr/>
        </p:nvSpPr>
        <p:spPr>
          <a:xfrm rot="1426357">
            <a:off x="3743327" y="3187056"/>
            <a:ext cx="4628810" cy="484632"/>
          </a:xfrm>
          <a:prstGeom prst="right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altLang="ja-JP" sz="1600" dirty="0"/>
              <a:t>100</a:t>
            </a:r>
            <a:endParaRPr lang="ja-JP" altLang="en-US" sz="1600" dirty="0"/>
          </a:p>
        </p:txBody>
      </p:sp>
      <p:sp>
        <p:nvSpPr>
          <p:cNvPr id="32" name="右矢印 31"/>
          <p:cNvSpPr/>
          <p:nvPr/>
        </p:nvSpPr>
        <p:spPr>
          <a:xfrm rot="1435736">
            <a:off x="3741131" y="3342271"/>
            <a:ext cx="4656876" cy="484632"/>
          </a:xfrm>
          <a:prstGeom prst="rightArrow">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kumimoji="1" lang="en-US" altLang="ja-JP" sz="1600" dirty="0" smtClean="0"/>
              <a:t>100</a:t>
            </a:r>
            <a:endParaRPr kumimoji="1" lang="ja-JP" altLang="en-US" sz="1600" dirty="0"/>
          </a:p>
        </p:txBody>
      </p:sp>
      <p:sp>
        <p:nvSpPr>
          <p:cNvPr id="33" name="テキスト ボックス 32"/>
          <p:cNvSpPr txBox="1"/>
          <p:nvPr/>
        </p:nvSpPr>
        <p:spPr>
          <a:xfrm>
            <a:off x="6794347" y="2423319"/>
            <a:ext cx="3672408" cy="1384995"/>
          </a:xfrm>
          <a:prstGeom prst="rect">
            <a:avLst/>
          </a:prstGeom>
          <a:noFill/>
        </p:spPr>
        <p:txBody>
          <a:bodyPr wrap="square" rtlCol="0">
            <a:spAutoFit/>
          </a:bodyPr>
          <a:lstStyle/>
          <a:p>
            <a:r>
              <a:rPr lang="ja-JP" altLang="en-US" sz="1400" b="1" dirty="0">
                <a:solidFill>
                  <a:schemeClr val="tx2"/>
                </a:solidFill>
              </a:rPr>
              <a:t>第</a:t>
            </a:r>
            <a:r>
              <a:rPr lang="en-US" altLang="ja-JP" sz="1400" b="1" dirty="0">
                <a:solidFill>
                  <a:schemeClr val="tx2"/>
                </a:solidFill>
              </a:rPr>
              <a:t>501</a:t>
            </a:r>
            <a:r>
              <a:rPr lang="ja-JP" altLang="en-US" sz="1400" b="1" dirty="0">
                <a:solidFill>
                  <a:schemeClr val="tx2"/>
                </a:solidFill>
              </a:rPr>
              <a:t>条</a:t>
            </a:r>
            <a:r>
              <a:rPr lang="ja-JP" altLang="en-US" sz="1400" dirty="0">
                <a:solidFill>
                  <a:schemeClr val="tx2"/>
                </a:solidFill>
              </a:rPr>
              <a:t>（弁済による代位の効果）</a:t>
            </a:r>
            <a:endParaRPr lang="en-US" altLang="ja-JP" sz="1400" dirty="0">
              <a:solidFill>
                <a:schemeClr val="tx2"/>
              </a:solidFill>
            </a:endParaRPr>
          </a:p>
          <a:p>
            <a:pPr lvl="1"/>
            <a:r>
              <a:rPr lang="ja-JP" altLang="en-US" sz="1400" dirty="0">
                <a:solidFill>
                  <a:schemeClr val="tx2"/>
                </a:solidFill>
              </a:rPr>
              <a:t>前</a:t>
            </a:r>
            <a:r>
              <a:rPr lang="en-US" altLang="ja-JP" sz="1400" dirty="0">
                <a:solidFill>
                  <a:schemeClr val="tx2"/>
                </a:solidFill>
              </a:rPr>
              <a:t>2</a:t>
            </a:r>
            <a:r>
              <a:rPr lang="ja-JP" altLang="en-US" sz="1400" dirty="0">
                <a:solidFill>
                  <a:schemeClr val="tx2"/>
                </a:solidFill>
              </a:rPr>
              <a:t>条の規定により債権者に代位した者は，自己の権利に基づいて求償をすることができる範囲内において，債権の効力及び担保としてその債権者が有していた一切の権利を行使することができる</a:t>
            </a:r>
            <a:r>
              <a:rPr lang="ja-JP" altLang="en-US" sz="1400" dirty="0" smtClean="0">
                <a:solidFill>
                  <a:schemeClr val="tx2"/>
                </a:solidFill>
              </a:rPr>
              <a:t>。</a:t>
            </a:r>
            <a:endParaRPr lang="ja-JP" altLang="en-US" sz="1400" dirty="0">
              <a:solidFill>
                <a:schemeClr val="tx2"/>
              </a:solidFill>
            </a:endParaRPr>
          </a:p>
        </p:txBody>
      </p:sp>
      <p:sp>
        <p:nvSpPr>
          <p:cNvPr id="34" name="テキスト ボックス 33"/>
          <p:cNvSpPr txBox="1"/>
          <p:nvPr/>
        </p:nvSpPr>
        <p:spPr>
          <a:xfrm>
            <a:off x="8162499" y="5394231"/>
            <a:ext cx="2016224" cy="646331"/>
          </a:xfrm>
          <a:prstGeom prst="rect">
            <a:avLst/>
          </a:prstGeom>
          <a:noFill/>
        </p:spPr>
        <p:txBody>
          <a:bodyPr wrap="square" rtlCol="0">
            <a:spAutoFit/>
          </a:bodyPr>
          <a:lstStyle/>
          <a:p>
            <a:pPr algn="ctr"/>
            <a:r>
              <a:rPr kumimoji="1" lang="ja-JP" altLang="en-US" dirty="0" smtClean="0"/>
              <a:t>→</a:t>
            </a:r>
            <a:r>
              <a:rPr kumimoji="1" lang="ja-JP" altLang="en-US" dirty="0" smtClean="0">
                <a:hlinkClick r:id="" action="ppaction://noaction"/>
              </a:rPr>
              <a:t>通説との対比</a:t>
            </a:r>
            <a:endParaRPr kumimoji="1" lang="en-US" altLang="ja-JP" dirty="0" smtClean="0"/>
          </a:p>
          <a:p>
            <a:r>
              <a:rPr lang="ja-JP" altLang="en-US" dirty="0" smtClean="0"/>
              <a:t>→</a:t>
            </a:r>
            <a:r>
              <a:rPr lang="ja-JP" altLang="en-US" dirty="0" smtClean="0">
                <a:hlinkClick r:id="" action="ppaction://noaction"/>
              </a:rPr>
              <a:t>通説</a:t>
            </a:r>
            <a:r>
              <a:rPr lang="ja-JP" altLang="en-US" dirty="0">
                <a:hlinkClick r:id="" action="ppaction://noaction"/>
              </a:rPr>
              <a:t>へ</a:t>
            </a:r>
            <a:r>
              <a:rPr lang="ja-JP" altLang="en-US" dirty="0" smtClean="0">
                <a:hlinkClick r:id="" action="ppaction://noaction"/>
              </a:rPr>
              <a:t>の</a:t>
            </a:r>
            <a:r>
              <a:rPr lang="ja-JP" altLang="en-US" dirty="0">
                <a:hlinkClick r:id="" action="ppaction://noaction"/>
              </a:rPr>
              <a:t>再批判</a:t>
            </a:r>
            <a:endParaRPr kumimoji="1" lang="ja-JP" altLang="en-US" dirty="0"/>
          </a:p>
        </p:txBody>
      </p:sp>
      <p:sp>
        <p:nvSpPr>
          <p:cNvPr id="35" name="テキスト ボックス 34"/>
          <p:cNvSpPr txBox="1"/>
          <p:nvPr/>
        </p:nvSpPr>
        <p:spPr>
          <a:xfrm>
            <a:off x="2185835" y="3739208"/>
            <a:ext cx="2779534" cy="1077218"/>
          </a:xfrm>
          <a:prstGeom prst="rect">
            <a:avLst/>
          </a:prstGeom>
          <a:noFill/>
        </p:spPr>
        <p:txBody>
          <a:bodyPr wrap="square" rtlCol="0">
            <a:spAutoFit/>
          </a:bodyPr>
          <a:lstStyle/>
          <a:p>
            <a:pPr marL="285750" indent="-285750">
              <a:buClr>
                <a:srgbClr val="00B050"/>
              </a:buClr>
              <a:buFont typeface="Wingdings" pitchFamily="2" charset="2"/>
              <a:buChar char="u"/>
            </a:pPr>
            <a:r>
              <a:rPr kumimoji="1" lang="ja-JP" altLang="en-US" sz="1600" b="1" dirty="0" smtClean="0"/>
              <a:t>第</a:t>
            </a:r>
            <a:r>
              <a:rPr kumimoji="1" lang="en-US" altLang="ja-JP" sz="1600" b="1" dirty="0" smtClean="0"/>
              <a:t>1</a:t>
            </a:r>
            <a:r>
              <a:rPr kumimoji="1" lang="ja-JP" altLang="en-US" sz="1600" b="1" dirty="0" smtClean="0"/>
              <a:t>段階</a:t>
            </a:r>
            <a:r>
              <a:rPr kumimoji="1" lang="ja-JP" altLang="en-US" sz="1600" dirty="0" smtClean="0">
                <a:solidFill>
                  <a:schemeClr val="tx1">
                    <a:lumMod val="65000"/>
                    <a:lumOff val="35000"/>
                  </a:schemeClr>
                </a:solidFill>
              </a:rPr>
              <a:t>（債務の弁済）</a:t>
            </a:r>
            <a:endParaRPr kumimoji="1" lang="en-US" altLang="ja-JP" sz="1600" dirty="0" smtClean="0">
              <a:solidFill>
                <a:schemeClr val="tx1">
                  <a:lumMod val="65000"/>
                  <a:lumOff val="35000"/>
                </a:schemeClr>
              </a:solidFill>
            </a:endParaRPr>
          </a:p>
          <a:p>
            <a:pPr marL="742950" lvl="1" indent="-285750">
              <a:buClr>
                <a:srgbClr val="00B050"/>
              </a:buClr>
              <a:buFont typeface="Wingdings" pitchFamily="2" charset="2"/>
              <a:buChar char="u"/>
            </a:pPr>
            <a:r>
              <a:rPr lang="ja-JP" altLang="en-US" sz="1600" dirty="0"/>
              <a:t>付従性に</a:t>
            </a:r>
            <a:r>
              <a:rPr lang="ja-JP" altLang="en-US" sz="1600" dirty="0" smtClean="0"/>
              <a:t>よる消滅</a:t>
            </a:r>
            <a:endParaRPr kumimoji="1" lang="en-US" altLang="ja-JP" sz="1600" dirty="0" smtClean="0"/>
          </a:p>
          <a:p>
            <a:pPr marL="285750" indent="-285750">
              <a:buClr>
                <a:srgbClr val="00B050"/>
              </a:buClr>
              <a:buFont typeface="Wingdings" pitchFamily="2" charset="2"/>
              <a:buChar char="u"/>
            </a:pPr>
            <a:r>
              <a:rPr lang="ja-JP" altLang="en-US" sz="1600" b="1" dirty="0"/>
              <a:t>第</a:t>
            </a:r>
            <a:r>
              <a:rPr lang="en-US" altLang="ja-JP" sz="1600" b="1" dirty="0"/>
              <a:t>2</a:t>
            </a:r>
            <a:r>
              <a:rPr lang="ja-JP" altLang="en-US" sz="1600" b="1" dirty="0" smtClean="0"/>
              <a:t>段階</a:t>
            </a:r>
            <a:r>
              <a:rPr lang="ja-JP" altLang="en-US" sz="1600" dirty="0" smtClean="0">
                <a:solidFill>
                  <a:schemeClr val="tx1">
                    <a:lumMod val="65000"/>
                    <a:lumOff val="35000"/>
                  </a:schemeClr>
                </a:solidFill>
              </a:rPr>
              <a:t>（保証の履行）</a:t>
            </a:r>
            <a:endParaRPr lang="en-US" altLang="ja-JP" sz="1600" dirty="0" smtClean="0">
              <a:solidFill>
                <a:schemeClr val="tx1">
                  <a:lumMod val="65000"/>
                  <a:lumOff val="35000"/>
                </a:schemeClr>
              </a:solidFill>
            </a:endParaRPr>
          </a:p>
          <a:p>
            <a:pPr marL="742950" lvl="1" indent="-285750">
              <a:buClr>
                <a:srgbClr val="00B050"/>
              </a:buClr>
              <a:buFont typeface="Wingdings" pitchFamily="2" charset="2"/>
              <a:buChar char="u"/>
            </a:pPr>
            <a:r>
              <a:rPr kumimoji="1" lang="ja-JP" altLang="en-US" sz="1600" dirty="0"/>
              <a:t>求償権</a:t>
            </a:r>
            <a:r>
              <a:rPr kumimoji="1" lang="ja-JP" altLang="en-US" sz="1600" dirty="0" smtClean="0"/>
              <a:t>の</a:t>
            </a:r>
            <a:r>
              <a:rPr kumimoji="1" lang="ja-JP" altLang="en-US" sz="1600" dirty="0"/>
              <a:t>発生</a:t>
            </a:r>
            <a:r>
              <a:rPr kumimoji="1" lang="ja-JP" altLang="en-US" sz="1600" dirty="0" smtClean="0"/>
              <a:t>と代位</a:t>
            </a:r>
            <a:endParaRPr kumimoji="1" lang="ja-JP" altLang="en-US" sz="1600" dirty="0"/>
          </a:p>
        </p:txBody>
      </p:sp>
    </p:spTree>
    <p:extLst>
      <p:ext uri="{BB962C8B-B14F-4D97-AF65-F5344CB8AC3E}">
        <p14:creationId xmlns:p14="http://schemas.microsoft.com/office/powerpoint/2010/main" val="9604410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left)">
                                      <p:cBhvr>
                                        <p:cTn id="7" dur="500"/>
                                        <p:tgtEl>
                                          <p:spTgt spid="15"/>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25"/>
                                        </p:tgtEl>
                                        <p:attrNameLst>
                                          <p:attrName>style.visibility</p:attrName>
                                        </p:attrNameLst>
                                      </p:cBhvr>
                                      <p:to>
                                        <p:strVal val="visible"/>
                                      </p:to>
                                    </p:set>
                                    <p:animEffect transition="in" filter="wipe(left)">
                                      <p:cBhvr>
                                        <p:cTn id="11" dur="500"/>
                                        <p:tgtEl>
                                          <p:spTgt spid="25"/>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26"/>
                                        </p:tgtEl>
                                        <p:attrNameLst>
                                          <p:attrName>style.visibility</p:attrName>
                                        </p:attrNameLst>
                                      </p:cBhvr>
                                      <p:to>
                                        <p:strVal val="visible"/>
                                      </p:to>
                                    </p:set>
                                    <p:animEffect transition="in" filter="wipe(left)">
                                      <p:cBhvr>
                                        <p:cTn id="15" dur="500"/>
                                        <p:tgtEl>
                                          <p:spTgt spid="26"/>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27"/>
                                        </p:tgtEl>
                                        <p:attrNameLst>
                                          <p:attrName>style.visibility</p:attrName>
                                        </p:attrNameLst>
                                      </p:cBhvr>
                                      <p:to>
                                        <p:strVal val="visible"/>
                                      </p:to>
                                    </p:set>
                                    <p:animEffect transition="in" filter="wipe(left)">
                                      <p:cBhvr>
                                        <p:cTn id="19" dur="500"/>
                                        <p:tgtEl>
                                          <p:spTgt spid="27"/>
                                        </p:tgtEl>
                                      </p:cBhvr>
                                    </p:animEffect>
                                  </p:childTnLst>
                                </p:cTn>
                              </p:par>
                            </p:childTnLst>
                          </p:cTn>
                        </p:par>
                        <p:par>
                          <p:cTn id="20" fill="hold">
                            <p:stCondLst>
                              <p:cond delay="2000"/>
                            </p:stCondLst>
                            <p:childTnLst>
                              <p:par>
                                <p:cTn id="21" presetID="22" presetClass="entr" presetSubtype="4" fill="hold" grpId="0" nodeType="afterEffect">
                                  <p:stCondLst>
                                    <p:cond delay="0"/>
                                  </p:stCondLst>
                                  <p:childTnLst>
                                    <p:set>
                                      <p:cBhvr>
                                        <p:cTn id="22" dur="1" fill="hold">
                                          <p:stCondLst>
                                            <p:cond delay="0"/>
                                          </p:stCondLst>
                                        </p:cTn>
                                        <p:tgtEl>
                                          <p:spTgt spid="16"/>
                                        </p:tgtEl>
                                        <p:attrNameLst>
                                          <p:attrName>style.visibility</p:attrName>
                                        </p:attrNameLst>
                                      </p:cBhvr>
                                      <p:to>
                                        <p:strVal val="visible"/>
                                      </p:to>
                                    </p:set>
                                    <p:animEffect transition="in" filter="wipe(down)">
                                      <p:cBhvr>
                                        <p:cTn id="23" dur="500"/>
                                        <p:tgtEl>
                                          <p:spTgt spid="16"/>
                                        </p:tgtEl>
                                      </p:cBhvr>
                                    </p:animEffect>
                                  </p:childTnLst>
                                </p:cTn>
                              </p:par>
                              <p:par>
                                <p:cTn id="24" presetID="22" presetClass="entr" presetSubtype="4" fill="hold" grpId="0" nodeType="withEffect">
                                  <p:stCondLst>
                                    <p:cond delay="0"/>
                                  </p:stCondLst>
                                  <p:childTnLst>
                                    <p:set>
                                      <p:cBhvr>
                                        <p:cTn id="25" dur="1" fill="hold">
                                          <p:stCondLst>
                                            <p:cond delay="0"/>
                                          </p:stCondLst>
                                        </p:cTn>
                                        <p:tgtEl>
                                          <p:spTgt spid="6"/>
                                        </p:tgtEl>
                                        <p:attrNameLst>
                                          <p:attrName>style.visibility</p:attrName>
                                        </p:attrNameLst>
                                      </p:cBhvr>
                                      <p:to>
                                        <p:strVal val="visible"/>
                                      </p:to>
                                    </p:set>
                                    <p:animEffect transition="in" filter="wipe(down)">
                                      <p:cBhvr>
                                        <p:cTn id="26" dur="500"/>
                                        <p:tgtEl>
                                          <p:spTgt spid="6"/>
                                        </p:tgtEl>
                                      </p:cBhvr>
                                    </p:animEffect>
                                  </p:childTnLst>
                                </p:cTn>
                              </p:par>
                            </p:childTnLst>
                          </p:cTn>
                        </p:par>
                        <p:par>
                          <p:cTn id="27" fill="hold">
                            <p:stCondLst>
                              <p:cond delay="2500"/>
                            </p:stCondLst>
                            <p:childTnLst>
                              <p:par>
                                <p:cTn id="28" presetID="22" presetClass="entr" presetSubtype="4" fill="hold" grpId="0" nodeType="afterEffect">
                                  <p:stCondLst>
                                    <p:cond delay="0"/>
                                  </p:stCondLst>
                                  <p:childTnLst>
                                    <p:set>
                                      <p:cBhvr>
                                        <p:cTn id="29" dur="1" fill="hold">
                                          <p:stCondLst>
                                            <p:cond delay="0"/>
                                          </p:stCondLst>
                                        </p:cTn>
                                        <p:tgtEl>
                                          <p:spTgt spid="17"/>
                                        </p:tgtEl>
                                        <p:attrNameLst>
                                          <p:attrName>style.visibility</p:attrName>
                                        </p:attrNameLst>
                                      </p:cBhvr>
                                      <p:to>
                                        <p:strVal val="visible"/>
                                      </p:to>
                                    </p:set>
                                    <p:animEffect transition="in" filter="wipe(down)">
                                      <p:cBhvr>
                                        <p:cTn id="30" dur="500"/>
                                        <p:tgtEl>
                                          <p:spTgt spid="17"/>
                                        </p:tgtEl>
                                      </p:cBhvr>
                                    </p:animEffect>
                                  </p:childTnLst>
                                </p:cTn>
                              </p:par>
                              <p:par>
                                <p:cTn id="31" presetID="22" presetClass="entr" presetSubtype="4" fill="hold" grpId="0" nodeType="withEffect">
                                  <p:stCondLst>
                                    <p:cond delay="0"/>
                                  </p:stCondLst>
                                  <p:childTnLst>
                                    <p:set>
                                      <p:cBhvr>
                                        <p:cTn id="32" dur="1" fill="hold">
                                          <p:stCondLst>
                                            <p:cond delay="0"/>
                                          </p:stCondLst>
                                        </p:cTn>
                                        <p:tgtEl>
                                          <p:spTgt spid="7"/>
                                        </p:tgtEl>
                                        <p:attrNameLst>
                                          <p:attrName>style.visibility</p:attrName>
                                        </p:attrNameLst>
                                      </p:cBhvr>
                                      <p:to>
                                        <p:strVal val="visible"/>
                                      </p:to>
                                    </p:set>
                                    <p:animEffect transition="in" filter="wipe(down)">
                                      <p:cBhvr>
                                        <p:cTn id="33" dur="500"/>
                                        <p:tgtEl>
                                          <p:spTgt spid="7"/>
                                        </p:tgtEl>
                                      </p:cBhvr>
                                    </p:animEffect>
                                  </p:childTnLst>
                                </p:cTn>
                              </p:par>
                            </p:childTnLst>
                          </p:cTn>
                        </p:par>
                        <p:par>
                          <p:cTn id="34" fill="hold">
                            <p:stCondLst>
                              <p:cond delay="3000"/>
                            </p:stCondLst>
                            <p:childTnLst>
                              <p:par>
                                <p:cTn id="35" presetID="22" presetClass="entr" presetSubtype="4" fill="hold" grpId="0" nodeType="afterEffect">
                                  <p:stCondLst>
                                    <p:cond delay="0"/>
                                  </p:stCondLst>
                                  <p:childTnLst>
                                    <p:set>
                                      <p:cBhvr>
                                        <p:cTn id="36" dur="1" fill="hold">
                                          <p:stCondLst>
                                            <p:cond delay="0"/>
                                          </p:stCondLst>
                                        </p:cTn>
                                        <p:tgtEl>
                                          <p:spTgt spid="18"/>
                                        </p:tgtEl>
                                        <p:attrNameLst>
                                          <p:attrName>style.visibility</p:attrName>
                                        </p:attrNameLst>
                                      </p:cBhvr>
                                      <p:to>
                                        <p:strVal val="visible"/>
                                      </p:to>
                                    </p:set>
                                    <p:animEffect transition="in" filter="wipe(down)">
                                      <p:cBhvr>
                                        <p:cTn id="37" dur="500"/>
                                        <p:tgtEl>
                                          <p:spTgt spid="18"/>
                                        </p:tgtEl>
                                      </p:cBhvr>
                                    </p:animEffect>
                                  </p:childTnLst>
                                </p:cTn>
                              </p:par>
                              <p:par>
                                <p:cTn id="38" presetID="22" presetClass="entr" presetSubtype="4" fill="hold" grpId="0" nodeType="withEffect">
                                  <p:stCondLst>
                                    <p:cond delay="0"/>
                                  </p:stCondLst>
                                  <p:childTnLst>
                                    <p:set>
                                      <p:cBhvr>
                                        <p:cTn id="39" dur="1" fill="hold">
                                          <p:stCondLst>
                                            <p:cond delay="0"/>
                                          </p:stCondLst>
                                        </p:cTn>
                                        <p:tgtEl>
                                          <p:spTgt spid="8"/>
                                        </p:tgtEl>
                                        <p:attrNameLst>
                                          <p:attrName>style.visibility</p:attrName>
                                        </p:attrNameLst>
                                      </p:cBhvr>
                                      <p:to>
                                        <p:strVal val="visible"/>
                                      </p:to>
                                    </p:set>
                                    <p:animEffect transition="in" filter="wipe(down)">
                                      <p:cBhvr>
                                        <p:cTn id="40" dur="500"/>
                                        <p:tgtEl>
                                          <p:spTgt spid="8"/>
                                        </p:tgtEl>
                                      </p:cBhvr>
                                    </p:animEffect>
                                  </p:childTnLst>
                                </p:cTn>
                              </p:par>
                            </p:childTnLst>
                          </p:cTn>
                        </p:par>
                        <p:par>
                          <p:cTn id="41" fill="hold">
                            <p:stCondLst>
                              <p:cond delay="3500"/>
                            </p:stCondLst>
                            <p:childTnLst>
                              <p:par>
                                <p:cTn id="42" presetID="22" presetClass="entr" presetSubtype="4" fill="hold" grpId="0" nodeType="afterEffect">
                                  <p:stCondLst>
                                    <p:cond delay="0"/>
                                  </p:stCondLst>
                                  <p:childTnLst>
                                    <p:set>
                                      <p:cBhvr>
                                        <p:cTn id="43" dur="1" fill="hold">
                                          <p:stCondLst>
                                            <p:cond delay="0"/>
                                          </p:stCondLst>
                                        </p:cTn>
                                        <p:tgtEl>
                                          <p:spTgt spid="19"/>
                                        </p:tgtEl>
                                        <p:attrNameLst>
                                          <p:attrName>style.visibility</p:attrName>
                                        </p:attrNameLst>
                                      </p:cBhvr>
                                      <p:to>
                                        <p:strVal val="visible"/>
                                      </p:to>
                                    </p:set>
                                    <p:animEffect transition="in" filter="wipe(down)">
                                      <p:cBhvr>
                                        <p:cTn id="44" dur="500"/>
                                        <p:tgtEl>
                                          <p:spTgt spid="19"/>
                                        </p:tgtEl>
                                      </p:cBhvr>
                                    </p:animEffect>
                                  </p:childTnLst>
                                </p:cTn>
                              </p:par>
                              <p:par>
                                <p:cTn id="45" presetID="22" presetClass="entr" presetSubtype="4" fill="hold" grpId="0" nodeType="withEffect">
                                  <p:stCondLst>
                                    <p:cond delay="0"/>
                                  </p:stCondLst>
                                  <p:childTnLst>
                                    <p:set>
                                      <p:cBhvr>
                                        <p:cTn id="46" dur="1" fill="hold">
                                          <p:stCondLst>
                                            <p:cond delay="0"/>
                                          </p:stCondLst>
                                        </p:cTn>
                                        <p:tgtEl>
                                          <p:spTgt spid="10"/>
                                        </p:tgtEl>
                                        <p:attrNameLst>
                                          <p:attrName>style.visibility</p:attrName>
                                        </p:attrNameLst>
                                      </p:cBhvr>
                                      <p:to>
                                        <p:strVal val="visible"/>
                                      </p:to>
                                    </p:set>
                                    <p:animEffect transition="in" filter="wipe(down)">
                                      <p:cBhvr>
                                        <p:cTn id="47" dur="500"/>
                                        <p:tgtEl>
                                          <p:spTgt spid="10"/>
                                        </p:tgtEl>
                                      </p:cBhvr>
                                    </p:animEffect>
                                  </p:childTnLst>
                                </p:cTn>
                              </p:par>
                            </p:childTnLst>
                          </p:cTn>
                        </p:par>
                        <p:par>
                          <p:cTn id="48" fill="hold">
                            <p:stCondLst>
                              <p:cond delay="4000"/>
                            </p:stCondLst>
                            <p:childTnLst>
                              <p:par>
                                <p:cTn id="49" presetID="22" presetClass="entr" presetSubtype="4" fill="hold" grpId="0" nodeType="afterEffect">
                                  <p:stCondLst>
                                    <p:cond delay="0"/>
                                  </p:stCondLst>
                                  <p:childTnLst>
                                    <p:set>
                                      <p:cBhvr>
                                        <p:cTn id="50" dur="1" fill="hold">
                                          <p:stCondLst>
                                            <p:cond delay="0"/>
                                          </p:stCondLst>
                                        </p:cTn>
                                        <p:tgtEl>
                                          <p:spTgt spid="20"/>
                                        </p:tgtEl>
                                        <p:attrNameLst>
                                          <p:attrName>style.visibility</p:attrName>
                                        </p:attrNameLst>
                                      </p:cBhvr>
                                      <p:to>
                                        <p:strVal val="visible"/>
                                      </p:to>
                                    </p:set>
                                    <p:animEffect transition="in" filter="wipe(down)">
                                      <p:cBhvr>
                                        <p:cTn id="51" dur="500"/>
                                        <p:tgtEl>
                                          <p:spTgt spid="20"/>
                                        </p:tgtEl>
                                      </p:cBhvr>
                                    </p:animEffect>
                                  </p:childTnLst>
                                </p:cTn>
                              </p:par>
                              <p:par>
                                <p:cTn id="52" presetID="22" presetClass="entr" presetSubtype="4" fill="hold" grpId="0" nodeType="withEffect">
                                  <p:stCondLst>
                                    <p:cond delay="0"/>
                                  </p:stCondLst>
                                  <p:childTnLst>
                                    <p:set>
                                      <p:cBhvr>
                                        <p:cTn id="53" dur="1" fill="hold">
                                          <p:stCondLst>
                                            <p:cond delay="0"/>
                                          </p:stCondLst>
                                        </p:cTn>
                                        <p:tgtEl>
                                          <p:spTgt spid="9"/>
                                        </p:tgtEl>
                                        <p:attrNameLst>
                                          <p:attrName>style.visibility</p:attrName>
                                        </p:attrNameLst>
                                      </p:cBhvr>
                                      <p:to>
                                        <p:strVal val="visible"/>
                                      </p:to>
                                    </p:set>
                                    <p:animEffect transition="in" filter="wipe(down)">
                                      <p:cBhvr>
                                        <p:cTn id="54" dur="500"/>
                                        <p:tgtEl>
                                          <p:spTgt spid="9"/>
                                        </p:tgtEl>
                                      </p:cBhvr>
                                    </p:animEffect>
                                  </p:childTnLst>
                                </p:cTn>
                              </p:par>
                            </p:childTnLst>
                          </p:cTn>
                        </p:par>
                        <p:par>
                          <p:cTn id="55" fill="hold">
                            <p:stCondLst>
                              <p:cond delay="4500"/>
                            </p:stCondLst>
                            <p:childTnLst>
                              <p:par>
                                <p:cTn id="56" presetID="22" presetClass="entr" presetSubtype="4" fill="hold" grpId="0" nodeType="afterEffect">
                                  <p:stCondLst>
                                    <p:cond delay="0"/>
                                  </p:stCondLst>
                                  <p:childTnLst>
                                    <p:set>
                                      <p:cBhvr>
                                        <p:cTn id="57" dur="1" fill="hold">
                                          <p:stCondLst>
                                            <p:cond delay="0"/>
                                          </p:stCondLst>
                                        </p:cTn>
                                        <p:tgtEl>
                                          <p:spTgt spid="21"/>
                                        </p:tgtEl>
                                        <p:attrNameLst>
                                          <p:attrName>style.visibility</p:attrName>
                                        </p:attrNameLst>
                                      </p:cBhvr>
                                      <p:to>
                                        <p:strVal val="visible"/>
                                      </p:to>
                                    </p:set>
                                    <p:animEffect transition="in" filter="wipe(down)">
                                      <p:cBhvr>
                                        <p:cTn id="58" dur="500"/>
                                        <p:tgtEl>
                                          <p:spTgt spid="21"/>
                                        </p:tgtEl>
                                      </p:cBhvr>
                                    </p:animEffect>
                                  </p:childTnLst>
                                </p:cTn>
                              </p:par>
                              <p:par>
                                <p:cTn id="59" presetID="22" presetClass="entr" presetSubtype="4" fill="hold" grpId="0" nodeType="withEffect">
                                  <p:stCondLst>
                                    <p:cond delay="0"/>
                                  </p:stCondLst>
                                  <p:childTnLst>
                                    <p:set>
                                      <p:cBhvr>
                                        <p:cTn id="60" dur="1" fill="hold">
                                          <p:stCondLst>
                                            <p:cond delay="0"/>
                                          </p:stCondLst>
                                        </p:cTn>
                                        <p:tgtEl>
                                          <p:spTgt spid="11"/>
                                        </p:tgtEl>
                                        <p:attrNameLst>
                                          <p:attrName>style.visibility</p:attrName>
                                        </p:attrNameLst>
                                      </p:cBhvr>
                                      <p:to>
                                        <p:strVal val="visible"/>
                                      </p:to>
                                    </p:set>
                                    <p:animEffect transition="in" filter="wipe(down)">
                                      <p:cBhvr>
                                        <p:cTn id="61" dur="500"/>
                                        <p:tgtEl>
                                          <p:spTgt spid="11"/>
                                        </p:tgtEl>
                                      </p:cBhvr>
                                    </p:animEffect>
                                  </p:childTnLst>
                                </p:cTn>
                              </p:par>
                            </p:childTnLst>
                          </p:cTn>
                        </p:par>
                        <p:par>
                          <p:cTn id="62" fill="hold">
                            <p:stCondLst>
                              <p:cond delay="5000"/>
                            </p:stCondLst>
                            <p:childTnLst>
                              <p:par>
                                <p:cTn id="63" presetID="22" presetClass="entr" presetSubtype="4" fill="hold" grpId="0" nodeType="afterEffect">
                                  <p:stCondLst>
                                    <p:cond delay="0"/>
                                  </p:stCondLst>
                                  <p:childTnLst>
                                    <p:set>
                                      <p:cBhvr>
                                        <p:cTn id="64" dur="1" fill="hold">
                                          <p:stCondLst>
                                            <p:cond delay="0"/>
                                          </p:stCondLst>
                                        </p:cTn>
                                        <p:tgtEl>
                                          <p:spTgt spid="22"/>
                                        </p:tgtEl>
                                        <p:attrNameLst>
                                          <p:attrName>style.visibility</p:attrName>
                                        </p:attrNameLst>
                                      </p:cBhvr>
                                      <p:to>
                                        <p:strVal val="visible"/>
                                      </p:to>
                                    </p:set>
                                    <p:animEffect transition="in" filter="wipe(down)">
                                      <p:cBhvr>
                                        <p:cTn id="65" dur="500"/>
                                        <p:tgtEl>
                                          <p:spTgt spid="22"/>
                                        </p:tgtEl>
                                      </p:cBhvr>
                                    </p:animEffect>
                                  </p:childTnLst>
                                </p:cTn>
                              </p:par>
                              <p:par>
                                <p:cTn id="66" presetID="22" presetClass="entr" presetSubtype="4" fill="hold" grpId="0" nodeType="withEffect">
                                  <p:stCondLst>
                                    <p:cond delay="0"/>
                                  </p:stCondLst>
                                  <p:childTnLst>
                                    <p:set>
                                      <p:cBhvr>
                                        <p:cTn id="67" dur="1" fill="hold">
                                          <p:stCondLst>
                                            <p:cond delay="0"/>
                                          </p:stCondLst>
                                        </p:cTn>
                                        <p:tgtEl>
                                          <p:spTgt spid="14"/>
                                        </p:tgtEl>
                                        <p:attrNameLst>
                                          <p:attrName>style.visibility</p:attrName>
                                        </p:attrNameLst>
                                      </p:cBhvr>
                                      <p:to>
                                        <p:strVal val="visible"/>
                                      </p:to>
                                    </p:set>
                                    <p:animEffect transition="in" filter="wipe(down)">
                                      <p:cBhvr>
                                        <p:cTn id="68" dur="500"/>
                                        <p:tgtEl>
                                          <p:spTgt spid="14"/>
                                        </p:tgtEl>
                                      </p:cBhvr>
                                    </p:animEffect>
                                  </p:childTnLst>
                                </p:cTn>
                              </p:par>
                            </p:childTnLst>
                          </p:cTn>
                        </p:par>
                        <p:par>
                          <p:cTn id="69" fill="hold">
                            <p:stCondLst>
                              <p:cond delay="5500"/>
                            </p:stCondLst>
                            <p:childTnLst>
                              <p:par>
                                <p:cTn id="70" presetID="22" presetClass="entr" presetSubtype="4" fill="hold" grpId="0" nodeType="afterEffect">
                                  <p:stCondLst>
                                    <p:cond delay="0"/>
                                  </p:stCondLst>
                                  <p:childTnLst>
                                    <p:set>
                                      <p:cBhvr>
                                        <p:cTn id="71" dur="1" fill="hold">
                                          <p:stCondLst>
                                            <p:cond delay="0"/>
                                          </p:stCondLst>
                                        </p:cTn>
                                        <p:tgtEl>
                                          <p:spTgt spid="23"/>
                                        </p:tgtEl>
                                        <p:attrNameLst>
                                          <p:attrName>style.visibility</p:attrName>
                                        </p:attrNameLst>
                                      </p:cBhvr>
                                      <p:to>
                                        <p:strVal val="visible"/>
                                      </p:to>
                                    </p:set>
                                    <p:animEffect transition="in" filter="wipe(down)">
                                      <p:cBhvr>
                                        <p:cTn id="72" dur="500"/>
                                        <p:tgtEl>
                                          <p:spTgt spid="23"/>
                                        </p:tgtEl>
                                      </p:cBhvr>
                                    </p:animEffect>
                                  </p:childTnLst>
                                </p:cTn>
                              </p:par>
                              <p:par>
                                <p:cTn id="73" presetID="22" presetClass="entr" presetSubtype="4" fill="hold" grpId="0" nodeType="withEffect">
                                  <p:stCondLst>
                                    <p:cond delay="0"/>
                                  </p:stCondLst>
                                  <p:childTnLst>
                                    <p:set>
                                      <p:cBhvr>
                                        <p:cTn id="74" dur="1" fill="hold">
                                          <p:stCondLst>
                                            <p:cond delay="0"/>
                                          </p:stCondLst>
                                        </p:cTn>
                                        <p:tgtEl>
                                          <p:spTgt spid="12"/>
                                        </p:tgtEl>
                                        <p:attrNameLst>
                                          <p:attrName>style.visibility</p:attrName>
                                        </p:attrNameLst>
                                      </p:cBhvr>
                                      <p:to>
                                        <p:strVal val="visible"/>
                                      </p:to>
                                    </p:set>
                                    <p:animEffect transition="in" filter="wipe(down)">
                                      <p:cBhvr>
                                        <p:cTn id="75" dur="500"/>
                                        <p:tgtEl>
                                          <p:spTgt spid="12"/>
                                        </p:tgtEl>
                                      </p:cBhvr>
                                    </p:animEffect>
                                  </p:childTnLst>
                                </p:cTn>
                              </p:par>
                            </p:childTnLst>
                          </p:cTn>
                        </p:par>
                        <p:par>
                          <p:cTn id="76" fill="hold">
                            <p:stCondLst>
                              <p:cond delay="6000"/>
                            </p:stCondLst>
                            <p:childTnLst>
                              <p:par>
                                <p:cTn id="77" presetID="22" presetClass="entr" presetSubtype="4" fill="hold" grpId="0" nodeType="afterEffect">
                                  <p:stCondLst>
                                    <p:cond delay="0"/>
                                  </p:stCondLst>
                                  <p:childTnLst>
                                    <p:set>
                                      <p:cBhvr>
                                        <p:cTn id="78" dur="1" fill="hold">
                                          <p:stCondLst>
                                            <p:cond delay="0"/>
                                          </p:stCondLst>
                                        </p:cTn>
                                        <p:tgtEl>
                                          <p:spTgt spid="24"/>
                                        </p:tgtEl>
                                        <p:attrNameLst>
                                          <p:attrName>style.visibility</p:attrName>
                                        </p:attrNameLst>
                                      </p:cBhvr>
                                      <p:to>
                                        <p:strVal val="visible"/>
                                      </p:to>
                                    </p:set>
                                    <p:animEffect transition="in" filter="wipe(down)">
                                      <p:cBhvr>
                                        <p:cTn id="79" dur="500"/>
                                        <p:tgtEl>
                                          <p:spTgt spid="24"/>
                                        </p:tgtEl>
                                      </p:cBhvr>
                                    </p:animEffect>
                                  </p:childTnLst>
                                </p:cTn>
                              </p:par>
                              <p:par>
                                <p:cTn id="80" presetID="22" presetClass="entr" presetSubtype="4" fill="hold" grpId="0" nodeType="withEffect">
                                  <p:stCondLst>
                                    <p:cond delay="0"/>
                                  </p:stCondLst>
                                  <p:childTnLst>
                                    <p:set>
                                      <p:cBhvr>
                                        <p:cTn id="81" dur="1" fill="hold">
                                          <p:stCondLst>
                                            <p:cond delay="0"/>
                                          </p:stCondLst>
                                        </p:cTn>
                                        <p:tgtEl>
                                          <p:spTgt spid="13"/>
                                        </p:tgtEl>
                                        <p:attrNameLst>
                                          <p:attrName>style.visibility</p:attrName>
                                        </p:attrNameLst>
                                      </p:cBhvr>
                                      <p:to>
                                        <p:strVal val="visible"/>
                                      </p:to>
                                    </p:set>
                                    <p:animEffect transition="in" filter="wipe(down)">
                                      <p:cBhvr>
                                        <p:cTn id="82" dur="500"/>
                                        <p:tgtEl>
                                          <p:spTgt spid="13"/>
                                        </p:tgtEl>
                                      </p:cBhvr>
                                    </p:animEffect>
                                  </p:childTnLst>
                                </p:cTn>
                              </p:par>
                            </p:childTnLst>
                          </p:cTn>
                        </p:par>
                      </p:childTnLst>
                    </p:cTn>
                  </p:par>
                  <p:par>
                    <p:cTn id="83" fill="hold">
                      <p:stCondLst>
                        <p:cond delay="indefinite"/>
                      </p:stCondLst>
                      <p:childTnLst>
                        <p:par>
                          <p:cTn id="84" fill="hold">
                            <p:stCondLst>
                              <p:cond delay="0"/>
                            </p:stCondLst>
                            <p:childTnLst>
                              <p:par>
                                <p:cTn id="85" presetID="22" presetClass="entr" presetSubtype="1" fill="hold" grpId="0" nodeType="clickEffect">
                                  <p:stCondLst>
                                    <p:cond delay="0"/>
                                  </p:stCondLst>
                                  <p:childTnLst>
                                    <p:set>
                                      <p:cBhvr>
                                        <p:cTn id="86" dur="1" fill="hold">
                                          <p:stCondLst>
                                            <p:cond delay="0"/>
                                          </p:stCondLst>
                                        </p:cTn>
                                        <p:tgtEl>
                                          <p:spTgt spid="28"/>
                                        </p:tgtEl>
                                        <p:attrNameLst>
                                          <p:attrName>style.visibility</p:attrName>
                                        </p:attrNameLst>
                                      </p:cBhvr>
                                      <p:to>
                                        <p:strVal val="visible"/>
                                      </p:to>
                                    </p:set>
                                    <p:animEffect transition="in" filter="wipe(up)">
                                      <p:cBhvr>
                                        <p:cTn id="87" dur="1000"/>
                                        <p:tgtEl>
                                          <p:spTgt spid="28"/>
                                        </p:tgtEl>
                                      </p:cBhvr>
                                    </p:animEffect>
                                  </p:childTnLst>
                                </p:cTn>
                              </p:par>
                            </p:childTnLst>
                          </p:cTn>
                        </p:par>
                      </p:childTnLst>
                    </p:cTn>
                  </p:par>
                  <p:par>
                    <p:cTn id="88" fill="hold">
                      <p:stCondLst>
                        <p:cond delay="indefinite"/>
                      </p:stCondLst>
                      <p:childTnLst>
                        <p:par>
                          <p:cTn id="89" fill="hold">
                            <p:stCondLst>
                              <p:cond delay="0"/>
                            </p:stCondLst>
                            <p:childTnLst>
                              <p:par>
                                <p:cTn id="90" presetID="10" presetClass="exit" presetSubtype="0" fill="hold" grpId="1" nodeType="clickEffect">
                                  <p:stCondLst>
                                    <p:cond delay="0"/>
                                  </p:stCondLst>
                                  <p:childTnLst>
                                    <p:animEffect transition="out" filter="fade">
                                      <p:cBhvr>
                                        <p:cTn id="91" dur="1000"/>
                                        <p:tgtEl>
                                          <p:spTgt spid="16"/>
                                        </p:tgtEl>
                                      </p:cBhvr>
                                    </p:animEffect>
                                    <p:set>
                                      <p:cBhvr>
                                        <p:cTn id="92" dur="1" fill="hold">
                                          <p:stCondLst>
                                            <p:cond delay="999"/>
                                          </p:stCondLst>
                                        </p:cTn>
                                        <p:tgtEl>
                                          <p:spTgt spid="16"/>
                                        </p:tgtEl>
                                        <p:attrNameLst>
                                          <p:attrName>style.visibility</p:attrName>
                                        </p:attrNameLst>
                                      </p:cBhvr>
                                      <p:to>
                                        <p:strVal val="hidden"/>
                                      </p:to>
                                    </p:set>
                                  </p:childTnLst>
                                </p:cTn>
                              </p:par>
                              <p:par>
                                <p:cTn id="93" presetID="10" presetClass="exit" presetSubtype="0" fill="hold" grpId="1" nodeType="withEffect">
                                  <p:stCondLst>
                                    <p:cond delay="500"/>
                                  </p:stCondLst>
                                  <p:childTnLst>
                                    <p:animEffect transition="out" filter="fade">
                                      <p:cBhvr>
                                        <p:cTn id="94" dur="500"/>
                                        <p:tgtEl>
                                          <p:spTgt spid="20"/>
                                        </p:tgtEl>
                                      </p:cBhvr>
                                    </p:animEffect>
                                    <p:set>
                                      <p:cBhvr>
                                        <p:cTn id="95" dur="1" fill="hold">
                                          <p:stCondLst>
                                            <p:cond delay="499"/>
                                          </p:stCondLst>
                                        </p:cTn>
                                        <p:tgtEl>
                                          <p:spTgt spid="20"/>
                                        </p:tgtEl>
                                        <p:attrNameLst>
                                          <p:attrName>style.visibility</p:attrName>
                                        </p:attrNameLst>
                                      </p:cBhvr>
                                      <p:to>
                                        <p:strVal val="hidden"/>
                                      </p:to>
                                    </p:set>
                                  </p:childTnLst>
                                </p:cTn>
                              </p:par>
                              <p:par>
                                <p:cTn id="96" presetID="10" presetClass="exit" presetSubtype="0" fill="hold" grpId="1" nodeType="withEffect">
                                  <p:stCondLst>
                                    <p:cond delay="500"/>
                                  </p:stCondLst>
                                  <p:childTnLst>
                                    <p:animEffect transition="out" filter="fade">
                                      <p:cBhvr>
                                        <p:cTn id="97" dur="500"/>
                                        <p:tgtEl>
                                          <p:spTgt spid="23"/>
                                        </p:tgtEl>
                                      </p:cBhvr>
                                    </p:animEffect>
                                    <p:set>
                                      <p:cBhvr>
                                        <p:cTn id="98" dur="1" fill="hold">
                                          <p:stCondLst>
                                            <p:cond delay="499"/>
                                          </p:stCondLst>
                                        </p:cTn>
                                        <p:tgtEl>
                                          <p:spTgt spid="23"/>
                                        </p:tgtEl>
                                        <p:attrNameLst>
                                          <p:attrName>style.visibility</p:attrName>
                                        </p:attrNameLst>
                                      </p:cBhvr>
                                      <p:to>
                                        <p:strVal val="hidden"/>
                                      </p:to>
                                    </p:set>
                                  </p:childTnLst>
                                </p:cTn>
                              </p:par>
                              <p:par>
                                <p:cTn id="99" presetID="10" presetClass="exit" presetSubtype="0" fill="hold" grpId="1" nodeType="withEffect">
                                  <p:stCondLst>
                                    <p:cond delay="500"/>
                                  </p:stCondLst>
                                  <p:childTnLst>
                                    <p:animEffect transition="out" filter="fade">
                                      <p:cBhvr>
                                        <p:cTn id="100" dur="500"/>
                                        <p:tgtEl>
                                          <p:spTgt spid="17"/>
                                        </p:tgtEl>
                                      </p:cBhvr>
                                    </p:animEffect>
                                    <p:set>
                                      <p:cBhvr>
                                        <p:cTn id="101" dur="1" fill="hold">
                                          <p:stCondLst>
                                            <p:cond delay="499"/>
                                          </p:stCondLst>
                                        </p:cTn>
                                        <p:tgtEl>
                                          <p:spTgt spid="17"/>
                                        </p:tgtEl>
                                        <p:attrNameLst>
                                          <p:attrName>style.visibility</p:attrName>
                                        </p:attrNameLst>
                                      </p:cBhvr>
                                      <p:to>
                                        <p:strVal val="hidden"/>
                                      </p:to>
                                    </p:set>
                                  </p:childTnLst>
                                </p:cTn>
                              </p:par>
                              <p:par>
                                <p:cTn id="102" presetID="10" presetClass="exit" presetSubtype="0" fill="hold" grpId="1" nodeType="withEffect">
                                  <p:stCondLst>
                                    <p:cond delay="500"/>
                                  </p:stCondLst>
                                  <p:childTnLst>
                                    <p:animEffect transition="out" filter="fade">
                                      <p:cBhvr>
                                        <p:cTn id="103" dur="500"/>
                                        <p:tgtEl>
                                          <p:spTgt spid="18"/>
                                        </p:tgtEl>
                                      </p:cBhvr>
                                    </p:animEffect>
                                    <p:set>
                                      <p:cBhvr>
                                        <p:cTn id="104" dur="1" fill="hold">
                                          <p:stCondLst>
                                            <p:cond delay="499"/>
                                          </p:stCondLst>
                                        </p:cTn>
                                        <p:tgtEl>
                                          <p:spTgt spid="18"/>
                                        </p:tgtEl>
                                        <p:attrNameLst>
                                          <p:attrName>style.visibility</p:attrName>
                                        </p:attrNameLst>
                                      </p:cBhvr>
                                      <p:to>
                                        <p:strVal val="hidden"/>
                                      </p:to>
                                    </p:set>
                                  </p:childTnLst>
                                </p:cTn>
                              </p:par>
                              <p:par>
                                <p:cTn id="105" presetID="10" presetClass="exit" presetSubtype="0" fill="hold" grpId="1" nodeType="withEffect">
                                  <p:stCondLst>
                                    <p:cond delay="500"/>
                                  </p:stCondLst>
                                  <p:childTnLst>
                                    <p:animEffect transition="out" filter="fade">
                                      <p:cBhvr>
                                        <p:cTn id="106" dur="1000"/>
                                        <p:tgtEl>
                                          <p:spTgt spid="6"/>
                                        </p:tgtEl>
                                      </p:cBhvr>
                                    </p:animEffect>
                                    <p:set>
                                      <p:cBhvr>
                                        <p:cTn id="107" dur="1" fill="hold">
                                          <p:stCondLst>
                                            <p:cond delay="999"/>
                                          </p:stCondLst>
                                        </p:cTn>
                                        <p:tgtEl>
                                          <p:spTgt spid="6"/>
                                        </p:tgtEl>
                                        <p:attrNameLst>
                                          <p:attrName>style.visibility</p:attrName>
                                        </p:attrNameLst>
                                      </p:cBhvr>
                                      <p:to>
                                        <p:strVal val="hidden"/>
                                      </p:to>
                                    </p:set>
                                  </p:childTnLst>
                                </p:cTn>
                              </p:par>
                            </p:childTnLst>
                          </p:cTn>
                        </p:par>
                      </p:childTnLst>
                    </p:cTn>
                  </p:par>
                  <p:par>
                    <p:cTn id="108" fill="hold">
                      <p:stCondLst>
                        <p:cond delay="indefinite"/>
                      </p:stCondLst>
                      <p:childTnLst>
                        <p:par>
                          <p:cTn id="109" fill="hold">
                            <p:stCondLst>
                              <p:cond delay="0"/>
                            </p:stCondLst>
                            <p:childTnLst>
                              <p:par>
                                <p:cTn id="110" presetID="22" presetClass="entr" presetSubtype="8" fill="hold" nodeType="clickEffect">
                                  <p:stCondLst>
                                    <p:cond delay="0"/>
                                  </p:stCondLst>
                                  <p:childTnLst>
                                    <p:set>
                                      <p:cBhvr>
                                        <p:cTn id="111" dur="1" fill="hold">
                                          <p:stCondLst>
                                            <p:cond delay="0"/>
                                          </p:stCondLst>
                                        </p:cTn>
                                        <p:tgtEl>
                                          <p:spTgt spid="35">
                                            <p:txEl>
                                              <p:pRg st="0" end="0"/>
                                            </p:txEl>
                                          </p:spTgt>
                                        </p:tgtEl>
                                        <p:attrNameLst>
                                          <p:attrName>style.visibility</p:attrName>
                                        </p:attrNameLst>
                                      </p:cBhvr>
                                      <p:to>
                                        <p:strVal val="visible"/>
                                      </p:to>
                                    </p:set>
                                    <p:animEffect transition="in" filter="wipe(left)">
                                      <p:cBhvr>
                                        <p:cTn id="112" dur="500"/>
                                        <p:tgtEl>
                                          <p:spTgt spid="35">
                                            <p:txEl>
                                              <p:pRg st="0" end="0"/>
                                            </p:txEl>
                                          </p:spTgt>
                                        </p:tgtEl>
                                      </p:cBhvr>
                                    </p:animEffect>
                                  </p:childTnLst>
                                </p:cTn>
                              </p:par>
                            </p:childTnLst>
                          </p:cTn>
                        </p:par>
                        <p:par>
                          <p:cTn id="113" fill="hold">
                            <p:stCondLst>
                              <p:cond delay="500"/>
                            </p:stCondLst>
                            <p:childTnLst>
                              <p:par>
                                <p:cTn id="114" presetID="22" presetClass="entr" presetSubtype="8" fill="hold" nodeType="afterEffect">
                                  <p:stCondLst>
                                    <p:cond delay="250"/>
                                  </p:stCondLst>
                                  <p:childTnLst>
                                    <p:set>
                                      <p:cBhvr>
                                        <p:cTn id="115" dur="1" fill="hold">
                                          <p:stCondLst>
                                            <p:cond delay="0"/>
                                          </p:stCondLst>
                                        </p:cTn>
                                        <p:tgtEl>
                                          <p:spTgt spid="35">
                                            <p:txEl>
                                              <p:pRg st="1" end="1"/>
                                            </p:txEl>
                                          </p:spTgt>
                                        </p:tgtEl>
                                        <p:attrNameLst>
                                          <p:attrName>style.visibility</p:attrName>
                                        </p:attrNameLst>
                                      </p:cBhvr>
                                      <p:to>
                                        <p:strVal val="visible"/>
                                      </p:to>
                                    </p:set>
                                    <p:animEffect transition="in" filter="wipe(left)">
                                      <p:cBhvr>
                                        <p:cTn id="116" dur="750"/>
                                        <p:tgtEl>
                                          <p:spTgt spid="35">
                                            <p:txEl>
                                              <p:pRg st="1" end="1"/>
                                            </p:txEl>
                                          </p:spTgt>
                                        </p:tgtEl>
                                      </p:cBhvr>
                                    </p:animEffect>
                                  </p:childTnLst>
                                </p:cTn>
                              </p:par>
                            </p:childTnLst>
                          </p:cTn>
                        </p:par>
                      </p:childTnLst>
                    </p:cTn>
                  </p:par>
                  <p:par>
                    <p:cTn id="117" fill="hold">
                      <p:stCondLst>
                        <p:cond delay="indefinite"/>
                      </p:stCondLst>
                      <p:childTnLst>
                        <p:par>
                          <p:cTn id="118" fill="hold">
                            <p:stCondLst>
                              <p:cond delay="0"/>
                            </p:stCondLst>
                            <p:childTnLst>
                              <p:par>
                                <p:cTn id="119" presetID="42" presetClass="exit" presetSubtype="0" fill="hold" grpId="1" nodeType="clickEffect">
                                  <p:stCondLst>
                                    <p:cond delay="0"/>
                                  </p:stCondLst>
                                  <p:childTnLst>
                                    <p:animEffect transition="out" filter="fade">
                                      <p:cBhvr>
                                        <p:cTn id="120" dur="1000"/>
                                        <p:tgtEl>
                                          <p:spTgt spid="9"/>
                                        </p:tgtEl>
                                      </p:cBhvr>
                                    </p:animEffect>
                                    <p:anim calcmode="lin" valueType="num">
                                      <p:cBhvr>
                                        <p:cTn id="121" dur="1000"/>
                                        <p:tgtEl>
                                          <p:spTgt spid="9"/>
                                        </p:tgtEl>
                                        <p:attrNameLst>
                                          <p:attrName>ppt_x</p:attrName>
                                        </p:attrNameLst>
                                      </p:cBhvr>
                                      <p:tavLst>
                                        <p:tav tm="0">
                                          <p:val>
                                            <p:strVal val="ppt_x"/>
                                          </p:val>
                                        </p:tav>
                                        <p:tav tm="100000">
                                          <p:val>
                                            <p:strVal val="ppt_x"/>
                                          </p:val>
                                        </p:tav>
                                      </p:tavLst>
                                    </p:anim>
                                    <p:anim calcmode="lin" valueType="num">
                                      <p:cBhvr>
                                        <p:cTn id="122" dur="1000"/>
                                        <p:tgtEl>
                                          <p:spTgt spid="9"/>
                                        </p:tgtEl>
                                        <p:attrNameLst>
                                          <p:attrName>ppt_y</p:attrName>
                                        </p:attrNameLst>
                                      </p:cBhvr>
                                      <p:tavLst>
                                        <p:tav tm="0">
                                          <p:val>
                                            <p:strVal val="ppt_y"/>
                                          </p:val>
                                        </p:tav>
                                        <p:tav tm="100000">
                                          <p:val>
                                            <p:strVal val="ppt_y+.1"/>
                                          </p:val>
                                        </p:tav>
                                      </p:tavLst>
                                    </p:anim>
                                    <p:set>
                                      <p:cBhvr>
                                        <p:cTn id="123" dur="1" fill="hold">
                                          <p:stCondLst>
                                            <p:cond delay="999"/>
                                          </p:stCondLst>
                                        </p:cTn>
                                        <p:tgtEl>
                                          <p:spTgt spid="9"/>
                                        </p:tgtEl>
                                        <p:attrNameLst>
                                          <p:attrName>style.visibility</p:attrName>
                                        </p:attrNameLst>
                                      </p:cBhvr>
                                      <p:to>
                                        <p:strVal val="hidden"/>
                                      </p:to>
                                    </p:set>
                                  </p:childTnLst>
                                </p:cTn>
                              </p:par>
                              <p:par>
                                <p:cTn id="124" presetID="42" presetClass="exit" presetSubtype="0" fill="hold" grpId="1" nodeType="withEffect">
                                  <p:stCondLst>
                                    <p:cond delay="0"/>
                                  </p:stCondLst>
                                  <p:childTnLst>
                                    <p:animEffect transition="out" filter="fade">
                                      <p:cBhvr>
                                        <p:cTn id="125" dur="1000"/>
                                        <p:tgtEl>
                                          <p:spTgt spid="12"/>
                                        </p:tgtEl>
                                      </p:cBhvr>
                                    </p:animEffect>
                                    <p:anim calcmode="lin" valueType="num">
                                      <p:cBhvr>
                                        <p:cTn id="126" dur="1000"/>
                                        <p:tgtEl>
                                          <p:spTgt spid="12"/>
                                        </p:tgtEl>
                                        <p:attrNameLst>
                                          <p:attrName>ppt_x</p:attrName>
                                        </p:attrNameLst>
                                      </p:cBhvr>
                                      <p:tavLst>
                                        <p:tav tm="0">
                                          <p:val>
                                            <p:strVal val="ppt_x"/>
                                          </p:val>
                                        </p:tav>
                                        <p:tav tm="100000">
                                          <p:val>
                                            <p:strVal val="ppt_x"/>
                                          </p:val>
                                        </p:tav>
                                      </p:tavLst>
                                    </p:anim>
                                    <p:anim calcmode="lin" valueType="num">
                                      <p:cBhvr>
                                        <p:cTn id="127" dur="1000"/>
                                        <p:tgtEl>
                                          <p:spTgt spid="12"/>
                                        </p:tgtEl>
                                        <p:attrNameLst>
                                          <p:attrName>ppt_y</p:attrName>
                                        </p:attrNameLst>
                                      </p:cBhvr>
                                      <p:tavLst>
                                        <p:tav tm="0">
                                          <p:val>
                                            <p:strVal val="ppt_y"/>
                                          </p:val>
                                        </p:tav>
                                        <p:tav tm="100000">
                                          <p:val>
                                            <p:strVal val="ppt_y+.1"/>
                                          </p:val>
                                        </p:tav>
                                      </p:tavLst>
                                    </p:anim>
                                    <p:set>
                                      <p:cBhvr>
                                        <p:cTn id="128" dur="1" fill="hold">
                                          <p:stCondLst>
                                            <p:cond delay="999"/>
                                          </p:stCondLst>
                                        </p:cTn>
                                        <p:tgtEl>
                                          <p:spTgt spid="12"/>
                                        </p:tgtEl>
                                        <p:attrNameLst>
                                          <p:attrName>style.visibility</p:attrName>
                                        </p:attrNameLst>
                                      </p:cBhvr>
                                      <p:to>
                                        <p:strVal val="hidden"/>
                                      </p:to>
                                    </p:set>
                                  </p:childTnLst>
                                </p:cTn>
                              </p:par>
                            </p:childTnLst>
                          </p:cTn>
                        </p:par>
                      </p:childTnLst>
                    </p:cTn>
                  </p:par>
                  <p:par>
                    <p:cTn id="129" fill="hold">
                      <p:stCondLst>
                        <p:cond delay="indefinite"/>
                      </p:stCondLst>
                      <p:childTnLst>
                        <p:par>
                          <p:cTn id="130" fill="hold">
                            <p:stCondLst>
                              <p:cond delay="0"/>
                            </p:stCondLst>
                            <p:childTnLst>
                              <p:par>
                                <p:cTn id="131" presetID="22" presetClass="entr" presetSubtype="8" fill="hold" nodeType="clickEffect">
                                  <p:stCondLst>
                                    <p:cond delay="0"/>
                                  </p:stCondLst>
                                  <p:childTnLst>
                                    <p:set>
                                      <p:cBhvr>
                                        <p:cTn id="132" dur="1" fill="hold">
                                          <p:stCondLst>
                                            <p:cond delay="0"/>
                                          </p:stCondLst>
                                        </p:cTn>
                                        <p:tgtEl>
                                          <p:spTgt spid="35">
                                            <p:txEl>
                                              <p:pRg st="2" end="2"/>
                                            </p:txEl>
                                          </p:spTgt>
                                        </p:tgtEl>
                                        <p:attrNameLst>
                                          <p:attrName>style.visibility</p:attrName>
                                        </p:attrNameLst>
                                      </p:cBhvr>
                                      <p:to>
                                        <p:strVal val="visible"/>
                                      </p:to>
                                    </p:set>
                                    <p:animEffect transition="in" filter="wipe(left)">
                                      <p:cBhvr>
                                        <p:cTn id="133" dur="500"/>
                                        <p:tgtEl>
                                          <p:spTgt spid="35">
                                            <p:txEl>
                                              <p:pRg st="2" end="2"/>
                                            </p:txEl>
                                          </p:spTgt>
                                        </p:tgtEl>
                                      </p:cBhvr>
                                    </p:animEffect>
                                  </p:childTnLst>
                                </p:cTn>
                              </p:par>
                            </p:childTnLst>
                          </p:cTn>
                        </p:par>
                        <p:par>
                          <p:cTn id="134" fill="hold">
                            <p:stCondLst>
                              <p:cond delay="500"/>
                            </p:stCondLst>
                            <p:childTnLst>
                              <p:par>
                                <p:cTn id="135" presetID="22" presetClass="entr" presetSubtype="8" fill="hold" nodeType="afterEffect">
                                  <p:stCondLst>
                                    <p:cond delay="250"/>
                                  </p:stCondLst>
                                  <p:childTnLst>
                                    <p:set>
                                      <p:cBhvr>
                                        <p:cTn id="136" dur="1" fill="hold">
                                          <p:stCondLst>
                                            <p:cond delay="0"/>
                                          </p:stCondLst>
                                        </p:cTn>
                                        <p:tgtEl>
                                          <p:spTgt spid="35">
                                            <p:txEl>
                                              <p:pRg st="3" end="3"/>
                                            </p:txEl>
                                          </p:spTgt>
                                        </p:tgtEl>
                                        <p:attrNameLst>
                                          <p:attrName>style.visibility</p:attrName>
                                        </p:attrNameLst>
                                      </p:cBhvr>
                                      <p:to>
                                        <p:strVal val="visible"/>
                                      </p:to>
                                    </p:set>
                                    <p:animEffect transition="in" filter="wipe(left)">
                                      <p:cBhvr>
                                        <p:cTn id="137" dur="750"/>
                                        <p:tgtEl>
                                          <p:spTgt spid="35">
                                            <p:txEl>
                                              <p:pRg st="3" end="3"/>
                                            </p:txEl>
                                          </p:spTgt>
                                        </p:tgtEl>
                                      </p:cBhvr>
                                    </p:animEffect>
                                  </p:childTnLst>
                                </p:cTn>
                              </p:par>
                            </p:childTnLst>
                          </p:cTn>
                        </p:par>
                      </p:childTnLst>
                    </p:cTn>
                  </p:par>
                  <p:par>
                    <p:cTn id="138" fill="hold">
                      <p:stCondLst>
                        <p:cond delay="indefinite"/>
                      </p:stCondLst>
                      <p:childTnLst>
                        <p:par>
                          <p:cTn id="139" fill="hold">
                            <p:stCondLst>
                              <p:cond delay="0"/>
                            </p:stCondLst>
                            <p:childTnLst>
                              <p:par>
                                <p:cTn id="140" presetID="42" presetClass="path" presetSubtype="0" accel="50000" decel="50000" fill="hold" grpId="1" nodeType="clickEffect">
                                  <p:stCondLst>
                                    <p:cond delay="0"/>
                                  </p:stCondLst>
                                  <p:childTnLst>
                                    <p:animMotion origin="layout" path="M 1.25E-6 -2.22222E-6 L -0.14857 -0.2243 " pathEditMode="relative" rAng="0" ptsTypes="AA">
                                      <p:cBhvr>
                                        <p:cTn id="141" dur="1000" fill="hold"/>
                                        <p:tgtEl>
                                          <p:spTgt spid="19"/>
                                        </p:tgtEl>
                                        <p:attrNameLst>
                                          <p:attrName>ppt_x</p:attrName>
                                          <p:attrName>ppt_y</p:attrName>
                                        </p:attrNameLst>
                                      </p:cBhvr>
                                      <p:rCtr x="-7435" y="-11227"/>
                                    </p:animMotion>
                                  </p:childTnLst>
                                </p:cTn>
                              </p:par>
                              <p:par>
                                <p:cTn id="142" presetID="10" presetClass="exit" presetSubtype="0" fill="hold" grpId="2" nodeType="withEffect">
                                  <p:stCondLst>
                                    <p:cond delay="500"/>
                                  </p:stCondLst>
                                  <p:childTnLst>
                                    <p:animEffect transition="out" filter="fade">
                                      <p:cBhvr>
                                        <p:cTn id="143" dur="550"/>
                                        <p:tgtEl>
                                          <p:spTgt spid="19"/>
                                        </p:tgtEl>
                                      </p:cBhvr>
                                    </p:animEffect>
                                    <p:set>
                                      <p:cBhvr>
                                        <p:cTn id="144" dur="1" fill="hold">
                                          <p:stCondLst>
                                            <p:cond delay="549"/>
                                          </p:stCondLst>
                                        </p:cTn>
                                        <p:tgtEl>
                                          <p:spTgt spid="19"/>
                                        </p:tgtEl>
                                        <p:attrNameLst>
                                          <p:attrName>style.visibility</p:attrName>
                                        </p:attrNameLst>
                                      </p:cBhvr>
                                      <p:to>
                                        <p:strVal val="hidden"/>
                                      </p:to>
                                    </p:set>
                                  </p:childTnLst>
                                </p:cTn>
                              </p:par>
                              <p:par>
                                <p:cTn id="145" presetID="31" presetClass="entr" presetSubtype="0" fill="hold" grpId="0" nodeType="withEffect">
                                  <p:stCondLst>
                                    <p:cond delay="500"/>
                                  </p:stCondLst>
                                  <p:childTnLst>
                                    <p:set>
                                      <p:cBhvr>
                                        <p:cTn id="146" dur="1" fill="hold">
                                          <p:stCondLst>
                                            <p:cond delay="0"/>
                                          </p:stCondLst>
                                        </p:cTn>
                                        <p:tgtEl>
                                          <p:spTgt spid="30"/>
                                        </p:tgtEl>
                                        <p:attrNameLst>
                                          <p:attrName>style.visibility</p:attrName>
                                        </p:attrNameLst>
                                      </p:cBhvr>
                                      <p:to>
                                        <p:strVal val="visible"/>
                                      </p:to>
                                    </p:set>
                                    <p:anim calcmode="lin" valueType="num">
                                      <p:cBhvr>
                                        <p:cTn id="147" dur="500" fill="hold"/>
                                        <p:tgtEl>
                                          <p:spTgt spid="30"/>
                                        </p:tgtEl>
                                        <p:attrNameLst>
                                          <p:attrName>ppt_w</p:attrName>
                                        </p:attrNameLst>
                                      </p:cBhvr>
                                      <p:tavLst>
                                        <p:tav tm="0">
                                          <p:val>
                                            <p:fltVal val="0"/>
                                          </p:val>
                                        </p:tav>
                                        <p:tav tm="100000">
                                          <p:val>
                                            <p:strVal val="#ppt_w"/>
                                          </p:val>
                                        </p:tav>
                                      </p:tavLst>
                                    </p:anim>
                                    <p:anim calcmode="lin" valueType="num">
                                      <p:cBhvr>
                                        <p:cTn id="148" dur="500" fill="hold"/>
                                        <p:tgtEl>
                                          <p:spTgt spid="30"/>
                                        </p:tgtEl>
                                        <p:attrNameLst>
                                          <p:attrName>ppt_h</p:attrName>
                                        </p:attrNameLst>
                                      </p:cBhvr>
                                      <p:tavLst>
                                        <p:tav tm="0">
                                          <p:val>
                                            <p:fltVal val="0"/>
                                          </p:val>
                                        </p:tav>
                                        <p:tav tm="100000">
                                          <p:val>
                                            <p:strVal val="#ppt_h"/>
                                          </p:val>
                                        </p:tav>
                                      </p:tavLst>
                                    </p:anim>
                                    <p:anim calcmode="lin" valueType="num">
                                      <p:cBhvr>
                                        <p:cTn id="149" dur="500" fill="hold"/>
                                        <p:tgtEl>
                                          <p:spTgt spid="30"/>
                                        </p:tgtEl>
                                        <p:attrNameLst>
                                          <p:attrName>style.rotation</p:attrName>
                                        </p:attrNameLst>
                                      </p:cBhvr>
                                      <p:tavLst>
                                        <p:tav tm="0">
                                          <p:val>
                                            <p:fltVal val="90"/>
                                          </p:val>
                                        </p:tav>
                                        <p:tav tm="100000">
                                          <p:val>
                                            <p:fltVal val="0"/>
                                          </p:val>
                                        </p:tav>
                                      </p:tavLst>
                                    </p:anim>
                                    <p:animEffect transition="in" filter="fade">
                                      <p:cBhvr>
                                        <p:cTn id="150" dur="500"/>
                                        <p:tgtEl>
                                          <p:spTgt spid="30"/>
                                        </p:tgtEl>
                                      </p:cBhvr>
                                    </p:animEffect>
                                  </p:childTnLst>
                                </p:cTn>
                              </p:par>
                            </p:childTnLst>
                          </p:cTn>
                        </p:par>
                        <p:par>
                          <p:cTn id="151" fill="hold">
                            <p:stCondLst>
                              <p:cond delay="1050"/>
                            </p:stCondLst>
                            <p:childTnLst>
                              <p:par>
                                <p:cTn id="152" presetID="42" presetClass="path" presetSubtype="0" accel="50000" decel="50000" fill="hold" grpId="1" nodeType="afterEffect">
                                  <p:stCondLst>
                                    <p:cond delay="0"/>
                                  </p:stCondLst>
                                  <p:childTnLst>
                                    <p:animMotion origin="layout" path="M 3.33333E-6 -2.59259E-6 L -0.40716 -0.26365 " pathEditMode="relative" rAng="0" ptsTypes="AA">
                                      <p:cBhvr>
                                        <p:cTn id="153" dur="1000" fill="hold"/>
                                        <p:tgtEl>
                                          <p:spTgt spid="24"/>
                                        </p:tgtEl>
                                        <p:attrNameLst>
                                          <p:attrName>ppt_x</p:attrName>
                                          <p:attrName>ppt_y</p:attrName>
                                        </p:attrNameLst>
                                      </p:cBhvr>
                                      <p:rCtr x="-20365" y="-13194"/>
                                    </p:animMotion>
                                  </p:childTnLst>
                                </p:cTn>
                              </p:par>
                              <p:par>
                                <p:cTn id="154" presetID="10" presetClass="exit" presetSubtype="0" fill="hold" grpId="2" nodeType="withEffect">
                                  <p:stCondLst>
                                    <p:cond delay="0"/>
                                  </p:stCondLst>
                                  <p:childTnLst>
                                    <p:animEffect transition="out" filter="fade">
                                      <p:cBhvr>
                                        <p:cTn id="155" dur="1000"/>
                                        <p:tgtEl>
                                          <p:spTgt spid="24"/>
                                        </p:tgtEl>
                                      </p:cBhvr>
                                    </p:animEffect>
                                    <p:set>
                                      <p:cBhvr>
                                        <p:cTn id="156" dur="1" fill="hold">
                                          <p:stCondLst>
                                            <p:cond delay="999"/>
                                          </p:stCondLst>
                                        </p:cTn>
                                        <p:tgtEl>
                                          <p:spTgt spid="24"/>
                                        </p:tgtEl>
                                        <p:attrNameLst>
                                          <p:attrName>style.visibility</p:attrName>
                                        </p:attrNameLst>
                                      </p:cBhvr>
                                      <p:to>
                                        <p:strVal val="hidden"/>
                                      </p:to>
                                    </p:set>
                                  </p:childTnLst>
                                </p:cTn>
                              </p:par>
                              <p:par>
                                <p:cTn id="157" presetID="31" presetClass="entr" presetSubtype="0" fill="hold" grpId="0" nodeType="withEffect">
                                  <p:stCondLst>
                                    <p:cond delay="500"/>
                                  </p:stCondLst>
                                  <p:childTnLst>
                                    <p:set>
                                      <p:cBhvr>
                                        <p:cTn id="158" dur="1" fill="hold">
                                          <p:stCondLst>
                                            <p:cond delay="0"/>
                                          </p:stCondLst>
                                        </p:cTn>
                                        <p:tgtEl>
                                          <p:spTgt spid="29"/>
                                        </p:tgtEl>
                                        <p:attrNameLst>
                                          <p:attrName>style.visibility</p:attrName>
                                        </p:attrNameLst>
                                      </p:cBhvr>
                                      <p:to>
                                        <p:strVal val="visible"/>
                                      </p:to>
                                    </p:set>
                                    <p:anim calcmode="lin" valueType="num">
                                      <p:cBhvr>
                                        <p:cTn id="159" dur="500" fill="hold"/>
                                        <p:tgtEl>
                                          <p:spTgt spid="29"/>
                                        </p:tgtEl>
                                        <p:attrNameLst>
                                          <p:attrName>ppt_w</p:attrName>
                                        </p:attrNameLst>
                                      </p:cBhvr>
                                      <p:tavLst>
                                        <p:tav tm="0">
                                          <p:val>
                                            <p:fltVal val="0"/>
                                          </p:val>
                                        </p:tav>
                                        <p:tav tm="100000">
                                          <p:val>
                                            <p:strVal val="#ppt_w"/>
                                          </p:val>
                                        </p:tav>
                                      </p:tavLst>
                                    </p:anim>
                                    <p:anim calcmode="lin" valueType="num">
                                      <p:cBhvr>
                                        <p:cTn id="160" dur="500" fill="hold"/>
                                        <p:tgtEl>
                                          <p:spTgt spid="29"/>
                                        </p:tgtEl>
                                        <p:attrNameLst>
                                          <p:attrName>ppt_h</p:attrName>
                                        </p:attrNameLst>
                                      </p:cBhvr>
                                      <p:tavLst>
                                        <p:tav tm="0">
                                          <p:val>
                                            <p:fltVal val="0"/>
                                          </p:val>
                                        </p:tav>
                                        <p:tav tm="100000">
                                          <p:val>
                                            <p:strVal val="#ppt_h"/>
                                          </p:val>
                                        </p:tav>
                                      </p:tavLst>
                                    </p:anim>
                                    <p:anim calcmode="lin" valueType="num">
                                      <p:cBhvr>
                                        <p:cTn id="161" dur="500" fill="hold"/>
                                        <p:tgtEl>
                                          <p:spTgt spid="29"/>
                                        </p:tgtEl>
                                        <p:attrNameLst>
                                          <p:attrName>style.rotation</p:attrName>
                                        </p:attrNameLst>
                                      </p:cBhvr>
                                      <p:tavLst>
                                        <p:tav tm="0">
                                          <p:val>
                                            <p:fltVal val="90"/>
                                          </p:val>
                                        </p:tav>
                                        <p:tav tm="100000">
                                          <p:val>
                                            <p:fltVal val="0"/>
                                          </p:val>
                                        </p:tav>
                                      </p:tavLst>
                                    </p:anim>
                                    <p:animEffect transition="in" filter="fade">
                                      <p:cBhvr>
                                        <p:cTn id="162" dur="500"/>
                                        <p:tgtEl>
                                          <p:spTgt spid="29"/>
                                        </p:tgtEl>
                                      </p:cBhvr>
                                    </p:animEffect>
                                  </p:childTnLst>
                                </p:cTn>
                              </p:par>
                              <p:par>
                                <p:cTn id="163" presetID="10" presetClass="exit" presetSubtype="0" fill="hold" grpId="1" nodeType="withEffect">
                                  <p:stCondLst>
                                    <p:cond delay="500"/>
                                  </p:stCondLst>
                                  <p:childTnLst>
                                    <p:animEffect transition="out" filter="fade">
                                      <p:cBhvr>
                                        <p:cTn id="164" dur="500"/>
                                        <p:tgtEl>
                                          <p:spTgt spid="13"/>
                                        </p:tgtEl>
                                      </p:cBhvr>
                                    </p:animEffect>
                                    <p:set>
                                      <p:cBhvr>
                                        <p:cTn id="165" dur="1" fill="hold">
                                          <p:stCondLst>
                                            <p:cond delay="499"/>
                                          </p:stCondLst>
                                        </p:cTn>
                                        <p:tgtEl>
                                          <p:spTgt spid="13"/>
                                        </p:tgtEl>
                                        <p:attrNameLst>
                                          <p:attrName>style.visibility</p:attrName>
                                        </p:attrNameLst>
                                      </p:cBhvr>
                                      <p:to>
                                        <p:strVal val="hidden"/>
                                      </p:to>
                                    </p:set>
                                  </p:childTnLst>
                                </p:cTn>
                              </p:par>
                            </p:childTnLst>
                          </p:cTn>
                        </p:par>
                        <p:par>
                          <p:cTn id="166" fill="hold">
                            <p:stCondLst>
                              <p:cond delay="2050"/>
                            </p:stCondLst>
                            <p:childTnLst>
                              <p:par>
                                <p:cTn id="167" presetID="22" presetClass="entr" presetSubtype="8" fill="hold" grpId="0" nodeType="afterEffect">
                                  <p:stCondLst>
                                    <p:cond delay="0"/>
                                  </p:stCondLst>
                                  <p:childTnLst>
                                    <p:set>
                                      <p:cBhvr>
                                        <p:cTn id="168" dur="1" fill="hold">
                                          <p:stCondLst>
                                            <p:cond delay="0"/>
                                          </p:stCondLst>
                                        </p:cTn>
                                        <p:tgtEl>
                                          <p:spTgt spid="33">
                                            <p:txEl>
                                              <p:pRg st="0" end="0"/>
                                            </p:txEl>
                                          </p:spTgt>
                                        </p:tgtEl>
                                        <p:attrNameLst>
                                          <p:attrName>style.visibility</p:attrName>
                                        </p:attrNameLst>
                                      </p:cBhvr>
                                      <p:to>
                                        <p:strVal val="visible"/>
                                      </p:to>
                                    </p:set>
                                    <p:animEffect transition="in" filter="wipe(left)">
                                      <p:cBhvr>
                                        <p:cTn id="169" dur="1000"/>
                                        <p:tgtEl>
                                          <p:spTgt spid="33">
                                            <p:txEl>
                                              <p:pRg st="0" end="0"/>
                                            </p:txEl>
                                          </p:spTgt>
                                        </p:tgtEl>
                                      </p:cBhvr>
                                    </p:animEffect>
                                  </p:childTnLst>
                                </p:cTn>
                              </p:par>
                            </p:childTnLst>
                          </p:cTn>
                        </p:par>
                        <p:par>
                          <p:cTn id="170" fill="hold">
                            <p:stCondLst>
                              <p:cond delay="3050"/>
                            </p:stCondLst>
                            <p:childTnLst>
                              <p:par>
                                <p:cTn id="171" presetID="22" presetClass="entr" presetSubtype="1" fill="hold" grpId="0" nodeType="afterEffect">
                                  <p:stCondLst>
                                    <p:cond delay="500"/>
                                  </p:stCondLst>
                                  <p:childTnLst>
                                    <p:set>
                                      <p:cBhvr>
                                        <p:cTn id="172" dur="1" fill="hold">
                                          <p:stCondLst>
                                            <p:cond delay="0"/>
                                          </p:stCondLst>
                                        </p:cTn>
                                        <p:tgtEl>
                                          <p:spTgt spid="33">
                                            <p:txEl>
                                              <p:pRg st="1" end="1"/>
                                            </p:txEl>
                                          </p:spTgt>
                                        </p:tgtEl>
                                        <p:attrNameLst>
                                          <p:attrName>style.visibility</p:attrName>
                                        </p:attrNameLst>
                                      </p:cBhvr>
                                      <p:to>
                                        <p:strVal val="visible"/>
                                      </p:to>
                                    </p:set>
                                    <p:animEffect transition="in" filter="wipe(up)">
                                      <p:cBhvr>
                                        <p:cTn id="173" dur="5000"/>
                                        <p:tgtEl>
                                          <p:spTgt spid="33">
                                            <p:txEl>
                                              <p:pRg st="1" end="1"/>
                                            </p:txEl>
                                          </p:spTgt>
                                        </p:tgtEl>
                                      </p:cBhvr>
                                    </p:animEffect>
                                  </p:childTnLst>
                                </p:cTn>
                              </p:par>
                              <p:par>
                                <p:cTn id="174" presetID="42" presetClass="path" presetSubtype="0" accel="50000" decel="50000" fill="hold" grpId="1" nodeType="withEffect">
                                  <p:stCondLst>
                                    <p:cond delay="0"/>
                                  </p:stCondLst>
                                  <p:childTnLst>
                                    <p:animMotion origin="layout" path="M 4.375E-6 1.11111E-6 L -0.37852 -0.34398 " pathEditMode="relative" rAng="0" ptsTypes="AA">
                                      <p:cBhvr>
                                        <p:cTn id="175" dur="1000" fill="hold"/>
                                        <p:tgtEl>
                                          <p:spTgt spid="22"/>
                                        </p:tgtEl>
                                        <p:attrNameLst>
                                          <p:attrName>ppt_x</p:attrName>
                                          <p:attrName>ppt_y</p:attrName>
                                        </p:attrNameLst>
                                      </p:cBhvr>
                                      <p:rCtr x="-18932" y="-17199"/>
                                    </p:animMotion>
                                  </p:childTnLst>
                                </p:cTn>
                              </p:par>
                              <p:par>
                                <p:cTn id="176" presetID="10" presetClass="exit" presetSubtype="0" fill="hold" grpId="3" nodeType="withEffect">
                                  <p:stCondLst>
                                    <p:cond delay="250"/>
                                  </p:stCondLst>
                                  <p:childTnLst>
                                    <p:animEffect transition="out" filter="fade">
                                      <p:cBhvr>
                                        <p:cTn id="177" dur="1000"/>
                                        <p:tgtEl>
                                          <p:spTgt spid="24"/>
                                        </p:tgtEl>
                                      </p:cBhvr>
                                    </p:animEffect>
                                    <p:set>
                                      <p:cBhvr>
                                        <p:cTn id="178" dur="1" fill="hold">
                                          <p:stCondLst>
                                            <p:cond delay="999"/>
                                          </p:stCondLst>
                                        </p:cTn>
                                        <p:tgtEl>
                                          <p:spTgt spid="24"/>
                                        </p:tgtEl>
                                        <p:attrNameLst>
                                          <p:attrName>style.visibility</p:attrName>
                                        </p:attrNameLst>
                                      </p:cBhvr>
                                      <p:to>
                                        <p:strVal val="hidden"/>
                                      </p:to>
                                    </p:set>
                                  </p:childTnLst>
                                </p:cTn>
                              </p:par>
                              <p:par>
                                <p:cTn id="179" presetID="10" presetClass="exit" presetSubtype="0" fill="hold" grpId="2" nodeType="withEffect">
                                  <p:stCondLst>
                                    <p:cond delay="250"/>
                                  </p:stCondLst>
                                  <p:childTnLst>
                                    <p:animEffect transition="out" filter="fade">
                                      <p:cBhvr>
                                        <p:cTn id="180" dur="1000"/>
                                        <p:tgtEl>
                                          <p:spTgt spid="22"/>
                                        </p:tgtEl>
                                      </p:cBhvr>
                                    </p:animEffect>
                                    <p:set>
                                      <p:cBhvr>
                                        <p:cTn id="181" dur="1" fill="hold">
                                          <p:stCondLst>
                                            <p:cond delay="999"/>
                                          </p:stCondLst>
                                        </p:cTn>
                                        <p:tgtEl>
                                          <p:spTgt spid="22"/>
                                        </p:tgtEl>
                                        <p:attrNameLst>
                                          <p:attrName>style.visibility</p:attrName>
                                        </p:attrNameLst>
                                      </p:cBhvr>
                                      <p:to>
                                        <p:strVal val="hidden"/>
                                      </p:to>
                                    </p:set>
                                  </p:childTnLst>
                                </p:cTn>
                              </p:par>
                              <p:par>
                                <p:cTn id="182" presetID="31" presetClass="entr" presetSubtype="0" fill="hold" grpId="0" nodeType="withEffect">
                                  <p:stCondLst>
                                    <p:cond delay="250"/>
                                  </p:stCondLst>
                                  <p:childTnLst>
                                    <p:set>
                                      <p:cBhvr>
                                        <p:cTn id="183" dur="1" fill="hold">
                                          <p:stCondLst>
                                            <p:cond delay="0"/>
                                          </p:stCondLst>
                                        </p:cTn>
                                        <p:tgtEl>
                                          <p:spTgt spid="32"/>
                                        </p:tgtEl>
                                        <p:attrNameLst>
                                          <p:attrName>style.visibility</p:attrName>
                                        </p:attrNameLst>
                                      </p:cBhvr>
                                      <p:to>
                                        <p:strVal val="visible"/>
                                      </p:to>
                                    </p:set>
                                    <p:anim calcmode="lin" valueType="num">
                                      <p:cBhvr>
                                        <p:cTn id="184" dur="1000" fill="hold"/>
                                        <p:tgtEl>
                                          <p:spTgt spid="32"/>
                                        </p:tgtEl>
                                        <p:attrNameLst>
                                          <p:attrName>ppt_w</p:attrName>
                                        </p:attrNameLst>
                                      </p:cBhvr>
                                      <p:tavLst>
                                        <p:tav tm="0">
                                          <p:val>
                                            <p:fltVal val="0"/>
                                          </p:val>
                                        </p:tav>
                                        <p:tav tm="100000">
                                          <p:val>
                                            <p:strVal val="#ppt_w"/>
                                          </p:val>
                                        </p:tav>
                                      </p:tavLst>
                                    </p:anim>
                                    <p:anim calcmode="lin" valueType="num">
                                      <p:cBhvr>
                                        <p:cTn id="185" dur="1000" fill="hold"/>
                                        <p:tgtEl>
                                          <p:spTgt spid="32"/>
                                        </p:tgtEl>
                                        <p:attrNameLst>
                                          <p:attrName>ppt_h</p:attrName>
                                        </p:attrNameLst>
                                      </p:cBhvr>
                                      <p:tavLst>
                                        <p:tav tm="0">
                                          <p:val>
                                            <p:fltVal val="0"/>
                                          </p:val>
                                        </p:tav>
                                        <p:tav tm="100000">
                                          <p:val>
                                            <p:strVal val="#ppt_h"/>
                                          </p:val>
                                        </p:tav>
                                      </p:tavLst>
                                    </p:anim>
                                    <p:anim calcmode="lin" valueType="num">
                                      <p:cBhvr>
                                        <p:cTn id="186" dur="1000" fill="hold"/>
                                        <p:tgtEl>
                                          <p:spTgt spid="32"/>
                                        </p:tgtEl>
                                        <p:attrNameLst>
                                          <p:attrName>style.rotation</p:attrName>
                                        </p:attrNameLst>
                                      </p:cBhvr>
                                      <p:tavLst>
                                        <p:tav tm="0">
                                          <p:val>
                                            <p:fltVal val="90"/>
                                          </p:val>
                                        </p:tav>
                                        <p:tav tm="100000">
                                          <p:val>
                                            <p:fltVal val="0"/>
                                          </p:val>
                                        </p:tav>
                                      </p:tavLst>
                                    </p:anim>
                                    <p:animEffect transition="in" filter="fade">
                                      <p:cBhvr>
                                        <p:cTn id="187" dur="1000"/>
                                        <p:tgtEl>
                                          <p:spTgt spid="32"/>
                                        </p:tgtEl>
                                      </p:cBhvr>
                                    </p:animEffect>
                                  </p:childTnLst>
                                </p:cTn>
                              </p:par>
                              <p:par>
                                <p:cTn id="188" presetID="42" presetClass="path" presetSubtype="0" accel="50000" decel="50000" fill="hold" grpId="1" nodeType="withEffect">
                                  <p:stCondLst>
                                    <p:cond delay="500"/>
                                  </p:stCondLst>
                                  <p:childTnLst>
                                    <p:animMotion origin="layout" path="M 2.29167E-6 -2.22222E-6 L -0.23906 -0.33981 " pathEditMode="relative" rAng="0" ptsTypes="AA">
                                      <p:cBhvr>
                                        <p:cTn id="189" dur="1000" fill="hold"/>
                                        <p:tgtEl>
                                          <p:spTgt spid="21"/>
                                        </p:tgtEl>
                                        <p:attrNameLst>
                                          <p:attrName>ppt_x</p:attrName>
                                          <p:attrName>ppt_y</p:attrName>
                                        </p:attrNameLst>
                                      </p:cBhvr>
                                      <p:rCtr x="-11953" y="-16991"/>
                                    </p:animMotion>
                                  </p:childTnLst>
                                </p:cTn>
                              </p:par>
                              <p:par>
                                <p:cTn id="190" presetID="10" presetClass="exit" presetSubtype="0" fill="hold" grpId="2" nodeType="withEffect">
                                  <p:stCondLst>
                                    <p:cond delay="500"/>
                                  </p:stCondLst>
                                  <p:childTnLst>
                                    <p:animEffect transition="out" filter="fade">
                                      <p:cBhvr>
                                        <p:cTn id="191" dur="1000"/>
                                        <p:tgtEl>
                                          <p:spTgt spid="21"/>
                                        </p:tgtEl>
                                      </p:cBhvr>
                                    </p:animEffect>
                                    <p:set>
                                      <p:cBhvr>
                                        <p:cTn id="192" dur="1" fill="hold">
                                          <p:stCondLst>
                                            <p:cond delay="999"/>
                                          </p:stCondLst>
                                        </p:cTn>
                                        <p:tgtEl>
                                          <p:spTgt spid="21"/>
                                        </p:tgtEl>
                                        <p:attrNameLst>
                                          <p:attrName>style.visibility</p:attrName>
                                        </p:attrNameLst>
                                      </p:cBhvr>
                                      <p:to>
                                        <p:strVal val="hidden"/>
                                      </p:to>
                                    </p:set>
                                  </p:childTnLst>
                                </p:cTn>
                              </p:par>
                              <p:par>
                                <p:cTn id="193" presetID="10" presetClass="exit" presetSubtype="0" fill="hold" grpId="1" nodeType="withEffect">
                                  <p:stCondLst>
                                    <p:cond delay="500"/>
                                  </p:stCondLst>
                                  <p:childTnLst>
                                    <p:animEffect transition="out" filter="fade">
                                      <p:cBhvr>
                                        <p:cTn id="194" dur="1000"/>
                                        <p:tgtEl>
                                          <p:spTgt spid="11"/>
                                        </p:tgtEl>
                                      </p:cBhvr>
                                    </p:animEffect>
                                    <p:set>
                                      <p:cBhvr>
                                        <p:cTn id="195" dur="1" fill="hold">
                                          <p:stCondLst>
                                            <p:cond delay="999"/>
                                          </p:stCondLst>
                                        </p:cTn>
                                        <p:tgtEl>
                                          <p:spTgt spid="11"/>
                                        </p:tgtEl>
                                        <p:attrNameLst>
                                          <p:attrName>style.visibility</p:attrName>
                                        </p:attrNameLst>
                                      </p:cBhvr>
                                      <p:to>
                                        <p:strVal val="hidden"/>
                                      </p:to>
                                    </p:set>
                                  </p:childTnLst>
                                </p:cTn>
                              </p:par>
                              <p:par>
                                <p:cTn id="196" presetID="31" presetClass="entr" presetSubtype="0" fill="hold" grpId="0" nodeType="withEffect">
                                  <p:stCondLst>
                                    <p:cond delay="750"/>
                                  </p:stCondLst>
                                  <p:childTnLst>
                                    <p:set>
                                      <p:cBhvr>
                                        <p:cTn id="197" dur="1" fill="hold">
                                          <p:stCondLst>
                                            <p:cond delay="0"/>
                                          </p:stCondLst>
                                        </p:cTn>
                                        <p:tgtEl>
                                          <p:spTgt spid="31"/>
                                        </p:tgtEl>
                                        <p:attrNameLst>
                                          <p:attrName>style.visibility</p:attrName>
                                        </p:attrNameLst>
                                      </p:cBhvr>
                                      <p:to>
                                        <p:strVal val="visible"/>
                                      </p:to>
                                    </p:set>
                                    <p:anim calcmode="lin" valueType="num">
                                      <p:cBhvr>
                                        <p:cTn id="198" dur="1000" fill="hold"/>
                                        <p:tgtEl>
                                          <p:spTgt spid="31"/>
                                        </p:tgtEl>
                                        <p:attrNameLst>
                                          <p:attrName>ppt_w</p:attrName>
                                        </p:attrNameLst>
                                      </p:cBhvr>
                                      <p:tavLst>
                                        <p:tav tm="0">
                                          <p:val>
                                            <p:fltVal val="0"/>
                                          </p:val>
                                        </p:tav>
                                        <p:tav tm="100000">
                                          <p:val>
                                            <p:strVal val="#ppt_w"/>
                                          </p:val>
                                        </p:tav>
                                      </p:tavLst>
                                    </p:anim>
                                    <p:anim calcmode="lin" valueType="num">
                                      <p:cBhvr>
                                        <p:cTn id="199" dur="1000" fill="hold"/>
                                        <p:tgtEl>
                                          <p:spTgt spid="31"/>
                                        </p:tgtEl>
                                        <p:attrNameLst>
                                          <p:attrName>ppt_h</p:attrName>
                                        </p:attrNameLst>
                                      </p:cBhvr>
                                      <p:tavLst>
                                        <p:tav tm="0">
                                          <p:val>
                                            <p:fltVal val="0"/>
                                          </p:val>
                                        </p:tav>
                                        <p:tav tm="100000">
                                          <p:val>
                                            <p:strVal val="#ppt_h"/>
                                          </p:val>
                                        </p:tav>
                                      </p:tavLst>
                                    </p:anim>
                                    <p:anim calcmode="lin" valueType="num">
                                      <p:cBhvr>
                                        <p:cTn id="200" dur="1000" fill="hold"/>
                                        <p:tgtEl>
                                          <p:spTgt spid="31"/>
                                        </p:tgtEl>
                                        <p:attrNameLst>
                                          <p:attrName>style.rotation</p:attrName>
                                        </p:attrNameLst>
                                      </p:cBhvr>
                                      <p:tavLst>
                                        <p:tav tm="0">
                                          <p:val>
                                            <p:fltVal val="90"/>
                                          </p:val>
                                        </p:tav>
                                        <p:tav tm="100000">
                                          <p:val>
                                            <p:fltVal val="0"/>
                                          </p:val>
                                        </p:tav>
                                      </p:tavLst>
                                    </p:anim>
                                    <p:animEffect transition="in" filter="fade">
                                      <p:cBhvr>
                                        <p:cTn id="201" dur="1000"/>
                                        <p:tgtEl>
                                          <p:spTgt spid="31"/>
                                        </p:tgtEl>
                                      </p:cBhvr>
                                    </p:animEffect>
                                  </p:childTnLst>
                                </p:cTn>
                              </p:par>
                              <p:par>
                                <p:cTn id="202" presetID="10" presetClass="exit" presetSubtype="0" fill="hold" grpId="1" nodeType="withEffect">
                                  <p:stCondLst>
                                    <p:cond delay="1250"/>
                                  </p:stCondLst>
                                  <p:childTnLst>
                                    <p:animEffect transition="out" filter="fade">
                                      <p:cBhvr>
                                        <p:cTn id="203" dur="500"/>
                                        <p:tgtEl>
                                          <p:spTgt spid="15"/>
                                        </p:tgtEl>
                                      </p:cBhvr>
                                    </p:animEffect>
                                    <p:set>
                                      <p:cBhvr>
                                        <p:cTn id="204" dur="1" fill="hold">
                                          <p:stCondLst>
                                            <p:cond delay="499"/>
                                          </p:stCondLst>
                                        </p:cTn>
                                        <p:tgtEl>
                                          <p:spTgt spid="15"/>
                                        </p:tgtEl>
                                        <p:attrNameLst>
                                          <p:attrName>style.visibility</p:attrName>
                                        </p:attrNameLst>
                                      </p:cBhvr>
                                      <p:to>
                                        <p:strVal val="hidden"/>
                                      </p:to>
                                    </p:set>
                                  </p:childTnLst>
                                </p:cTn>
                              </p:par>
                              <p:par>
                                <p:cTn id="205" presetID="10" presetClass="entr" presetSubtype="0" fill="hold" grpId="0" nodeType="withEffect">
                                  <p:stCondLst>
                                    <p:cond delay="750"/>
                                  </p:stCondLst>
                                  <p:childTnLst>
                                    <p:set>
                                      <p:cBhvr>
                                        <p:cTn id="206" dur="1" fill="hold">
                                          <p:stCondLst>
                                            <p:cond delay="0"/>
                                          </p:stCondLst>
                                        </p:cTn>
                                        <p:tgtEl>
                                          <p:spTgt spid="5"/>
                                        </p:tgtEl>
                                        <p:attrNameLst>
                                          <p:attrName>style.visibility</p:attrName>
                                        </p:attrNameLst>
                                      </p:cBhvr>
                                      <p:to>
                                        <p:strVal val="visible"/>
                                      </p:to>
                                    </p:set>
                                    <p:animEffect transition="in" filter="fade">
                                      <p:cBhvr>
                                        <p:cTn id="207" dur="1000"/>
                                        <p:tgtEl>
                                          <p:spTgt spid="5"/>
                                        </p:tgtEl>
                                      </p:cBhvr>
                                    </p:animEffect>
                                  </p:childTnLst>
                                </p:cTn>
                              </p:par>
                            </p:childTnLst>
                          </p:cTn>
                        </p:par>
                      </p:childTnLst>
                    </p:cTn>
                  </p:par>
                  <p:par>
                    <p:cTn id="208" fill="hold">
                      <p:stCondLst>
                        <p:cond delay="indefinite"/>
                      </p:stCondLst>
                      <p:childTnLst>
                        <p:par>
                          <p:cTn id="209" fill="hold">
                            <p:stCondLst>
                              <p:cond delay="0"/>
                            </p:stCondLst>
                            <p:childTnLst>
                              <p:par>
                                <p:cTn id="210" presetID="22" presetClass="entr" presetSubtype="1" fill="hold" grpId="0" nodeType="clickEffect">
                                  <p:stCondLst>
                                    <p:cond delay="0"/>
                                  </p:stCondLst>
                                  <p:childTnLst>
                                    <p:set>
                                      <p:cBhvr>
                                        <p:cTn id="211" dur="1" fill="hold">
                                          <p:stCondLst>
                                            <p:cond delay="0"/>
                                          </p:stCondLst>
                                        </p:cTn>
                                        <p:tgtEl>
                                          <p:spTgt spid="34"/>
                                        </p:tgtEl>
                                        <p:attrNameLst>
                                          <p:attrName>style.visibility</p:attrName>
                                        </p:attrNameLst>
                                      </p:cBhvr>
                                      <p:to>
                                        <p:strVal val="visible"/>
                                      </p:to>
                                    </p:set>
                                    <p:animEffect transition="in" filter="wipe(up)">
                                      <p:cBhvr>
                                        <p:cTn id="212" dur="10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6" grpId="1" animBg="1"/>
      <p:bldP spid="7" grpId="0" animBg="1"/>
      <p:bldP spid="8" grpId="0" animBg="1"/>
      <p:bldP spid="9" grpId="0" animBg="1"/>
      <p:bldP spid="9" grpId="1" animBg="1"/>
      <p:bldP spid="10" grpId="0" animBg="1"/>
      <p:bldP spid="11" grpId="0" animBg="1"/>
      <p:bldP spid="11" grpId="1" animBg="1"/>
      <p:bldP spid="12" grpId="0" animBg="1"/>
      <p:bldP spid="12" grpId="1" animBg="1"/>
      <p:bldP spid="13" grpId="0" animBg="1"/>
      <p:bldP spid="13" grpId="1" animBg="1"/>
      <p:bldP spid="14" grpId="0" animBg="1"/>
      <p:bldP spid="15" grpId="0" animBg="1"/>
      <p:bldP spid="15" grpId="1" animBg="1"/>
      <p:bldP spid="16" grpId="0" animBg="1"/>
      <p:bldP spid="16" grpId="1" animBg="1"/>
      <p:bldP spid="17" grpId="0" animBg="1"/>
      <p:bldP spid="17" grpId="1" animBg="1"/>
      <p:bldP spid="18" grpId="0" animBg="1"/>
      <p:bldP spid="18" grpId="1" animBg="1"/>
      <p:bldP spid="19" grpId="0" animBg="1"/>
      <p:bldP spid="19" grpId="1" animBg="1"/>
      <p:bldP spid="19" grpId="2" animBg="1"/>
      <p:bldP spid="20" grpId="0" animBg="1"/>
      <p:bldP spid="20" grpId="1" animBg="1"/>
      <p:bldP spid="21" grpId="0" animBg="1"/>
      <p:bldP spid="21" grpId="1" animBg="1"/>
      <p:bldP spid="21" grpId="2" animBg="1"/>
      <p:bldP spid="22" grpId="0" animBg="1"/>
      <p:bldP spid="22" grpId="1" animBg="1"/>
      <p:bldP spid="22" grpId="2" animBg="1"/>
      <p:bldP spid="23" grpId="0" animBg="1"/>
      <p:bldP spid="23" grpId="1" animBg="1"/>
      <p:bldP spid="24" grpId="0" animBg="1"/>
      <p:bldP spid="24" grpId="1" animBg="1"/>
      <p:bldP spid="24" grpId="2" animBg="1"/>
      <p:bldP spid="24" grpId="3" animBg="1"/>
      <p:bldP spid="25" grpId="0"/>
      <p:bldP spid="26" grpId="0"/>
      <p:bldP spid="27" grpId="0"/>
      <p:bldP spid="28" grpId="0"/>
      <p:bldP spid="29" grpId="0" animBg="1"/>
      <p:bldP spid="30" grpId="0" animBg="1"/>
      <p:bldP spid="31" grpId="0" animBg="1"/>
      <p:bldP spid="32" grpId="0" animBg="1"/>
      <p:bldP spid="33" grpId="0" build="p"/>
      <p:bldP spid="3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365126"/>
            <a:ext cx="10515600" cy="970268"/>
          </a:xfrm>
        </p:spPr>
        <p:txBody>
          <a:bodyPr/>
          <a:lstStyle/>
          <a:p>
            <a:r>
              <a:rPr kumimoji="1" lang="ja-JP" altLang="en-US" dirty="0" smtClean="0"/>
              <a:t>連帯債務者の一人に生じた事由の効力</a:t>
            </a:r>
            <a:endParaRPr kumimoji="1" lang="ja-JP" altLang="en-US" dirty="0"/>
          </a:p>
        </p:txBody>
      </p:sp>
      <p:sp>
        <p:nvSpPr>
          <p:cNvPr id="3" name="日付プレースホルダー 2"/>
          <p:cNvSpPr>
            <a:spLocks noGrp="1"/>
          </p:cNvSpPr>
          <p:nvPr>
            <p:ph type="dt" sz="half" idx="10"/>
          </p:nvPr>
        </p:nvSpPr>
        <p:spPr/>
        <p:txBody>
          <a:bodyPr/>
          <a:lstStyle/>
          <a:p>
            <a:fld id="{10D3AB30-B3B3-4667-ABE4-B0A8D60E86BB}" type="datetime1">
              <a:rPr kumimoji="1" lang="ja-JP" altLang="en-US" smtClean="0"/>
              <a:t>2015/7/2</a:t>
            </a:fld>
            <a:endParaRPr kumimoji="1" lang="ja-JP" altLang="en-US"/>
          </a:p>
        </p:txBody>
      </p:sp>
      <p:sp>
        <p:nvSpPr>
          <p:cNvPr id="4" name="スライド番号プレースホルダー 3"/>
          <p:cNvSpPr>
            <a:spLocks noGrp="1"/>
          </p:cNvSpPr>
          <p:nvPr>
            <p:ph type="sldNum" sz="quarter" idx="12"/>
          </p:nvPr>
        </p:nvSpPr>
        <p:spPr/>
        <p:txBody>
          <a:bodyPr/>
          <a:lstStyle/>
          <a:p>
            <a:fld id="{034DF8C5-7924-4D50-87E1-AC63DB6A7F48}" type="slidenum">
              <a:rPr kumimoji="1" lang="ja-JP" altLang="en-US" smtClean="0"/>
              <a:t>16</a:t>
            </a:fld>
            <a:endParaRPr kumimoji="1" lang="ja-JP" altLang="en-US"/>
          </a:p>
        </p:txBody>
      </p:sp>
      <p:sp>
        <p:nvSpPr>
          <p:cNvPr id="5" name="円/楕円 4"/>
          <p:cNvSpPr/>
          <p:nvPr/>
        </p:nvSpPr>
        <p:spPr>
          <a:xfrm>
            <a:off x="4666727" y="5483257"/>
            <a:ext cx="2880320" cy="6983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smtClean="0"/>
              <a:t>債権者</a:t>
            </a:r>
            <a:r>
              <a:rPr kumimoji="1" lang="en-US" altLang="ja-JP" b="1" dirty="0" smtClean="0">
                <a:latin typeface="Times New Roman" pitchFamily="18" charset="0"/>
                <a:cs typeface="Times New Roman" pitchFamily="18" charset="0"/>
              </a:rPr>
              <a:t>X</a:t>
            </a:r>
          </a:p>
          <a:p>
            <a:pPr algn="ctr"/>
            <a:r>
              <a:rPr lang="en-US" altLang="ja-JP" b="1" dirty="0" smtClean="0">
                <a:latin typeface="Times New Roman" pitchFamily="18" charset="0"/>
                <a:cs typeface="Times New Roman" pitchFamily="18" charset="0"/>
              </a:rPr>
              <a:t>600</a:t>
            </a:r>
            <a:r>
              <a:rPr lang="ja-JP" altLang="en-US" b="1" dirty="0" smtClean="0">
                <a:latin typeface="Times New Roman" pitchFamily="18" charset="0"/>
                <a:cs typeface="Times New Roman" pitchFamily="18" charset="0"/>
              </a:rPr>
              <a:t>→</a:t>
            </a:r>
            <a:r>
              <a:rPr lang="en-US" altLang="ja-JP" b="1" dirty="0" smtClean="0">
                <a:latin typeface="Times New Roman" pitchFamily="18" charset="0"/>
                <a:cs typeface="Times New Roman" pitchFamily="18" charset="0"/>
              </a:rPr>
              <a:t>500</a:t>
            </a:r>
            <a:endParaRPr kumimoji="1" lang="ja-JP" altLang="en-US" b="1" dirty="0">
              <a:latin typeface="Times New Roman" pitchFamily="18" charset="0"/>
              <a:cs typeface="Times New Roman" pitchFamily="18" charset="0"/>
            </a:endParaRPr>
          </a:p>
        </p:txBody>
      </p:sp>
      <p:sp>
        <p:nvSpPr>
          <p:cNvPr id="6" name="上矢印 5"/>
          <p:cNvSpPr/>
          <p:nvPr/>
        </p:nvSpPr>
        <p:spPr>
          <a:xfrm rot="3205735">
            <a:off x="7812935" y="4508887"/>
            <a:ext cx="484632" cy="1485044"/>
          </a:xfrm>
          <a:prstGeom prst="up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en-US" altLang="ja-JP" sz="1200" dirty="0" smtClean="0"/>
              <a:t>300</a:t>
            </a:r>
            <a:endParaRPr kumimoji="1" lang="ja-JP" altLang="en-US" sz="1200" dirty="0"/>
          </a:p>
        </p:txBody>
      </p:sp>
      <p:sp>
        <p:nvSpPr>
          <p:cNvPr id="7" name="上矢印 6"/>
          <p:cNvSpPr/>
          <p:nvPr/>
        </p:nvSpPr>
        <p:spPr>
          <a:xfrm>
            <a:off x="5864571" y="4779927"/>
            <a:ext cx="484632" cy="699071"/>
          </a:xfrm>
          <a:prstGeom prst="up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en-US" altLang="ja-JP" sz="1200" dirty="0" smtClean="0"/>
              <a:t>300</a:t>
            </a:r>
            <a:endParaRPr kumimoji="1" lang="ja-JP" altLang="en-US" sz="1200" dirty="0"/>
          </a:p>
        </p:txBody>
      </p:sp>
      <p:sp>
        <p:nvSpPr>
          <p:cNvPr id="8" name="上矢印 7"/>
          <p:cNvSpPr/>
          <p:nvPr/>
        </p:nvSpPr>
        <p:spPr>
          <a:xfrm rot="18487026">
            <a:off x="3942615" y="4561096"/>
            <a:ext cx="484632" cy="1423540"/>
          </a:xfrm>
          <a:prstGeom prst="up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en-US" altLang="ja-JP" sz="1200" dirty="0" smtClean="0"/>
              <a:t>200</a:t>
            </a:r>
            <a:endParaRPr kumimoji="1" lang="ja-JP" altLang="en-US" sz="1200" dirty="0"/>
          </a:p>
        </p:txBody>
      </p:sp>
      <p:sp>
        <p:nvSpPr>
          <p:cNvPr id="9" name="スライド番号プレースホルダー 4"/>
          <p:cNvSpPr txBox="1">
            <a:spLocks/>
          </p:cNvSpPr>
          <p:nvPr/>
        </p:nvSpPr>
        <p:spPr>
          <a:xfrm>
            <a:off x="7323521" y="5832445"/>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D2D8002D-B5B0-4BAC-B1F6-782DDCCE6D9C}" type="slidenum">
              <a:rPr lang="ja-JP" altLang="en-US" smtClean="0"/>
              <a:pPr/>
              <a:t>16</a:t>
            </a:fld>
            <a:endParaRPr lang="ja-JP" altLang="en-US"/>
          </a:p>
        </p:txBody>
      </p:sp>
      <p:sp>
        <p:nvSpPr>
          <p:cNvPr id="10" name="正方形/長方形 9"/>
          <p:cNvSpPr/>
          <p:nvPr/>
        </p:nvSpPr>
        <p:spPr>
          <a:xfrm>
            <a:off x="2506487" y="3013499"/>
            <a:ext cx="1418456" cy="756084"/>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altLang="ja-JP" sz="1600" b="1" dirty="0" smtClean="0">
                <a:latin typeface="Times New Roman" pitchFamily="18" charset="0"/>
                <a:cs typeface="Times New Roman" pitchFamily="18" charset="0"/>
              </a:rPr>
              <a:t>Y</a:t>
            </a:r>
            <a:r>
              <a:rPr lang="en-US" altLang="ja-JP" sz="1600" b="1" baseline="-25000" dirty="0" smtClean="0">
                <a:latin typeface="Times New Roman" pitchFamily="18" charset="0"/>
                <a:cs typeface="Times New Roman" pitchFamily="18" charset="0"/>
              </a:rPr>
              <a:t>2</a:t>
            </a:r>
            <a:r>
              <a:rPr lang="ja-JP" altLang="en-US" sz="1600" b="1" dirty="0" smtClean="0"/>
              <a:t>保証部分</a:t>
            </a:r>
            <a:endParaRPr lang="en-US" altLang="ja-JP" sz="1600" b="1" dirty="0" smtClean="0"/>
          </a:p>
          <a:p>
            <a:pPr algn="ctr"/>
            <a:r>
              <a:rPr kumimoji="1" lang="en-US" altLang="ja-JP" sz="1600" dirty="0"/>
              <a:t>200</a:t>
            </a:r>
            <a:endParaRPr kumimoji="1" lang="ja-JP" altLang="en-US" sz="1600" dirty="0"/>
          </a:p>
        </p:txBody>
      </p:sp>
      <p:sp>
        <p:nvSpPr>
          <p:cNvPr id="11" name="正方形/長方形 10"/>
          <p:cNvSpPr/>
          <p:nvPr/>
        </p:nvSpPr>
        <p:spPr>
          <a:xfrm>
            <a:off x="2503629" y="2509443"/>
            <a:ext cx="1418456" cy="504056"/>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altLang="ja-JP" sz="1400" b="1" dirty="0" smtClean="0">
                <a:latin typeface="Times New Roman" pitchFamily="18" charset="0"/>
                <a:cs typeface="Times New Roman" pitchFamily="18" charset="0"/>
              </a:rPr>
              <a:t>Y</a:t>
            </a:r>
            <a:r>
              <a:rPr lang="en-US" altLang="ja-JP" sz="1400" b="1" baseline="-25000" dirty="0" smtClean="0">
                <a:latin typeface="Times New Roman" pitchFamily="18" charset="0"/>
                <a:cs typeface="Times New Roman" pitchFamily="18" charset="0"/>
              </a:rPr>
              <a:t>3</a:t>
            </a:r>
            <a:r>
              <a:rPr kumimoji="1" lang="ja-JP" altLang="en-US" sz="1400" b="1" dirty="0" smtClean="0"/>
              <a:t>保証部分</a:t>
            </a:r>
            <a:endParaRPr kumimoji="1" lang="en-US" altLang="ja-JP" sz="1400" b="1" dirty="0" smtClean="0"/>
          </a:p>
          <a:p>
            <a:pPr algn="ctr"/>
            <a:r>
              <a:rPr lang="en-US" altLang="ja-JP" sz="1400" dirty="0" smtClean="0"/>
              <a:t>100</a:t>
            </a:r>
            <a:endParaRPr kumimoji="1" lang="ja-JP" altLang="en-US" sz="1400" dirty="0"/>
          </a:p>
        </p:txBody>
      </p:sp>
      <p:sp>
        <p:nvSpPr>
          <p:cNvPr id="12" name="正方形/長方形 11"/>
          <p:cNvSpPr/>
          <p:nvPr/>
        </p:nvSpPr>
        <p:spPr>
          <a:xfrm>
            <a:off x="5386807" y="3013499"/>
            <a:ext cx="1418456" cy="108012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altLang="ja-JP" sz="1600" b="1" dirty="0" smtClean="0">
                <a:latin typeface="Times New Roman" pitchFamily="18" charset="0"/>
                <a:cs typeface="Times New Roman" pitchFamily="18" charset="0"/>
              </a:rPr>
              <a:t>Y</a:t>
            </a:r>
            <a:r>
              <a:rPr lang="en-US" altLang="ja-JP" sz="1600" b="1" baseline="-25000" dirty="0" smtClean="0">
                <a:latin typeface="Times New Roman" pitchFamily="18" charset="0"/>
                <a:cs typeface="Times New Roman" pitchFamily="18" charset="0"/>
              </a:rPr>
              <a:t>1</a:t>
            </a:r>
            <a:r>
              <a:rPr lang="ja-JP" altLang="en-US" sz="1600" b="1" dirty="0" smtClean="0"/>
              <a:t>保証部分</a:t>
            </a:r>
            <a:endParaRPr lang="en-US" altLang="ja-JP" sz="1600" b="1" dirty="0"/>
          </a:p>
          <a:p>
            <a:pPr algn="ctr"/>
            <a:r>
              <a:rPr lang="en-US" altLang="ja-JP" sz="1600" dirty="0"/>
              <a:t>300</a:t>
            </a:r>
            <a:endParaRPr lang="ja-JP" altLang="en-US" sz="1600" dirty="0"/>
          </a:p>
        </p:txBody>
      </p:sp>
      <p:sp>
        <p:nvSpPr>
          <p:cNvPr id="13" name="正方形/長方形 12"/>
          <p:cNvSpPr/>
          <p:nvPr/>
        </p:nvSpPr>
        <p:spPr>
          <a:xfrm>
            <a:off x="5388555" y="2509443"/>
            <a:ext cx="1418456" cy="504056"/>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altLang="ja-JP" sz="1400" b="1" dirty="0" smtClean="0">
                <a:latin typeface="Times New Roman" pitchFamily="18" charset="0"/>
                <a:cs typeface="Times New Roman" pitchFamily="18" charset="0"/>
              </a:rPr>
              <a:t>Y</a:t>
            </a:r>
            <a:r>
              <a:rPr lang="en-US" altLang="ja-JP" sz="1400" b="1" baseline="-25000" dirty="0" smtClean="0">
                <a:latin typeface="Times New Roman" pitchFamily="18" charset="0"/>
                <a:cs typeface="Times New Roman" pitchFamily="18" charset="0"/>
              </a:rPr>
              <a:t>3</a:t>
            </a:r>
            <a:r>
              <a:rPr lang="ja-JP" altLang="en-US" sz="1400" b="1" dirty="0" smtClean="0"/>
              <a:t>保証</a:t>
            </a:r>
            <a:r>
              <a:rPr lang="ja-JP" altLang="en-US" sz="1400" b="1" dirty="0"/>
              <a:t>部分</a:t>
            </a:r>
            <a:endParaRPr lang="en-US" altLang="ja-JP" sz="1400" b="1" dirty="0"/>
          </a:p>
          <a:p>
            <a:pPr algn="ctr"/>
            <a:r>
              <a:rPr lang="en-US" altLang="ja-JP" sz="1400" dirty="0" smtClean="0"/>
              <a:t>100</a:t>
            </a:r>
            <a:endParaRPr lang="ja-JP" altLang="en-US" sz="1400" dirty="0"/>
          </a:p>
        </p:txBody>
      </p:sp>
      <p:sp>
        <p:nvSpPr>
          <p:cNvPr id="14" name="正方形/長方形 13"/>
          <p:cNvSpPr/>
          <p:nvPr/>
        </p:nvSpPr>
        <p:spPr>
          <a:xfrm>
            <a:off x="8287083" y="3229523"/>
            <a:ext cx="1418456" cy="108012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altLang="ja-JP" sz="1600" b="1" dirty="0" smtClean="0">
                <a:latin typeface="Times New Roman" pitchFamily="18" charset="0"/>
                <a:cs typeface="Times New Roman" pitchFamily="18" charset="0"/>
              </a:rPr>
              <a:t>Y</a:t>
            </a:r>
            <a:r>
              <a:rPr lang="en-US" altLang="ja-JP" sz="1600" b="1" baseline="-25000" dirty="0" smtClean="0">
                <a:latin typeface="Times New Roman" pitchFamily="18" charset="0"/>
                <a:cs typeface="Times New Roman" pitchFamily="18" charset="0"/>
              </a:rPr>
              <a:t>1</a:t>
            </a:r>
            <a:r>
              <a:rPr lang="ja-JP" altLang="en-US" sz="1600" b="1" dirty="0" smtClean="0"/>
              <a:t>保証部分</a:t>
            </a:r>
            <a:endParaRPr lang="en-US" altLang="ja-JP" sz="1600" b="1" dirty="0"/>
          </a:p>
          <a:p>
            <a:pPr algn="ctr"/>
            <a:r>
              <a:rPr lang="en-US" altLang="ja-JP" sz="1600" dirty="0"/>
              <a:t>300</a:t>
            </a:r>
            <a:endParaRPr lang="ja-JP" altLang="en-US" sz="1600" dirty="0"/>
          </a:p>
        </p:txBody>
      </p:sp>
      <p:sp>
        <p:nvSpPr>
          <p:cNvPr id="15" name="正方形/長方形 14"/>
          <p:cNvSpPr/>
          <p:nvPr/>
        </p:nvSpPr>
        <p:spPr>
          <a:xfrm>
            <a:off x="8287083" y="2509443"/>
            <a:ext cx="1418456" cy="72008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altLang="ja-JP" sz="1600" b="1" dirty="0" smtClean="0">
                <a:latin typeface="Times New Roman" pitchFamily="18" charset="0"/>
                <a:cs typeface="Times New Roman" pitchFamily="18" charset="0"/>
              </a:rPr>
              <a:t>Y</a:t>
            </a:r>
            <a:r>
              <a:rPr lang="en-US" altLang="ja-JP" sz="1600" b="1" baseline="-25000" dirty="0" smtClean="0">
                <a:latin typeface="Times New Roman" pitchFamily="18" charset="0"/>
                <a:cs typeface="Times New Roman" pitchFamily="18" charset="0"/>
              </a:rPr>
              <a:t>2</a:t>
            </a:r>
            <a:r>
              <a:rPr lang="ja-JP" altLang="en-US" sz="1600" b="1" dirty="0" smtClean="0"/>
              <a:t>保証</a:t>
            </a:r>
            <a:r>
              <a:rPr lang="ja-JP" altLang="en-US" sz="1600" b="1" dirty="0"/>
              <a:t>部分</a:t>
            </a:r>
            <a:endParaRPr lang="en-US" altLang="ja-JP" sz="1600" b="1" dirty="0"/>
          </a:p>
          <a:p>
            <a:pPr algn="ctr"/>
            <a:r>
              <a:rPr lang="en-US" altLang="ja-JP" sz="1600" dirty="0"/>
              <a:t>200</a:t>
            </a:r>
            <a:endParaRPr lang="ja-JP" altLang="en-US" sz="1600" dirty="0"/>
          </a:p>
        </p:txBody>
      </p:sp>
      <p:sp>
        <p:nvSpPr>
          <p:cNvPr id="16" name="円/楕円 15"/>
          <p:cNvSpPr/>
          <p:nvPr/>
        </p:nvSpPr>
        <p:spPr>
          <a:xfrm>
            <a:off x="4666727" y="5461553"/>
            <a:ext cx="2880320" cy="6983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smtClean="0"/>
              <a:t>債権者</a:t>
            </a:r>
            <a:r>
              <a:rPr kumimoji="1" lang="en-US" altLang="ja-JP" b="1" dirty="0" smtClean="0">
                <a:latin typeface="Times New Roman" pitchFamily="18" charset="0"/>
                <a:cs typeface="Times New Roman" pitchFamily="18" charset="0"/>
              </a:rPr>
              <a:t>X</a:t>
            </a:r>
          </a:p>
          <a:p>
            <a:pPr algn="ctr"/>
            <a:r>
              <a:rPr lang="en-US" altLang="ja-JP" b="1" dirty="0">
                <a:latin typeface="Times New Roman" pitchFamily="18" charset="0"/>
                <a:cs typeface="Times New Roman" pitchFamily="18" charset="0"/>
              </a:rPr>
              <a:t>600</a:t>
            </a:r>
            <a:endParaRPr kumimoji="1" lang="ja-JP" altLang="en-US" b="1" dirty="0">
              <a:latin typeface="Times New Roman" pitchFamily="18" charset="0"/>
              <a:cs typeface="Times New Roman" pitchFamily="18" charset="0"/>
            </a:endParaRPr>
          </a:p>
        </p:txBody>
      </p:sp>
      <p:sp>
        <p:nvSpPr>
          <p:cNvPr id="17" name="上矢印 16"/>
          <p:cNvSpPr/>
          <p:nvPr/>
        </p:nvSpPr>
        <p:spPr>
          <a:xfrm rot="18487026">
            <a:off x="3616981" y="4483192"/>
            <a:ext cx="484632" cy="1859068"/>
          </a:xfrm>
          <a:prstGeom prst="upArrow">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kumimoji="1" lang="en-US" altLang="ja-JP" sz="1200" dirty="0" smtClean="0"/>
              <a:t>300</a:t>
            </a:r>
            <a:endParaRPr kumimoji="1" lang="ja-JP" altLang="en-US" sz="1200" dirty="0"/>
          </a:p>
        </p:txBody>
      </p:sp>
      <p:sp>
        <p:nvSpPr>
          <p:cNvPr id="18" name="上矢印 17"/>
          <p:cNvSpPr/>
          <p:nvPr/>
        </p:nvSpPr>
        <p:spPr>
          <a:xfrm rot="18487026">
            <a:off x="4289094" y="4570145"/>
            <a:ext cx="463235" cy="1186134"/>
          </a:xfrm>
          <a:prstGeom prst="up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sz="1200" dirty="0" smtClean="0"/>
              <a:t>100</a:t>
            </a:r>
            <a:endParaRPr kumimoji="1" lang="ja-JP" altLang="en-US" sz="1200" dirty="0"/>
          </a:p>
        </p:txBody>
      </p:sp>
      <p:sp>
        <p:nvSpPr>
          <p:cNvPr id="19" name="上矢印 18"/>
          <p:cNvSpPr/>
          <p:nvPr/>
        </p:nvSpPr>
        <p:spPr>
          <a:xfrm>
            <a:off x="5495690" y="4779927"/>
            <a:ext cx="484632" cy="699071"/>
          </a:xfrm>
          <a:prstGeom prst="upArrow">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kumimoji="1" lang="en-US" altLang="ja-JP" sz="1200" dirty="0" smtClean="0"/>
              <a:t>200</a:t>
            </a:r>
            <a:endParaRPr kumimoji="1" lang="ja-JP" altLang="en-US" sz="1200" dirty="0"/>
          </a:p>
        </p:txBody>
      </p:sp>
      <p:sp>
        <p:nvSpPr>
          <p:cNvPr id="20" name="上矢印 19"/>
          <p:cNvSpPr/>
          <p:nvPr/>
        </p:nvSpPr>
        <p:spPr>
          <a:xfrm>
            <a:off x="6250903" y="4779927"/>
            <a:ext cx="484632" cy="699071"/>
          </a:xfrm>
          <a:prstGeom prst="up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sz="1200" dirty="0" smtClean="0"/>
              <a:t>100</a:t>
            </a:r>
            <a:endParaRPr kumimoji="1" lang="ja-JP" altLang="en-US" sz="1200" dirty="0"/>
          </a:p>
        </p:txBody>
      </p:sp>
      <p:sp>
        <p:nvSpPr>
          <p:cNvPr id="21" name="上矢印 20"/>
          <p:cNvSpPr/>
          <p:nvPr/>
        </p:nvSpPr>
        <p:spPr>
          <a:xfrm rot="3205735">
            <a:off x="7453701" y="4544222"/>
            <a:ext cx="484632" cy="1227483"/>
          </a:xfrm>
          <a:prstGeom prst="upArrow">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kumimoji="1" lang="en-US" altLang="ja-JP" sz="1200" dirty="0" smtClean="0"/>
              <a:t>100</a:t>
            </a:r>
            <a:endParaRPr kumimoji="1" lang="ja-JP" altLang="en-US" sz="1200" dirty="0"/>
          </a:p>
        </p:txBody>
      </p:sp>
      <p:sp>
        <p:nvSpPr>
          <p:cNvPr id="22" name="上矢印 21"/>
          <p:cNvSpPr/>
          <p:nvPr/>
        </p:nvSpPr>
        <p:spPr>
          <a:xfrm rot="3205735">
            <a:off x="8148005" y="4434922"/>
            <a:ext cx="484632" cy="1927218"/>
          </a:xfrm>
          <a:prstGeom prst="up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en-US" altLang="ja-JP" sz="1200" dirty="0" smtClean="0"/>
              <a:t>200</a:t>
            </a:r>
            <a:endParaRPr kumimoji="1" lang="ja-JP" altLang="en-US" sz="1200" dirty="0"/>
          </a:p>
        </p:txBody>
      </p:sp>
      <p:sp>
        <p:nvSpPr>
          <p:cNvPr id="23" name="テキスト ボックス 22"/>
          <p:cNvSpPr txBox="1"/>
          <p:nvPr/>
        </p:nvSpPr>
        <p:spPr>
          <a:xfrm>
            <a:off x="2506487" y="1573121"/>
            <a:ext cx="1418456" cy="338554"/>
          </a:xfrm>
          <a:prstGeom prst="rect">
            <a:avLst/>
          </a:prstGeom>
          <a:noFill/>
        </p:spPr>
        <p:txBody>
          <a:bodyPr wrap="square" rtlCol="0">
            <a:spAutoFit/>
          </a:bodyPr>
          <a:lstStyle/>
          <a:p>
            <a:r>
              <a:rPr kumimoji="1" lang="ja-JP" altLang="en-US" sz="1600" dirty="0" smtClean="0"/>
              <a:t>連帯債務者</a:t>
            </a:r>
            <a:r>
              <a:rPr kumimoji="1" lang="en-US" altLang="ja-JP" sz="1600" b="1" dirty="0" smtClean="0">
                <a:latin typeface="Times New Roman" pitchFamily="18" charset="0"/>
                <a:cs typeface="Times New Roman" pitchFamily="18" charset="0"/>
              </a:rPr>
              <a:t>Y</a:t>
            </a:r>
            <a:r>
              <a:rPr kumimoji="1" lang="en-US" altLang="ja-JP" sz="1600" b="1" baseline="-25000" dirty="0" smtClean="0">
                <a:latin typeface="Times New Roman" pitchFamily="18" charset="0"/>
                <a:cs typeface="Times New Roman" pitchFamily="18" charset="0"/>
              </a:rPr>
              <a:t>1</a:t>
            </a:r>
            <a:endParaRPr kumimoji="1" lang="ja-JP" altLang="en-US" sz="1600" b="1" baseline="-25000" dirty="0">
              <a:latin typeface="Times New Roman" pitchFamily="18" charset="0"/>
              <a:cs typeface="Times New Roman" pitchFamily="18" charset="0"/>
            </a:endParaRPr>
          </a:p>
        </p:txBody>
      </p:sp>
      <p:sp>
        <p:nvSpPr>
          <p:cNvPr id="24" name="テキスト ボックス 23"/>
          <p:cNvSpPr txBox="1"/>
          <p:nvPr/>
        </p:nvSpPr>
        <p:spPr>
          <a:xfrm>
            <a:off x="5408511" y="1573121"/>
            <a:ext cx="1418456" cy="338554"/>
          </a:xfrm>
          <a:prstGeom prst="rect">
            <a:avLst/>
          </a:prstGeom>
          <a:noFill/>
        </p:spPr>
        <p:txBody>
          <a:bodyPr wrap="square" rtlCol="0">
            <a:spAutoFit/>
          </a:bodyPr>
          <a:lstStyle/>
          <a:p>
            <a:r>
              <a:rPr kumimoji="1" lang="ja-JP" altLang="en-US" sz="1600" dirty="0" smtClean="0"/>
              <a:t>連帯債務者</a:t>
            </a:r>
            <a:r>
              <a:rPr kumimoji="1" lang="en-US" altLang="ja-JP" sz="1600" b="1" dirty="0" smtClean="0">
                <a:latin typeface="Times New Roman" pitchFamily="18" charset="0"/>
                <a:cs typeface="Times New Roman" pitchFamily="18" charset="0"/>
              </a:rPr>
              <a:t>Y</a:t>
            </a:r>
            <a:r>
              <a:rPr kumimoji="1" lang="en-US" altLang="ja-JP" sz="1600" b="1" baseline="-25000" dirty="0" smtClean="0">
                <a:latin typeface="Times New Roman" pitchFamily="18" charset="0"/>
                <a:cs typeface="Times New Roman" pitchFamily="18" charset="0"/>
              </a:rPr>
              <a:t>2</a:t>
            </a:r>
            <a:endParaRPr kumimoji="1" lang="ja-JP" altLang="en-US" sz="1600" b="1" baseline="-25000" dirty="0">
              <a:latin typeface="Times New Roman" pitchFamily="18" charset="0"/>
              <a:cs typeface="Times New Roman" pitchFamily="18" charset="0"/>
            </a:endParaRPr>
          </a:p>
        </p:txBody>
      </p:sp>
      <p:sp>
        <p:nvSpPr>
          <p:cNvPr id="25" name="テキスト ボックス 24"/>
          <p:cNvSpPr txBox="1"/>
          <p:nvPr/>
        </p:nvSpPr>
        <p:spPr>
          <a:xfrm>
            <a:off x="8288831" y="1573121"/>
            <a:ext cx="1418456" cy="338554"/>
          </a:xfrm>
          <a:prstGeom prst="rect">
            <a:avLst/>
          </a:prstGeom>
          <a:noFill/>
        </p:spPr>
        <p:txBody>
          <a:bodyPr wrap="square" rtlCol="0">
            <a:spAutoFit/>
          </a:bodyPr>
          <a:lstStyle/>
          <a:p>
            <a:r>
              <a:rPr kumimoji="1" lang="ja-JP" altLang="en-US" sz="1600" dirty="0" smtClean="0"/>
              <a:t>連帯債務者</a:t>
            </a:r>
            <a:r>
              <a:rPr kumimoji="1" lang="en-US" altLang="ja-JP" sz="1600" b="1" dirty="0" smtClean="0">
                <a:latin typeface="Times New Roman" pitchFamily="18" charset="0"/>
                <a:cs typeface="Times New Roman" pitchFamily="18" charset="0"/>
              </a:rPr>
              <a:t>Y</a:t>
            </a:r>
            <a:r>
              <a:rPr lang="en-US" altLang="ja-JP" sz="1600" b="1" baseline="-25000" dirty="0">
                <a:latin typeface="Times New Roman" pitchFamily="18" charset="0"/>
                <a:cs typeface="Times New Roman" pitchFamily="18" charset="0"/>
              </a:rPr>
              <a:t>3</a:t>
            </a:r>
            <a:endParaRPr kumimoji="1" lang="ja-JP" altLang="en-US" sz="1600" b="1" baseline="-25000" dirty="0">
              <a:latin typeface="Times New Roman" pitchFamily="18" charset="0"/>
              <a:cs typeface="Times New Roman" pitchFamily="18" charset="0"/>
            </a:endParaRPr>
          </a:p>
        </p:txBody>
      </p:sp>
      <p:sp>
        <p:nvSpPr>
          <p:cNvPr id="26" name="テキスト ボックス 25"/>
          <p:cNvSpPr txBox="1"/>
          <p:nvPr/>
        </p:nvSpPr>
        <p:spPr>
          <a:xfrm>
            <a:off x="2506487" y="1767659"/>
            <a:ext cx="1352810" cy="369332"/>
          </a:xfrm>
          <a:prstGeom prst="rect">
            <a:avLst/>
          </a:prstGeom>
          <a:noFill/>
        </p:spPr>
        <p:txBody>
          <a:bodyPr wrap="square" rtlCol="0">
            <a:spAutoFit/>
          </a:bodyPr>
          <a:lstStyle/>
          <a:p>
            <a:pPr algn="ctr"/>
            <a:r>
              <a:rPr kumimoji="1" lang="en-US" altLang="ja-JP" dirty="0" smtClean="0"/>
              <a:t>600</a:t>
            </a:r>
            <a:r>
              <a:rPr kumimoji="1" lang="ja-JP" altLang="en-US" dirty="0" smtClean="0"/>
              <a:t>→</a:t>
            </a:r>
            <a:r>
              <a:rPr kumimoji="1" lang="en-US" altLang="ja-JP" dirty="0" smtClean="0"/>
              <a:t>500</a:t>
            </a:r>
            <a:endParaRPr kumimoji="1" lang="ja-JP" altLang="en-US" dirty="0"/>
          </a:p>
        </p:txBody>
      </p:sp>
      <p:sp>
        <p:nvSpPr>
          <p:cNvPr id="27" name="テキスト ボックス 26"/>
          <p:cNvSpPr txBox="1"/>
          <p:nvPr/>
        </p:nvSpPr>
        <p:spPr>
          <a:xfrm>
            <a:off x="5402149" y="1767659"/>
            <a:ext cx="1352810" cy="369332"/>
          </a:xfrm>
          <a:prstGeom prst="rect">
            <a:avLst/>
          </a:prstGeom>
          <a:noFill/>
        </p:spPr>
        <p:txBody>
          <a:bodyPr wrap="square" rtlCol="0">
            <a:spAutoFit/>
          </a:bodyPr>
          <a:lstStyle/>
          <a:p>
            <a:pPr algn="ctr"/>
            <a:r>
              <a:rPr kumimoji="1" lang="en-US" altLang="ja-JP" dirty="0" smtClean="0"/>
              <a:t>600</a:t>
            </a:r>
            <a:r>
              <a:rPr kumimoji="1" lang="ja-JP" altLang="en-US" dirty="0" smtClean="0"/>
              <a:t>→</a:t>
            </a:r>
            <a:r>
              <a:rPr kumimoji="1" lang="en-US" altLang="ja-JP" dirty="0" smtClean="0"/>
              <a:t>500</a:t>
            </a:r>
            <a:endParaRPr kumimoji="1" lang="ja-JP" altLang="en-US" dirty="0"/>
          </a:p>
        </p:txBody>
      </p:sp>
      <p:sp>
        <p:nvSpPr>
          <p:cNvPr id="28" name="テキスト ボックス 27"/>
          <p:cNvSpPr txBox="1"/>
          <p:nvPr/>
        </p:nvSpPr>
        <p:spPr>
          <a:xfrm>
            <a:off x="8195119" y="1789145"/>
            <a:ext cx="1656184" cy="369332"/>
          </a:xfrm>
          <a:prstGeom prst="rect">
            <a:avLst/>
          </a:prstGeom>
          <a:noFill/>
        </p:spPr>
        <p:txBody>
          <a:bodyPr wrap="square" rtlCol="0">
            <a:spAutoFit/>
          </a:bodyPr>
          <a:lstStyle/>
          <a:p>
            <a:pPr algn="ctr"/>
            <a:r>
              <a:rPr kumimoji="1" lang="en-US" altLang="ja-JP" dirty="0" smtClean="0"/>
              <a:t>600</a:t>
            </a:r>
            <a:r>
              <a:rPr kumimoji="1" lang="ja-JP" altLang="en-US" dirty="0" smtClean="0"/>
              <a:t>→</a:t>
            </a:r>
            <a:r>
              <a:rPr kumimoji="1" lang="en-US" altLang="ja-JP" dirty="0" smtClean="0"/>
              <a:t>0</a:t>
            </a:r>
            <a:r>
              <a:rPr kumimoji="1" lang="ja-JP" altLang="en-US" dirty="0" smtClean="0"/>
              <a:t>（無効）</a:t>
            </a:r>
            <a:endParaRPr kumimoji="1" lang="ja-JP" altLang="en-US" dirty="0"/>
          </a:p>
        </p:txBody>
      </p:sp>
      <p:sp>
        <p:nvSpPr>
          <p:cNvPr id="29" name="正方形/長方形 28"/>
          <p:cNvSpPr/>
          <p:nvPr/>
        </p:nvSpPr>
        <p:spPr>
          <a:xfrm>
            <a:off x="8288831" y="4309643"/>
            <a:ext cx="1418456" cy="504056"/>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altLang="ja-JP" sz="1400" b="1" dirty="0" smtClean="0">
                <a:latin typeface="Times New Roman" pitchFamily="18" charset="0"/>
                <a:cs typeface="Times New Roman" pitchFamily="18" charset="0"/>
              </a:rPr>
              <a:t>Y</a:t>
            </a:r>
            <a:r>
              <a:rPr lang="en-US" altLang="ja-JP" sz="1400" b="1" baseline="-25000" dirty="0" smtClean="0">
                <a:latin typeface="Times New Roman" pitchFamily="18" charset="0"/>
                <a:cs typeface="Times New Roman" pitchFamily="18" charset="0"/>
              </a:rPr>
              <a:t>3</a:t>
            </a:r>
            <a:r>
              <a:rPr kumimoji="1" lang="ja-JP" altLang="en-US" sz="1400" b="1" dirty="0" smtClean="0"/>
              <a:t>負担部分</a:t>
            </a:r>
            <a:endParaRPr kumimoji="1" lang="en-US" altLang="ja-JP" sz="1400" b="1" dirty="0" smtClean="0"/>
          </a:p>
          <a:p>
            <a:pPr algn="ctr"/>
            <a:r>
              <a:rPr lang="en-US" altLang="ja-JP" sz="1400" dirty="0"/>
              <a:t>100</a:t>
            </a:r>
            <a:endParaRPr kumimoji="1" lang="ja-JP" altLang="en-US" sz="1400" dirty="0"/>
          </a:p>
        </p:txBody>
      </p:sp>
      <p:cxnSp>
        <p:nvCxnSpPr>
          <p:cNvPr id="30" name="直線コネクタ 29"/>
          <p:cNvCxnSpPr/>
          <p:nvPr/>
        </p:nvCxnSpPr>
        <p:spPr>
          <a:xfrm flipH="1">
            <a:off x="8287083" y="2468213"/>
            <a:ext cx="1420204" cy="2345486"/>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1" name="直線コネクタ 30"/>
          <p:cNvCxnSpPr/>
          <p:nvPr/>
        </p:nvCxnSpPr>
        <p:spPr>
          <a:xfrm>
            <a:off x="8287083" y="2468213"/>
            <a:ext cx="1418456" cy="2345486"/>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32" name="正方形/長方形 31"/>
          <p:cNvSpPr/>
          <p:nvPr/>
        </p:nvSpPr>
        <p:spPr>
          <a:xfrm>
            <a:off x="5386807" y="4093619"/>
            <a:ext cx="1418456" cy="720080"/>
          </a:xfrm>
          <a:prstGeom prst="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en-US" altLang="ja-JP" sz="1600" b="1" dirty="0" smtClean="0">
                <a:latin typeface="Times New Roman" pitchFamily="18" charset="0"/>
                <a:cs typeface="Times New Roman" pitchFamily="18" charset="0"/>
              </a:rPr>
              <a:t>Y</a:t>
            </a:r>
            <a:r>
              <a:rPr lang="en-US" altLang="ja-JP" sz="1600" b="1" baseline="-25000" dirty="0" smtClean="0">
                <a:latin typeface="Times New Roman" pitchFamily="18" charset="0"/>
                <a:cs typeface="Times New Roman" pitchFamily="18" charset="0"/>
              </a:rPr>
              <a:t>2</a:t>
            </a:r>
            <a:r>
              <a:rPr lang="ja-JP" altLang="en-US" sz="1600" b="1" dirty="0" smtClean="0"/>
              <a:t>負担部分</a:t>
            </a:r>
            <a:endParaRPr lang="en-US" altLang="ja-JP" sz="1600" b="1" dirty="0"/>
          </a:p>
          <a:p>
            <a:pPr algn="ctr"/>
            <a:r>
              <a:rPr lang="en-US" altLang="ja-JP" sz="1600" dirty="0"/>
              <a:t>200</a:t>
            </a:r>
            <a:endParaRPr lang="ja-JP" altLang="en-US" sz="1600" dirty="0"/>
          </a:p>
        </p:txBody>
      </p:sp>
      <p:sp>
        <p:nvSpPr>
          <p:cNvPr id="33" name="正方形/長方形 32"/>
          <p:cNvSpPr/>
          <p:nvPr/>
        </p:nvSpPr>
        <p:spPr>
          <a:xfrm>
            <a:off x="2506487" y="3769583"/>
            <a:ext cx="1418456" cy="1044116"/>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en-US" altLang="ja-JP" sz="1600" b="1" dirty="0" smtClean="0">
                <a:latin typeface="Times New Roman" pitchFamily="18" charset="0"/>
                <a:cs typeface="Times New Roman" pitchFamily="18" charset="0"/>
              </a:rPr>
              <a:t>Y</a:t>
            </a:r>
            <a:r>
              <a:rPr lang="en-US" altLang="ja-JP" sz="1600" b="1" baseline="-25000" dirty="0" smtClean="0">
                <a:latin typeface="Times New Roman" pitchFamily="18" charset="0"/>
                <a:cs typeface="Times New Roman" pitchFamily="18" charset="0"/>
              </a:rPr>
              <a:t>1</a:t>
            </a:r>
            <a:r>
              <a:rPr lang="ja-JP" altLang="en-US" sz="1600" b="1" dirty="0" smtClean="0"/>
              <a:t>負担部分</a:t>
            </a:r>
            <a:endParaRPr lang="en-US" altLang="ja-JP" sz="1600" b="1" dirty="0" smtClean="0"/>
          </a:p>
          <a:p>
            <a:pPr algn="ctr"/>
            <a:r>
              <a:rPr kumimoji="1" lang="en-US" altLang="ja-JP" sz="1600" dirty="0" smtClean="0"/>
              <a:t>300</a:t>
            </a:r>
            <a:endParaRPr kumimoji="1" lang="ja-JP" altLang="en-US" sz="1600" dirty="0"/>
          </a:p>
        </p:txBody>
      </p:sp>
      <p:sp>
        <p:nvSpPr>
          <p:cNvPr id="34" name="テキスト ボックス 33"/>
          <p:cNvSpPr txBox="1"/>
          <p:nvPr/>
        </p:nvSpPr>
        <p:spPr>
          <a:xfrm>
            <a:off x="2506487" y="2077177"/>
            <a:ext cx="5688632" cy="830997"/>
          </a:xfrm>
          <a:prstGeom prst="rect">
            <a:avLst/>
          </a:prstGeom>
          <a:noFill/>
        </p:spPr>
        <p:txBody>
          <a:bodyPr wrap="square" rtlCol="0">
            <a:spAutoFit/>
          </a:bodyPr>
          <a:lstStyle/>
          <a:p>
            <a:r>
              <a:rPr lang="ja-JP" altLang="en-US" sz="1600" b="1" dirty="0">
                <a:solidFill>
                  <a:schemeClr val="tx2"/>
                </a:solidFill>
              </a:rPr>
              <a:t>第</a:t>
            </a:r>
            <a:r>
              <a:rPr lang="en-US" altLang="ja-JP" sz="1600" b="1" dirty="0">
                <a:solidFill>
                  <a:schemeClr val="tx2"/>
                </a:solidFill>
              </a:rPr>
              <a:t>433</a:t>
            </a:r>
            <a:r>
              <a:rPr lang="ja-JP" altLang="en-US" sz="1600" b="1" dirty="0">
                <a:solidFill>
                  <a:schemeClr val="tx2"/>
                </a:solidFill>
              </a:rPr>
              <a:t>条</a:t>
            </a:r>
            <a:r>
              <a:rPr lang="ja-JP" altLang="en-US" sz="1600" dirty="0">
                <a:solidFill>
                  <a:schemeClr val="tx2"/>
                </a:solidFill>
              </a:rPr>
              <a:t>（連帯債務者の</a:t>
            </a:r>
            <a:r>
              <a:rPr lang="en-US" altLang="ja-JP" sz="1600" dirty="0">
                <a:solidFill>
                  <a:schemeClr val="tx2"/>
                </a:solidFill>
              </a:rPr>
              <a:t>1</a:t>
            </a:r>
            <a:r>
              <a:rPr lang="ja-JP" altLang="en-US" sz="1600" dirty="0">
                <a:solidFill>
                  <a:schemeClr val="tx2"/>
                </a:solidFill>
              </a:rPr>
              <a:t>人についての法律行為の無効等）</a:t>
            </a:r>
            <a:br>
              <a:rPr lang="ja-JP" altLang="en-US" sz="1600" dirty="0">
                <a:solidFill>
                  <a:schemeClr val="tx2"/>
                </a:solidFill>
              </a:rPr>
            </a:br>
            <a:r>
              <a:rPr lang="ja-JP" altLang="en-US" sz="1600" dirty="0">
                <a:solidFill>
                  <a:schemeClr val="tx2"/>
                </a:solidFill>
              </a:rPr>
              <a:t>連帯債務者の</a:t>
            </a:r>
            <a:r>
              <a:rPr lang="en-US" altLang="ja-JP" sz="1600" dirty="0">
                <a:solidFill>
                  <a:schemeClr val="tx2"/>
                </a:solidFill>
              </a:rPr>
              <a:t>1</a:t>
            </a:r>
            <a:r>
              <a:rPr lang="ja-JP" altLang="en-US" sz="1600" dirty="0">
                <a:solidFill>
                  <a:schemeClr val="tx2"/>
                </a:solidFill>
              </a:rPr>
              <a:t>人について法律行為の無効又は</a:t>
            </a:r>
            <a:r>
              <a:rPr lang="ja-JP" altLang="en-US" sz="1600" dirty="0" smtClean="0">
                <a:solidFill>
                  <a:schemeClr val="tx2"/>
                </a:solidFill>
              </a:rPr>
              <a:t>取消しの</a:t>
            </a:r>
            <a:r>
              <a:rPr lang="ja-JP" altLang="en-US" sz="1600" dirty="0">
                <a:solidFill>
                  <a:schemeClr val="tx2"/>
                </a:solidFill>
              </a:rPr>
              <a:t>原因があっても，</a:t>
            </a:r>
            <a:r>
              <a:rPr lang="ja-JP" altLang="en-US" sz="1600" b="1" dirty="0">
                <a:solidFill>
                  <a:schemeClr val="tx2"/>
                </a:solidFill>
              </a:rPr>
              <a:t>他の連帯債務者の債務は，その効力を妨げられない</a:t>
            </a:r>
            <a:r>
              <a:rPr lang="ja-JP" altLang="en-US" sz="1600" dirty="0">
                <a:solidFill>
                  <a:schemeClr val="tx2"/>
                </a:solidFill>
              </a:rPr>
              <a:t>。</a:t>
            </a:r>
            <a:endParaRPr kumimoji="1" lang="ja-JP" altLang="en-US" sz="1600" dirty="0">
              <a:solidFill>
                <a:schemeClr val="tx2"/>
              </a:solidFill>
            </a:endParaRPr>
          </a:p>
        </p:txBody>
      </p:sp>
      <p:sp>
        <p:nvSpPr>
          <p:cNvPr id="35" name="テキスト ボックス 34"/>
          <p:cNvSpPr txBox="1"/>
          <p:nvPr/>
        </p:nvSpPr>
        <p:spPr>
          <a:xfrm>
            <a:off x="7530565" y="4402919"/>
            <a:ext cx="2968810" cy="338554"/>
          </a:xfrm>
          <a:prstGeom prst="rect">
            <a:avLst/>
          </a:prstGeom>
          <a:noFill/>
        </p:spPr>
        <p:txBody>
          <a:bodyPr wrap="square" rtlCol="0">
            <a:spAutoFit/>
          </a:bodyPr>
          <a:lstStyle/>
          <a:p>
            <a:r>
              <a:rPr kumimoji="1" lang="ja-JP" altLang="en-US" sz="1600" dirty="0" smtClean="0"/>
              <a:t>債務の遡及的消滅による付従性</a:t>
            </a:r>
            <a:endParaRPr kumimoji="1" lang="ja-JP" altLang="en-US" sz="1600" dirty="0"/>
          </a:p>
        </p:txBody>
      </p:sp>
    </p:spTree>
    <p:extLst>
      <p:ext uri="{BB962C8B-B14F-4D97-AF65-F5344CB8AC3E}">
        <p14:creationId xmlns:p14="http://schemas.microsoft.com/office/powerpoint/2010/main" val="5015853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wipe(up)">
                                      <p:cBhvr>
                                        <p:cTn id="7" dur="500"/>
                                        <p:tgtEl>
                                          <p:spTgt spid="30"/>
                                        </p:tgtEl>
                                      </p:cBhvr>
                                    </p:animEffect>
                                  </p:childTnLst>
                                </p:cTn>
                              </p:par>
                            </p:childTnLst>
                          </p:cTn>
                        </p:par>
                        <p:par>
                          <p:cTn id="8" fill="hold">
                            <p:stCondLst>
                              <p:cond delay="500"/>
                            </p:stCondLst>
                            <p:childTnLst>
                              <p:par>
                                <p:cTn id="9" presetID="22" presetClass="entr" presetSubtype="1" fill="hold" nodeType="afterEffect">
                                  <p:stCondLst>
                                    <p:cond delay="0"/>
                                  </p:stCondLst>
                                  <p:childTnLst>
                                    <p:set>
                                      <p:cBhvr>
                                        <p:cTn id="10" dur="1" fill="hold">
                                          <p:stCondLst>
                                            <p:cond delay="0"/>
                                          </p:stCondLst>
                                        </p:cTn>
                                        <p:tgtEl>
                                          <p:spTgt spid="31"/>
                                        </p:tgtEl>
                                        <p:attrNameLst>
                                          <p:attrName>style.visibility</p:attrName>
                                        </p:attrNameLst>
                                      </p:cBhvr>
                                      <p:to>
                                        <p:strVal val="visible"/>
                                      </p:to>
                                    </p:set>
                                    <p:animEffect transition="in" filter="wipe(up)">
                                      <p:cBhvr>
                                        <p:cTn id="11" dur="500"/>
                                        <p:tgtEl>
                                          <p:spTgt spid="31"/>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28"/>
                                        </p:tgtEl>
                                        <p:attrNameLst>
                                          <p:attrName>style.visibility</p:attrName>
                                        </p:attrNameLst>
                                      </p:cBhvr>
                                      <p:to>
                                        <p:strVal val="visible"/>
                                      </p:to>
                                    </p:set>
                                    <p:animEffect transition="in" filter="wipe(left)">
                                      <p:cBhvr>
                                        <p:cTn id="16" dur="500"/>
                                        <p:tgtEl>
                                          <p:spTgt spid="28"/>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xit" presetSubtype="0" fill="hold" grpId="0" nodeType="clickEffect">
                                  <p:stCondLst>
                                    <p:cond delay="0"/>
                                  </p:stCondLst>
                                  <p:childTnLst>
                                    <p:animEffect transition="out" filter="fade">
                                      <p:cBhvr>
                                        <p:cTn id="20" dur="500"/>
                                        <p:tgtEl>
                                          <p:spTgt spid="29"/>
                                        </p:tgtEl>
                                      </p:cBhvr>
                                    </p:animEffect>
                                    <p:set>
                                      <p:cBhvr>
                                        <p:cTn id="21" dur="1" fill="hold">
                                          <p:stCondLst>
                                            <p:cond delay="499"/>
                                          </p:stCondLst>
                                        </p:cTn>
                                        <p:tgtEl>
                                          <p:spTgt spid="29"/>
                                        </p:tgtEl>
                                        <p:attrNameLst>
                                          <p:attrName>style.visibility</p:attrName>
                                        </p:attrNameLst>
                                      </p:cBhvr>
                                      <p:to>
                                        <p:strVal val="hidden"/>
                                      </p:to>
                                    </p:set>
                                  </p:childTnLst>
                                </p:cTn>
                              </p:par>
                              <p:par>
                                <p:cTn id="22" presetID="10" presetClass="exit" presetSubtype="0" fill="hold" grpId="0" nodeType="withEffect">
                                  <p:stCondLst>
                                    <p:cond delay="250"/>
                                  </p:stCondLst>
                                  <p:childTnLst>
                                    <p:animEffect transition="out" filter="fade">
                                      <p:cBhvr>
                                        <p:cTn id="23" dur="500"/>
                                        <p:tgtEl>
                                          <p:spTgt spid="21"/>
                                        </p:tgtEl>
                                      </p:cBhvr>
                                    </p:animEffect>
                                    <p:set>
                                      <p:cBhvr>
                                        <p:cTn id="24" dur="1" fill="hold">
                                          <p:stCondLst>
                                            <p:cond delay="499"/>
                                          </p:stCondLst>
                                        </p:cTn>
                                        <p:tgtEl>
                                          <p:spTgt spid="21"/>
                                        </p:tgtEl>
                                        <p:attrNameLst>
                                          <p:attrName>style.visibility</p:attrName>
                                        </p:attrNameLst>
                                      </p:cBhvr>
                                      <p:to>
                                        <p:strVal val="hidden"/>
                                      </p:to>
                                    </p:set>
                                  </p:childTnLst>
                                </p:cTn>
                              </p:par>
                            </p:childTnLst>
                          </p:cTn>
                        </p:par>
                        <p:par>
                          <p:cTn id="25" fill="hold">
                            <p:stCondLst>
                              <p:cond delay="750"/>
                            </p:stCondLst>
                            <p:childTnLst>
                              <p:par>
                                <p:cTn id="26" presetID="22" presetClass="entr" presetSubtype="8" fill="hold" grpId="0" nodeType="afterEffect">
                                  <p:stCondLst>
                                    <p:cond delay="0"/>
                                  </p:stCondLst>
                                  <p:childTnLst>
                                    <p:set>
                                      <p:cBhvr>
                                        <p:cTn id="27" dur="1" fill="hold">
                                          <p:stCondLst>
                                            <p:cond delay="0"/>
                                          </p:stCondLst>
                                        </p:cTn>
                                        <p:tgtEl>
                                          <p:spTgt spid="35"/>
                                        </p:tgtEl>
                                        <p:attrNameLst>
                                          <p:attrName>style.visibility</p:attrName>
                                        </p:attrNameLst>
                                      </p:cBhvr>
                                      <p:to>
                                        <p:strVal val="visible"/>
                                      </p:to>
                                    </p:set>
                                    <p:animEffect transition="in" filter="wipe(left)">
                                      <p:cBhvr>
                                        <p:cTn id="28" dur="500"/>
                                        <p:tgtEl>
                                          <p:spTgt spid="35"/>
                                        </p:tgtEl>
                                      </p:cBhvr>
                                    </p:animEffect>
                                  </p:childTnLst>
                                </p:cTn>
                              </p:par>
                            </p:childTnLst>
                          </p:cTn>
                        </p:par>
                      </p:childTnLst>
                    </p:cTn>
                  </p:par>
                  <p:par>
                    <p:cTn id="29" fill="hold">
                      <p:stCondLst>
                        <p:cond delay="indefinite"/>
                      </p:stCondLst>
                      <p:childTnLst>
                        <p:par>
                          <p:cTn id="30" fill="hold">
                            <p:stCondLst>
                              <p:cond delay="0"/>
                            </p:stCondLst>
                            <p:childTnLst>
                              <p:par>
                                <p:cTn id="31" presetID="42" presetClass="exit" presetSubtype="0" fill="hold" grpId="0" nodeType="clickEffect">
                                  <p:stCondLst>
                                    <p:cond delay="0"/>
                                  </p:stCondLst>
                                  <p:childTnLst>
                                    <p:animEffect transition="out" filter="fade">
                                      <p:cBhvr>
                                        <p:cTn id="32" dur="500"/>
                                        <p:tgtEl>
                                          <p:spTgt spid="13"/>
                                        </p:tgtEl>
                                      </p:cBhvr>
                                    </p:animEffect>
                                    <p:anim calcmode="lin" valueType="num">
                                      <p:cBhvr>
                                        <p:cTn id="33" dur="500"/>
                                        <p:tgtEl>
                                          <p:spTgt spid="13"/>
                                        </p:tgtEl>
                                        <p:attrNameLst>
                                          <p:attrName>ppt_x</p:attrName>
                                        </p:attrNameLst>
                                      </p:cBhvr>
                                      <p:tavLst>
                                        <p:tav tm="0">
                                          <p:val>
                                            <p:strVal val="ppt_x"/>
                                          </p:val>
                                        </p:tav>
                                        <p:tav tm="100000">
                                          <p:val>
                                            <p:strVal val="ppt_x"/>
                                          </p:val>
                                        </p:tav>
                                      </p:tavLst>
                                    </p:anim>
                                    <p:anim calcmode="lin" valueType="num">
                                      <p:cBhvr>
                                        <p:cTn id="34" dur="500"/>
                                        <p:tgtEl>
                                          <p:spTgt spid="13"/>
                                        </p:tgtEl>
                                        <p:attrNameLst>
                                          <p:attrName>ppt_y</p:attrName>
                                        </p:attrNameLst>
                                      </p:cBhvr>
                                      <p:tavLst>
                                        <p:tav tm="0">
                                          <p:val>
                                            <p:strVal val="ppt_y"/>
                                          </p:val>
                                        </p:tav>
                                        <p:tav tm="100000">
                                          <p:val>
                                            <p:strVal val="ppt_y+.1"/>
                                          </p:val>
                                        </p:tav>
                                      </p:tavLst>
                                    </p:anim>
                                    <p:set>
                                      <p:cBhvr>
                                        <p:cTn id="35" dur="1" fill="hold">
                                          <p:stCondLst>
                                            <p:cond delay="499"/>
                                          </p:stCondLst>
                                        </p:cTn>
                                        <p:tgtEl>
                                          <p:spTgt spid="13"/>
                                        </p:tgtEl>
                                        <p:attrNameLst>
                                          <p:attrName>style.visibility</p:attrName>
                                        </p:attrNameLst>
                                      </p:cBhvr>
                                      <p:to>
                                        <p:strVal val="hidden"/>
                                      </p:to>
                                    </p:set>
                                  </p:childTnLst>
                                </p:cTn>
                              </p:par>
                            </p:childTnLst>
                          </p:cTn>
                        </p:par>
                        <p:par>
                          <p:cTn id="36" fill="hold">
                            <p:stCondLst>
                              <p:cond delay="500"/>
                            </p:stCondLst>
                            <p:childTnLst>
                              <p:par>
                                <p:cTn id="37" presetID="10" presetClass="exit" presetSubtype="0" fill="hold" grpId="0" nodeType="afterEffect">
                                  <p:stCondLst>
                                    <p:cond delay="0"/>
                                  </p:stCondLst>
                                  <p:childTnLst>
                                    <p:animEffect transition="out" filter="fade">
                                      <p:cBhvr>
                                        <p:cTn id="38" dur="500"/>
                                        <p:tgtEl>
                                          <p:spTgt spid="20"/>
                                        </p:tgtEl>
                                      </p:cBhvr>
                                    </p:animEffect>
                                    <p:set>
                                      <p:cBhvr>
                                        <p:cTn id="39" dur="1" fill="hold">
                                          <p:stCondLst>
                                            <p:cond delay="499"/>
                                          </p:stCondLst>
                                        </p:cTn>
                                        <p:tgtEl>
                                          <p:spTgt spid="20"/>
                                        </p:tgtEl>
                                        <p:attrNameLst>
                                          <p:attrName>style.visibility</p:attrName>
                                        </p:attrNameLst>
                                      </p:cBhvr>
                                      <p:to>
                                        <p:strVal val="hidden"/>
                                      </p:to>
                                    </p:set>
                                  </p:childTnLst>
                                </p:cTn>
                              </p:par>
                            </p:childTnLst>
                          </p:cTn>
                        </p:par>
                      </p:childTnLst>
                    </p:cTn>
                  </p:par>
                  <p:par>
                    <p:cTn id="40" fill="hold">
                      <p:stCondLst>
                        <p:cond delay="indefinite"/>
                      </p:stCondLst>
                      <p:childTnLst>
                        <p:par>
                          <p:cTn id="41" fill="hold">
                            <p:stCondLst>
                              <p:cond delay="0"/>
                            </p:stCondLst>
                            <p:childTnLst>
                              <p:par>
                                <p:cTn id="42" presetID="22" presetClass="entr" presetSubtype="8" fill="hold" grpId="0" nodeType="clickEffect">
                                  <p:stCondLst>
                                    <p:cond delay="0"/>
                                  </p:stCondLst>
                                  <p:childTnLst>
                                    <p:set>
                                      <p:cBhvr>
                                        <p:cTn id="43" dur="1" fill="hold">
                                          <p:stCondLst>
                                            <p:cond delay="0"/>
                                          </p:stCondLst>
                                        </p:cTn>
                                        <p:tgtEl>
                                          <p:spTgt spid="27"/>
                                        </p:tgtEl>
                                        <p:attrNameLst>
                                          <p:attrName>style.visibility</p:attrName>
                                        </p:attrNameLst>
                                      </p:cBhvr>
                                      <p:to>
                                        <p:strVal val="visible"/>
                                      </p:to>
                                    </p:set>
                                    <p:animEffect transition="in" filter="wipe(left)">
                                      <p:cBhvr>
                                        <p:cTn id="44" dur="500"/>
                                        <p:tgtEl>
                                          <p:spTgt spid="27"/>
                                        </p:tgtEl>
                                      </p:cBhvr>
                                    </p:animEffect>
                                  </p:childTnLst>
                                </p:cTn>
                              </p:par>
                            </p:childTnLst>
                          </p:cTn>
                        </p:par>
                      </p:childTnLst>
                    </p:cTn>
                  </p:par>
                  <p:par>
                    <p:cTn id="45" fill="hold">
                      <p:stCondLst>
                        <p:cond delay="indefinite"/>
                      </p:stCondLst>
                      <p:childTnLst>
                        <p:par>
                          <p:cTn id="46" fill="hold">
                            <p:stCondLst>
                              <p:cond delay="0"/>
                            </p:stCondLst>
                            <p:childTnLst>
                              <p:par>
                                <p:cTn id="47" presetID="42" presetClass="exit" presetSubtype="0" fill="hold" grpId="0" nodeType="clickEffect">
                                  <p:stCondLst>
                                    <p:cond delay="0"/>
                                  </p:stCondLst>
                                  <p:childTnLst>
                                    <p:animEffect transition="out" filter="fade">
                                      <p:cBhvr>
                                        <p:cTn id="48" dur="500"/>
                                        <p:tgtEl>
                                          <p:spTgt spid="11"/>
                                        </p:tgtEl>
                                      </p:cBhvr>
                                    </p:animEffect>
                                    <p:anim calcmode="lin" valueType="num">
                                      <p:cBhvr>
                                        <p:cTn id="49" dur="500"/>
                                        <p:tgtEl>
                                          <p:spTgt spid="11"/>
                                        </p:tgtEl>
                                        <p:attrNameLst>
                                          <p:attrName>ppt_x</p:attrName>
                                        </p:attrNameLst>
                                      </p:cBhvr>
                                      <p:tavLst>
                                        <p:tav tm="0">
                                          <p:val>
                                            <p:strVal val="ppt_x"/>
                                          </p:val>
                                        </p:tav>
                                        <p:tav tm="100000">
                                          <p:val>
                                            <p:strVal val="ppt_x"/>
                                          </p:val>
                                        </p:tav>
                                      </p:tavLst>
                                    </p:anim>
                                    <p:anim calcmode="lin" valueType="num">
                                      <p:cBhvr>
                                        <p:cTn id="50" dur="500"/>
                                        <p:tgtEl>
                                          <p:spTgt spid="11"/>
                                        </p:tgtEl>
                                        <p:attrNameLst>
                                          <p:attrName>ppt_y</p:attrName>
                                        </p:attrNameLst>
                                      </p:cBhvr>
                                      <p:tavLst>
                                        <p:tav tm="0">
                                          <p:val>
                                            <p:strVal val="ppt_y"/>
                                          </p:val>
                                        </p:tav>
                                        <p:tav tm="100000">
                                          <p:val>
                                            <p:strVal val="ppt_y+.1"/>
                                          </p:val>
                                        </p:tav>
                                      </p:tavLst>
                                    </p:anim>
                                    <p:set>
                                      <p:cBhvr>
                                        <p:cTn id="51" dur="1" fill="hold">
                                          <p:stCondLst>
                                            <p:cond delay="499"/>
                                          </p:stCondLst>
                                        </p:cTn>
                                        <p:tgtEl>
                                          <p:spTgt spid="11"/>
                                        </p:tgtEl>
                                        <p:attrNameLst>
                                          <p:attrName>style.visibility</p:attrName>
                                        </p:attrNameLst>
                                      </p:cBhvr>
                                      <p:to>
                                        <p:strVal val="hidden"/>
                                      </p:to>
                                    </p:set>
                                  </p:childTnLst>
                                </p:cTn>
                              </p:par>
                            </p:childTnLst>
                          </p:cTn>
                        </p:par>
                        <p:par>
                          <p:cTn id="52" fill="hold">
                            <p:stCondLst>
                              <p:cond delay="500"/>
                            </p:stCondLst>
                            <p:childTnLst>
                              <p:par>
                                <p:cTn id="53" presetID="10" presetClass="exit" presetSubtype="0" fill="hold" grpId="0" nodeType="afterEffect">
                                  <p:stCondLst>
                                    <p:cond delay="0"/>
                                  </p:stCondLst>
                                  <p:childTnLst>
                                    <p:animEffect transition="out" filter="fade">
                                      <p:cBhvr>
                                        <p:cTn id="54" dur="500"/>
                                        <p:tgtEl>
                                          <p:spTgt spid="18"/>
                                        </p:tgtEl>
                                      </p:cBhvr>
                                    </p:animEffect>
                                    <p:set>
                                      <p:cBhvr>
                                        <p:cTn id="55" dur="1" fill="hold">
                                          <p:stCondLst>
                                            <p:cond delay="499"/>
                                          </p:stCondLst>
                                        </p:cTn>
                                        <p:tgtEl>
                                          <p:spTgt spid="18"/>
                                        </p:tgtEl>
                                        <p:attrNameLst>
                                          <p:attrName>style.visibility</p:attrName>
                                        </p:attrNameLst>
                                      </p:cBhvr>
                                      <p:to>
                                        <p:strVal val="hidden"/>
                                      </p:to>
                                    </p:set>
                                  </p:childTnLst>
                                </p:cTn>
                              </p:par>
                            </p:childTnLst>
                          </p:cTn>
                        </p:par>
                      </p:childTnLst>
                    </p:cTn>
                  </p:par>
                  <p:par>
                    <p:cTn id="56" fill="hold">
                      <p:stCondLst>
                        <p:cond delay="indefinite"/>
                      </p:stCondLst>
                      <p:childTnLst>
                        <p:par>
                          <p:cTn id="57" fill="hold">
                            <p:stCondLst>
                              <p:cond delay="0"/>
                            </p:stCondLst>
                            <p:childTnLst>
                              <p:par>
                                <p:cTn id="58" presetID="22" presetClass="entr" presetSubtype="8" fill="hold" grpId="0" nodeType="clickEffect">
                                  <p:stCondLst>
                                    <p:cond delay="0"/>
                                  </p:stCondLst>
                                  <p:childTnLst>
                                    <p:set>
                                      <p:cBhvr>
                                        <p:cTn id="59" dur="1" fill="hold">
                                          <p:stCondLst>
                                            <p:cond delay="0"/>
                                          </p:stCondLst>
                                        </p:cTn>
                                        <p:tgtEl>
                                          <p:spTgt spid="26"/>
                                        </p:tgtEl>
                                        <p:attrNameLst>
                                          <p:attrName>style.visibility</p:attrName>
                                        </p:attrNameLst>
                                      </p:cBhvr>
                                      <p:to>
                                        <p:strVal val="visible"/>
                                      </p:to>
                                    </p:set>
                                    <p:animEffect transition="in" filter="wipe(left)">
                                      <p:cBhvr>
                                        <p:cTn id="60" dur="500"/>
                                        <p:tgtEl>
                                          <p:spTgt spid="26"/>
                                        </p:tgtEl>
                                      </p:cBhvr>
                                    </p:animEffect>
                                  </p:childTnLst>
                                </p:cTn>
                              </p:par>
                            </p:childTnLst>
                          </p:cTn>
                        </p:par>
                      </p:childTnLst>
                    </p:cTn>
                  </p:par>
                  <p:par>
                    <p:cTn id="61" fill="hold">
                      <p:stCondLst>
                        <p:cond delay="indefinite"/>
                      </p:stCondLst>
                      <p:childTnLst>
                        <p:par>
                          <p:cTn id="62" fill="hold">
                            <p:stCondLst>
                              <p:cond delay="0"/>
                            </p:stCondLst>
                            <p:childTnLst>
                              <p:par>
                                <p:cTn id="63" presetID="22" presetClass="exit" presetSubtype="4" fill="hold" grpId="0" nodeType="clickEffect">
                                  <p:stCondLst>
                                    <p:cond delay="0"/>
                                  </p:stCondLst>
                                  <p:childTnLst>
                                    <p:animEffect transition="out" filter="wipe(down)">
                                      <p:cBhvr>
                                        <p:cTn id="64" dur="500"/>
                                        <p:tgtEl>
                                          <p:spTgt spid="14"/>
                                        </p:tgtEl>
                                      </p:cBhvr>
                                    </p:animEffect>
                                    <p:set>
                                      <p:cBhvr>
                                        <p:cTn id="65" dur="1" fill="hold">
                                          <p:stCondLst>
                                            <p:cond delay="499"/>
                                          </p:stCondLst>
                                        </p:cTn>
                                        <p:tgtEl>
                                          <p:spTgt spid="14"/>
                                        </p:tgtEl>
                                        <p:attrNameLst>
                                          <p:attrName>style.visibility</p:attrName>
                                        </p:attrNameLst>
                                      </p:cBhvr>
                                      <p:to>
                                        <p:strVal val="hidden"/>
                                      </p:to>
                                    </p:set>
                                  </p:childTnLst>
                                </p:cTn>
                              </p:par>
                              <p:par>
                                <p:cTn id="66" presetID="10" presetClass="exit" presetSubtype="0" fill="hold" grpId="0" nodeType="withEffect">
                                  <p:stCondLst>
                                    <p:cond delay="0"/>
                                  </p:stCondLst>
                                  <p:childTnLst>
                                    <p:animEffect transition="out" filter="fade">
                                      <p:cBhvr>
                                        <p:cTn id="67" dur="500"/>
                                        <p:tgtEl>
                                          <p:spTgt spid="6"/>
                                        </p:tgtEl>
                                      </p:cBhvr>
                                    </p:animEffect>
                                    <p:set>
                                      <p:cBhvr>
                                        <p:cTn id="68" dur="1" fill="hold">
                                          <p:stCondLst>
                                            <p:cond delay="499"/>
                                          </p:stCondLst>
                                        </p:cTn>
                                        <p:tgtEl>
                                          <p:spTgt spid="6"/>
                                        </p:tgtEl>
                                        <p:attrNameLst>
                                          <p:attrName>style.visibility</p:attrName>
                                        </p:attrNameLst>
                                      </p:cBhvr>
                                      <p:to>
                                        <p:strVal val="hidden"/>
                                      </p:to>
                                    </p:set>
                                  </p:childTnLst>
                                </p:cTn>
                              </p:par>
                            </p:childTnLst>
                          </p:cTn>
                        </p:par>
                        <p:par>
                          <p:cTn id="69" fill="hold">
                            <p:stCondLst>
                              <p:cond delay="500"/>
                            </p:stCondLst>
                            <p:childTnLst>
                              <p:par>
                                <p:cTn id="70" presetID="22" presetClass="exit" presetSubtype="4" fill="hold" grpId="0" nodeType="afterEffect">
                                  <p:stCondLst>
                                    <p:cond delay="0"/>
                                  </p:stCondLst>
                                  <p:childTnLst>
                                    <p:animEffect transition="out" filter="wipe(down)">
                                      <p:cBhvr>
                                        <p:cTn id="71" dur="500"/>
                                        <p:tgtEl>
                                          <p:spTgt spid="15"/>
                                        </p:tgtEl>
                                      </p:cBhvr>
                                    </p:animEffect>
                                    <p:set>
                                      <p:cBhvr>
                                        <p:cTn id="72" dur="1" fill="hold">
                                          <p:stCondLst>
                                            <p:cond delay="499"/>
                                          </p:stCondLst>
                                        </p:cTn>
                                        <p:tgtEl>
                                          <p:spTgt spid="15"/>
                                        </p:tgtEl>
                                        <p:attrNameLst>
                                          <p:attrName>style.visibility</p:attrName>
                                        </p:attrNameLst>
                                      </p:cBhvr>
                                      <p:to>
                                        <p:strVal val="hidden"/>
                                      </p:to>
                                    </p:set>
                                  </p:childTnLst>
                                </p:cTn>
                              </p:par>
                              <p:par>
                                <p:cTn id="73" presetID="10" presetClass="exit" presetSubtype="0" fill="hold" grpId="0" nodeType="withEffect">
                                  <p:stCondLst>
                                    <p:cond delay="0"/>
                                  </p:stCondLst>
                                  <p:childTnLst>
                                    <p:animEffect transition="out" filter="fade">
                                      <p:cBhvr>
                                        <p:cTn id="74" dur="500"/>
                                        <p:tgtEl>
                                          <p:spTgt spid="22"/>
                                        </p:tgtEl>
                                      </p:cBhvr>
                                    </p:animEffect>
                                    <p:set>
                                      <p:cBhvr>
                                        <p:cTn id="75" dur="1" fill="hold">
                                          <p:stCondLst>
                                            <p:cond delay="499"/>
                                          </p:stCondLst>
                                        </p:cTn>
                                        <p:tgtEl>
                                          <p:spTgt spid="22"/>
                                        </p:tgtEl>
                                        <p:attrNameLst>
                                          <p:attrName>style.visibility</p:attrName>
                                        </p:attrNameLst>
                                      </p:cBhvr>
                                      <p:to>
                                        <p:strVal val="hidden"/>
                                      </p:to>
                                    </p:set>
                                  </p:childTnLst>
                                </p:cTn>
                              </p:par>
                            </p:childTnLst>
                          </p:cTn>
                        </p:par>
                        <p:par>
                          <p:cTn id="76" fill="hold">
                            <p:stCondLst>
                              <p:cond delay="1000"/>
                            </p:stCondLst>
                            <p:childTnLst>
                              <p:par>
                                <p:cTn id="77" presetID="10" presetClass="exit" presetSubtype="0" fill="hold" grpId="0" nodeType="afterEffect">
                                  <p:stCondLst>
                                    <p:cond delay="250"/>
                                  </p:stCondLst>
                                  <p:childTnLst>
                                    <p:animEffect transition="out" filter="fade">
                                      <p:cBhvr>
                                        <p:cTn id="78" dur="500"/>
                                        <p:tgtEl>
                                          <p:spTgt spid="16"/>
                                        </p:tgtEl>
                                      </p:cBhvr>
                                    </p:animEffect>
                                    <p:set>
                                      <p:cBhvr>
                                        <p:cTn id="79" dur="1" fill="hold">
                                          <p:stCondLst>
                                            <p:cond delay="499"/>
                                          </p:stCondLst>
                                        </p:cTn>
                                        <p:tgtEl>
                                          <p:spTgt spid="16"/>
                                        </p:tgtEl>
                                        <p:attrNameLst>
                                          <p:attrName>style.visibility</p:attrName>
                                        </p:attrNameLst>
                                      </p:cBhvr>
                                      <p:to>
                                        <p:strVal val="hidden"/>
                                      </p:to>
                                    </p:set>
                                  </p:childTnLst>
                                </p:cTn>
                              </p:par>
                              <p:par>
                                <p:cTn id="80" presetID="10" presetClass="entr" presetSubtype="0" fill="hold" grpId="0" nodeType="withEffect">
                                  <p:stCondLst>
                                    <p:cond delay="250"/>
                                  </p:stCondLst>
                                  <p:childTnLst>
                                    <p:set>
                                      <p:cBhvr>
                                        <p:cTn id="81" dur="1" fill="hold">
                                          <p:stCondLst>
                                            <p:cond delay="0"/>
                                          </p:stCondLst>
                                        </p:cTn>
                                        <p:tgtEl>
                                          <p:spTgt spid="5"/>
                                        </p:tgtEl>
                                        <p:attrNameLst>
                                          <p:attrName>style.visibility</p:attrName>
                                        </p:attrNameLst>
                                      </p:cBhvr>
                                      <p:to>
                                        <p:strVal val="visible"/>
                                      </p:to>
                                    </p:set>
                                    <p:animEffect transition="in" filter="fade">
                                      <p:cBhvr>
                                        <p:cTn id="82" dur="500"/>
                                        <p:tgtEl>
                                          <p:spTgt spid="5"/>
                                        </p:tgtEl>
                                      </p:cBhvr>
                                    </p:animEffect>
                                  </p:childTnLst>
                                </p:cTn>
                              </p:par>
                            </p:childTnLst>
                          </p:cTn>
                        </p:par>
                        <p:par>
                          <p:cTn id="83" fill="hold">
                            <p:stCondLst>
                              <p:cond delay="1750"/>
                            </p:stCondLst>
                            <p:childTnLst>
                              <p:par>
                                <p:cTn id="84" presetID="22" presetClass="entr" presetSubtype="1" fill="hold" grpId="0" nodeType="afterEffect">
                                  <p:stCondLst>
                                    <p:cond delay="250"/>
                                  </p:stCondLst>
                                  <p:childTnLst>
                                    <p:set>
                                      <p:cBhvr>
                                        <p:cTn id="85" dur="1" fill="hold">
                                          <p:stCondLst>
                                            <p:cond delay="0"/>
                                          </p:stCondLst>
                                        </p:cTn>
                                        <p:tgtEl>
                                          <p:spTgt spid="34">
                                            <p:txEl>
                                              <p:pRg st="0" end="0"/>
                                            </p:txEl>
                                          </p:spTgt>
                                        </p:tgtEl>
                                        <p:attrNameLst>
                                          <p:attrName>style.visibility</p:attrName>
                                        </p:attrNameLst>
                                      </p:cBhvr>
                                      <p:to>
                                        <p:strVal val="visible"/>
                                      </p:to>
                                    </p:set>
                                    <p:animEffect transition="in" filter="wipe(up)">
                                      <p:cBhvr>
                                        <p:cTn id="86" dur="1500"/>
                                        <p:tgtEl>
                                          <p:spTgt spid="3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11" grpId="0" animBg="1"/>
      <p:bldP spid="13" grpId="0" animBg="1"/>
      <p:bldP spid="14" grpId="0" animBg="1"/>
      <p:bldP spid="15" grpId="0" animBg="1"/>
      <p:bldP spid="16" grpId="0" animBg="1"/>
      <p:bldP spid="18" grpId="0" animBg="1"/>
      <p:bldP spid="20" grpId="0" animBg="1"/>
      <p:bldP spid="21" grpId="0" animBg="1"/>
      <p:bldP spid="22" grpId="0" animBg="1"/>
      <p:bldP spid="26" grpId="0"/>
      <p:bldP spid="27" grpId="0"/>
      <p:bldP spid="28" grpId="0"/>
      <p:bldP spid="29" grpId="0" animBg="1"/>
      <p:bldP spid="34" grpId="0" build="p"/>
      <p:bldP spid="3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p:cNvSpPr>
            <a:spLocks noGrp="1"/>
          </p:cNvSpPr>
          <p:nvPr>
            <p:ph type="title"/>
          </p:nvPr>
        </p:nvSpPr>
        <p:spPr/>
        <p:txBody>
          <a:bodyPr>
            <a:normAutofit/>
          </a:bodyPr>
          <a:lstStyle/>
          <a:p>
            <a:r>
              <a:rPr kumimoji="1" lang="ja-JP" altLang="en-US" sz="4800" dirty="0" smtClean="0">
                <a:hlinkClick r:id="rId3"/>
              </a:rPr>
              <a:t>法学部の教育理念</a:t>
            </a:r>
            <a:endParaRPr kumimoji="1" lang="ja-JP" altLang="en-US" sz="4800" dirty="0"/>
          </a:p>
        </p:txBody>
      </p:sp>
      <p:sp>
        <p:nvSpPr>
          <p:cNvPr id="9" name="コンテンツ プレースホルダー 8"/>
          <p:cNvSpPr>
            <a:spLocks noGrp="1"/>
          </p:cNvSpPr>
          <p:nvPr>
            <p:ph sz="half" idx="1"/>
          </p:nvPr>
        </p:nvSpPr>
        <p:spPr/>
        <p:txBody>
          <a:bodyPr>
            <a:noAutofit/>
          </a:bodyPr>
          <a:lstStyle/>
          <a:p>
            <a:pPr>
              <a:lnSpc>
                <a:spcPct val="100000"/>
              </a:lnSpc>
            </a:pPr>
            <a:r>
              <a:rPr lang="ja-JP" altLang="en-US" dirty="0" smtClean="0"/>
              <a:t>法学部</a:t>
            </a:r>
            <a:r>
              <a:rPr lang="ja-JP" altLang="en-US" dirty="0"/>
              <a:t>は，</a:t>
            </a:r>
            <a:r>
              <a:rPr lang="ja-JP" altLang="en-US" b="1" dirty="0">
                <a:solidFill>
                  <a:srgbClr val="002060"/>
                </a:solidFill>
              </a:rPr>
              <a:t>建学の精神であるキリスト教主義教育</a:t>
            </a:r>
            <a:r>
              <a:rPr lang="ja-JP" altLang="en-US" dirty="0"/>
              <a:t>の伝統にのっとり，</a:t>
            </a:r>
            <a:endParaRPr lang="en-US" altLang="ja-JP" dirty="0"/>
          </a:p>
          <a:p>
            <a:pPr>
              <a:lnSpc>
                <a:spcPct val="100000"/>
              </a:lnSpc>
            </a:pPr>
            <a:r>
              <a:rPr lang="ja-JP" altLang="en-US" b="1" dirty="0">
                <a:solidFill>
                  <a:srgbClr val="002060"/>
                </a:solidFill>
              </a:rPr>
              <a:t>他者とりわけ弱者を尊重する</a:t>
            </a:r>
            <a:r>
              <a:rPr lang="ja-JP" altLang="en-US" dirty="0"/>
              <a:t>自由で平等な社会を主体的に作り上げていくことができる，</a:t>
            </a:r>
            <a:endParaRPr lang="en-US" altLang="ja-JP" dirty="0"/>
          </a:p>
          <a:p>
            <a:pPr>
              <a:lnSpc>
                <a:spcPct val="100000"/>
              </a:lnSpc>
            </a:pPr>
            <a:r>
              <a:rPr lang="ja-JP" altLang="en-US" dirty="0"/>
              <a:t>専門的知識を備えた</a:t>
            </a:r>
            <a:r>
              <a:rPr lang="ja-JP" altLang="en-US" b="1" dirty="0">
                <a:solidFill>
                  <a:srgbClr val="002060"/>
                </a:solidFill>
              </a:rPr>
              <a:t>能動的な市民</a:t>
            </a:r>
            <a:r>
              <a:rPr lang="ja-JP" altLang="en-US" dirty="0"/>
              <a:t>を育成することを教育理念とする。</a:t>
            </a:r>
          </a:p>
          <a:p>
            <a:pPr marL="0" indent="0">
              <a:lnSpc>
                <a:spcPct val="100000"/>
              </a:lnSpc>
              <a:buNone/>
            </a:pPr>
            <a:endParaRPr kumimoji="1" lang="ja-JP" altLang="en-US" sz="2000" dirty="0"/>
          </a:p>
        </p:txBody>
      </p:sp>
      <p:sp>
        <p:nvSpPr>
          <p:cNvPr id="10" name="コンテンツ プレースホルダー 9"/>
          <p:cNvSpPr>
            <a:spLocks noGrp="1"/>
          </p:cNvSpPr>
          <p:nvPr>
            <p:ph sz="half" idx="2"/>
          </p:nvPr>
        </p:nvSpPr>
        <p:spPr/>
        <p:txBody>
          <a:bodyPr>
            <a:normAutofit fontScale="92500"/>
          </a:bodyPr>
          <a:lstStyle/>
          <a:p>
            <a:r>
              <a:rPr lang="ja-JP" altLang="en-US" dirty="0"/>
              <a:t>この教育理念</a:t>
            </a:r>
            <a:r>
              <a:rPr lang="en-US" altLang="ja-JP" dirty="0"/>
              <a:t>〔</a:t>
            </a:r>
            <a:r>
              <a:rPr lang="ja-JP" altLang="en-US" dirty="0"/>
              <a:t>建学の精神</a:t>
            </a:r>
            <a:r>
              <a:rPr lang="en-US" altLang="ja-JP" b="1" dirty="0">
                <a:solidFill>
                  <a:srgbClr val="002060"/>
                </a:solidFill>
                <a:latin typeface="Times New Roman" panose="02020603050405020304" pitchFamily="18" charset="0"/>
                <a:cs typeface="Times New Roman" panose="02020603050405020304" pitchFamily="18" charset="0"/>
              </a:rPr>
              <a:t> “Do for others” </a:t>
            </a:r>
            <a:r>
              <a:rPr lang="en-US" altLang="ja-JP" dirty="0"/>
              <a:t>〕</a:t>
            </a:r>
            <a:r>
              <a:rPr lang="ja-JP" altLang="en-US" dirty="0"/>
              <a:t>のもと，法学や政治学が，</a:t>
            </a:r>
            <a:r>
              <a:rPr lang="ja-JP" altLang="en-US" b="1" dirty="0">
                <a:solidFill>
                  <a:srgbClr val="002060"/>
                </a:solidFill>
              </a:rPr>
              <a:t>社会の平和と人々の幸福を目指す</a:t>
            </a:r>
            <a:r>
              <a:rPr lang="ja-JP" altLang="en-US" dirty="0"/>
              <a:t>ものであるという本来の出発点に常にたちかえり，</a:t>
            </a:r>
            <a:endParaRPr lang="en-US" altLang="ja-JP" dirty="0"/>
          </a:p>
          <a:p>
            <a:r>
              <a:rPr lang="ja-JP" altLang="en-US" dirty="0"/>
              <a:t>さらには現代社会において新たに発生する諸問題に対処すべく，</a:t>
            </a:r>
            <a:endParaRPr lang="en-US" altLang="ja-JP" dirty="0"/>
          </a:p>
          <a:p>
            <a:r>
              <a:rPr lang="ja-JP" altLang="en-US" b="1" dirty="0">
                <a:solidFill>
                  <a:srgbClr val="002060"/>
                </a:solidFill>
              </a:rPr>
              <a:t>人間の尊重，弱者救済の視点から，学部における教育・研究を行う</a:t>
            </a:r>
            <a:r>
              <a:rPr lang="ja-JP" altLang="en-US" dirty="0"/>
              <a:t>ものとする</a:t>
            </a:r>
            <a:r>
              <a:rPr lang="ja-JP" altLang="en-US" dirty="0" smtClean="0"/>
              <a:t>。</a:t>
            </a:r>
            <a:endParaRPr lang="ja-JP" altLang="en-US" dirty="0"/>
          </a:p>
        </p:txBody>
      </p:sp>
      <p:sp>
        <p:nvSpPr>
          <p:cNvPr id="4" name="日付プレースホルダー 3"/>
          <p:cNvSpPr>
            <a:spLocks noGrp="1"/>
          </p:cNvSpPr>
          <p:nvPr>
            <p:ph type="dt" sz="half" idx="10"/>
          </p:nvPr>
        </p:nvSpPr>
        <p:spPr/>
        <p:txBody>
          <a:bodyPr/>
          <a:lstStyle/>
          <a:p>
            <a:fld id="{88CF1BAE-F492-4E1E-BA27-8E66A82D0222}" type="datetime1">
              <a:rPr kumimoji="1" lang="ja-JP" altLang="en-US" smtClean="0"/>
              <a:t>2015/7/2</a:t>
            </a:fld>
            <a:endParaRPr kumimoji="1" lang="ja-JP" altLang="en-US"/>
          </a:p>
        </p:txBody>
      </p:sp>
      <p:sp>
        <p:nvSpPr>
          <p:cNvPr id="5" name="スライド番号プレースホルダー 4"/>
          <p:cNvSpPr>
            <a:spLocks noGrp="1"/>
          </p:cNvSpPr>
          <p:nvPr>
            <p:ph type="sldNum" sz="quarter" idx="12"/>
          </p:nvPr>
        </p:nvSpPr>
        <p:spPr/>
        <p:txBody>
          <a:bodyPr/>
          <a:lstStyle/>
          <a:p>
            <a:fld id="{034DF8C5-7924-4D50-87E1-AC63DB6A7F48}" type="slidenum">
              <a:rPr kumimoji="1" lang="ja-JP" altLang="en-US" smtClean="0"/>
              <a:t>17</a:t>
            </a:fld>
            <a:endParaRPr kumimoji="1" lang="ja-JP" altLang="en-US"/>
          </a:p>
        </p:txBody>
      </p:sp>
      <p:sp>
        <p:nvSpPr>
          <p:cNvPr id="6" name="タイトル 2"/>
          <p:cNvSpPr txBox="1">
            <a:spLocks/>
          </p:cNvSpPr>
          <p:nvPr/>
        </p:nvSpPr>
        <p:spPr bwMode="auto">
          <a:xfrm>
            <a:off x="611188" y="7389813"/>
            <a:ext cx="10742612" cy="6264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eaLnBrk="0" hangingPunct="0">
              <a:defRPr kumimoji="1">
                <a:solidFill>
                  <a:schemeClr val="tx1"/>
                </a:solidFill>
                <a:latin typeface="Tahoma" charset="0"/>
                <a:ea typeface="ＭＳ Ｐゴシック" charset="-128"/>
              </a:defRPr>
            </a:lvl1pPr>
            <a:lvl2pPr marL="742950" indent="-285750" eaLnBrk="0" hangingPunct="0">
              <a:defRPr kumimoji="1">
                <a:solidFill>
                  <a:schemeClr val="tx1"/>
                </a:solidFill>
                <a:latin typeface="Tahoma" charset="0"/>
                <a:ea typeface="ＭＳ Ｐゴシック" charset="-128"/>
              </a:defRPr>
            </a:lvl2pPr>
            <a:lvl3pPr marL="1143000" indent="-228600" eaLnBrk="0" hangingPunct="0">
              <a:defRPr kumimoji="1">
                <a:solidFill>
                  <a:schemeClr val="tx1"/>
                </a:solidFill>
                <a:latin typeface="Tahoma" charset="0"/>
                <a:ea typeface="ＭＳ Ｐゴシック" charset="-128"/>
              </a:defRPr>
            </a:lvl3pPr>
            <a:lvl4pPr marL="1600200" indent="-228600" eaLnBrk="0" hangingPunct="0">
              <a:defRPr kumimoji="1">
                <a:solidFill>
                  <a:schemeClr val="tx1"/>
                </a:solidFill>
                <a:latin typeface="Tahoma" charset="0"/>
                <a:ea typeface="ＭＳ Ｐゴシック" charset="-128"/>
              </a:defRPr>
            </a:lvl4pPr>
            <a:lvl5pPr marL="2057400" indent="-228600" eaLnBrk="0" hangingPunct="0">
              <a:defRPr kumimoji="1">
                <a:solidFill>
                  <a:schemeClr val="tx1"/>
                </a:solidFill>
                <a:latin typeface="Tahoma" charset="0"/>
                <a:ea typeface="ＭＳ Ｐゴシック" charset="-128"/>
              </a:defRPr>
            </a:lvl5pPr>
            <a:lvl6pPr marL="2514600" indent="-228600" eaLnBrk="0" fontAlgn="base" hangingPunct="0">
              <a:spcBef>
                <a:spcPct val="0"/>
              </a:spcBef>
              <a:spcAft>
                <a:spcPct val="0"/>
              </a:spcAft>
              <a:defRPr kumimoji="1">
                <a:solidFill>
                  <a:schemeClr val="tx1"/>
                </a:solidFill>
                <a:latin typeface="Tahoma" charset="0"/>
                <a:ea typeface="ＭＳ Ｐゴシック" charset="-128"/>
              </a:defRPr>
            </a:lvl6pPr>
            <a:lvl7pPr marL="2971800" indent="-228600" eaLnBrk="0" fontAlgn="base" hangingPunct="0">
              <a:spcBef>
                <a:spcPct val="0"/>
              </a:spcBef>
              <a:spcAft>
                <a:spcPct val="0"/>
              </a:spcAft>
              <a:defRPr kumimoji="1">
                <a:solidFill>
                  <a:schemeClr val="tx1"/>
                </a:solidFill>
                <a:latin typeface="Tahoma" charset="0"/>
                <a:ea typeface="ＭＳ Ｐゴシック" charset="-128"/>
              </a:defRPr>
            </a:lvl7pPr>
            <a:lvl8pPr marL="3429000" indent="-228600" eaLnBrk="0" fontAlgn="base" hangingPunct="0">
              <a:spcBef>
                <a:spcPct val="0"/>
              </a:spcBef>
              <a:spcAft>
                <a:spcPct val="0"/>
              </a:spcAft>
              <a:defRPr kumimoji="1">
                <a:solidFill>
                  <a:schemeClr val="tx1"/>
                </a:solidFill>
                <a:latin typeface="Tahoma" charset="0"/>
                <a:ea typeface="ＭＳ Ｐゴシック" charset="-128"/>
              </a:defRPr>
            </a:lvl8pPr>
            <a:lvl9pPr marL="3886200" indent="-228600" eaLnBrk="0" fontAlgn="base" hangingPunct="0">
              <a:spcBef>
                <a:spcPct val="0"/>
              </a:spcBef>
              <a:spcAft>
                <a:spcPct val="0"/>
              </a:spcAft>
              <a:defRPr kumimoji="1">
                <a:solidFill>
                  <a:schemeClr val="tx1"/>
                </a:solidFill>
                <a:latin typeface="Tahoma" charset="0"/>
                <a:ea typeface="ＭＳ Ｐゴシック" charset="-128"/>
              </a:defRPr>
            </a:lvl9pPr>
          </a:lstStyle>
          <a:p>
            <a:pPr algn="ctr" eaLnBrk="1" hangingPunct="1">
              <a:lnSpc>
                <a:spcPct val="80000"/>
              </a:lnSpc>
            </a:pPr>
            <a:r>
              <a:rPr lang="ja-JP" altLang="en-US" sz="4400" dirty="0" smtClean="0">
                <a:solidFill>
                  <a:schemeClr val="tx2"/>
                </a:solidFill>
              </a:rPr>
              <a:t>法学研究科</a:t>
            </a:r>
            <a:r>
              <a:rPr lang="en-US" altLang="ja-JP" sz="4400" dirty="0" smtClean="0">
                <a:solidFill>
                  <a:schemeClr val="tx2"/>
                </a:solidFill>
              </a:rPr>
              <a:t>FD</a:t>
            </a:r>
            <a:r>
              <a:rPr lang="ja-JP" altLang="en-US" sz="4400" dirty="0" smtClean="0">
                <a:solidFill>
                  <a:schemeClr val="tx2"/>
                </a:solidFill>
              </a:rPr>
              <a:t>会議</a:t>
            </a:r>
            <a:r>
              <a:rPr lang="en-US" altLang="ja-JP" sz="4400" dirty="0">
                <a:solidFill>
                  <a:schemeClr val="tx2"/>
                </a:solidFill>
              </a:rPr>
              <a:t/>
            </a:r>
            <a:br>
              <a:rPr lang="en-US" altLang="ja-JP" sz="4400" dirty="0">
                <a:solidFill>
                  <a:schemeClr val="tx2"/>
                </a:solidFill>
              </a:rPr>
            </a:br>
            <a:r>
              <a:rPr lang="en-US" altLang="ja-JP" sz="4400" dirty="0">
                <a:solidFill>
                  <a:schemeClr val="tx2"/>
                </a:solidFill>
              </a:rPr>
              <a:t/>
            </a:r>
            <a:br>
              <a:rPr lang="en-US" altLang="ja-JP" sz="4400" dirty="0">
                <a:solidFill>
                  <a:schemeClr val="tx2"/>
                </a:solidFill>
              </a:rPr>
            </a:br>
            <a:r>
              <a:rPr lang="en-US" altLang="ja-JP" sz="3200" dirty="0" smtClean="0">
                <a:solidFill>
                  <a:schemeClr val="tx2"/>
                </a:solidFill>
                <a:latin typeface="Times New Roman" panose="02020603050405020304" pitchFamily="18" charset="0"/>
                <a:cs typeface="Times New Roman" panose="02020603050405020304" pitchFamily="18" charset="0"/>
              </a:rPr>
              <a:t>2015</a:t>
            </a:r>
            <a:r>
              <a:rPr lang="ja-JP" altLang="en-US" sz="3200" dirty="0" smtClean="0">
                <a:solidFill>
                  <a:schemeClr val="tx2"/>
                </a:solidFill>
              </a:rPr>
              <a:t>年</a:t>
            </a:r>
            <a:r>
              <a:rPr lang="en-US" altLang="ja-JP" sz="3200" dirty="0" smtClean="0">
                <a:solidFill>
                  <a:schemeClr val="tx2"/>
                </a:solidFill>
                <a:latin typeface="Times New Roman" panose="02020603050405020304" pitchFamily="18" charset="0"/>
                <a:cs typeface="Times New Roman" panose="02020603050405020304" pitchFamily="18" charset="0"/>
              </a:rPr>
              <a:t>7</a:t>
            </a:r>
            <a:r>
              <a:rPr lang="ja-JP" altLang="en-US" sz="3200" dirty="0" smtClean="0">
                <a:solidFill>
                  <a:schemeClr val="tx2"/>
                </a:solidFill>
              </a:rPr>
              <a:t>月</a:t>
            </a:r>
            <a:r>
              <a:rPr lang="en-US" altLang="ja-JP" sz="3200" dirty="0" smtClean="0">
                <a:solidFill>
                  <a:schemeClr val="tx2"/>
                </a:solidFill>
                <a:latin typeface="Times New Roman" panose="02020603050405020304" pitchFamily="18" charset="0"/>
                <a:cs typeface="Times New Roman" panose="02020603050405020304" pitchFamily="18" charset="0"/>
              </a:rPr>
              <a:t>1</a:t>
            </a:r>
            <a:r>
              <a:rPr lang="ja-JP" altLang="en-US" sz="3200" dirty="0" smtClean="0">
                <a:solidFill>
                  <a:schemeClr val="tx2"/>
                </a:solidFill>
              </a:rPr>
              <a:t>日</a:t>
            </a:r>
            <a:r>
              <a:rPr lang="en-US" altLang="ja-JP" sz="3200" dirty="0">
                <a:solidFill>
                  <a:schemeClr val="tx2"/>
                </a:solidFill>
              </a:rPr>
              <a:t/>
            </a:r>
            <a:br>
              <a:rPr lang="en-US" altLang="ja-JP" sz="3200" dirty="0">
                <a:solidFill>
                  <a:schemeClr val="tx2"/>
                </a:solidFill>
              </a:rPr>
            </a:br>
            <a:r>
              <a:rPr lang="en-US" altLang="ja-JP" sz="3200" dirty="0">
                <a:solidFill>
                  <a:schemeClr val="tx2"/>
                </a:solidFill>
              </a:rPr>
              <a:t/>
            </a:r>
            <a:br>
              <a:rPr lang="en-US" altLang="ja-JP" sz="3200" dirty="0">
                <a:solidFill>
                  <a:schemeClr val="tx2"/>
                </a:solidFill>
              </a:rPr>
            </a:br>
            <a:r>
              <a:rPr lang="ja-JP" altLang="en-US" sz="3200" dirty="0">
                <a:solidFill>
                  <a:schemeClr val="tx2"/>
                </a:solidFill>
              </a:rPr>
              <a:t>明治学院</a:t>
            </a:r>
            <a:r>
              <a:rPr lang="ja-JP" altLang="en-US" sz="3200" dirty="0" smtClean="0">
                <a:solidFill>
                  <a:schemeClr val="tx2"/>
                </a:solidFill>
              </a:rPr>
              <a:t>大学法学部教授</a:t>
            </a:r>
            <a:r>
              <a:rPr lang="en-US" altLang="ja-JP" sz="3200" dirty="0">
                <a:solidFill>
                  <a:schemeClr val="tx2"/>
                </a:solidFill>
              </a:rPr>
              <a:t/>
            </a:r>
            <a:br>
              <a:rPr lang="en-US" altLang="ja-JP" sz="3200" dirty="0">
                <a:solidFill>
                  <a:schemeClr val="tx2"/>
                </a:solidFill>
              </a:rPr>
            </a:br>
            <a:r>
              <a:rPr lang="en-US" altLang="ja-JP" sz="3200" dirty="0">
                <a:solidFill>
                  <a:schemeClr val="tx2"/>
                </a:solidFill>
              </a:rPr>
              <a:t/>
            </a:r>
            <a:br>
              <a:rPr lang="en-US" altLang="ja-JP" sz="3200" dirty="0">
                <a:solidFill>
                  <a:schemeClr val="tx2"/>
                </a:solidFill>
              </a:rPr>
            </a:br>
            <a:r>
              <a:rPr lang="ja-JP" altLang="en-US" sz="3200" dirty="0">
                <a:solidFill>
                  <a:schemeClr val="tx2"/>
                </a:solidFill>
              </a:rPr>
              <a:t>加賀山　茂</a:t>
            </a:r>
            <a:endParaRPr lang="en-US" altLang="ja-JP" sz="3200" dirty="0">
              <a:solidFill>
                <a:schemeClr val="tx2"/>
              </a:solidFill>
            </a:endParaRPr>
          </a:p>
          <a:p>
            <a:pPr algn="ctr" eaLnBrk="1" hangingPunct="1">
              <a:lnSpc>
                <a:spcPct val="80000"/>
              </a:lnSpc>
            </a:pPr>
            <a:endParaRPr lang="en-US" altLang="ja-JP" sz="3200" dirty="0">
              <a:solidFill>
                <a:schemeClr val="tx2"/>
              </a:solidFill>
            </a:endParaRPr>
          </a:p>
          <a:p>
            <a:pPr algn="ctr" eaLnBrk="1" hangingPunct="1">
              <a:lnSpc>
                <a:spcPct val="80000"/>
              </a:lnSpc>
            </a:pPr>
            <a:endParaRPr lang="en-US" altLang="ja-JP" sz="3200" dirty="0">
              <a:solidFill>
                <a:schemeClr val="tx2"/>
              </a:solidFill>
            </a:endParaRPr>
          </a:p>
          <a:p>
            <a:pPr algn="ctr" eaLnBrk="1" hangingPunct="1">
              <a:lnSpc>
                <a:spcPct val="80000"/>
              </a:lnSpc>
            </a:pPr>
            <a:r>
              <a:rPr lang="ja-JP" altLang="en-US" sz="3200" dirty="0" smtClean="0">
                <a:solidFill>
                  <a:schemeClr val="tx2"/>
                </a:solidFill>
              </a:rPr>
              <a:t>ご参加いただき，ありがとうございまし</a:t>
            </a:r>
            <a:r>
              <a:rPr lang="ja-JP" altLang="en-US" sz="3200" dirty="0">
                <a:solidFill>
                  <a:schemeClr val="tx2"/>
                </a:solidFill>
              </a:rPr>
              <a:t>た</a:t>
            </a:r>
            <a:r>
              <a:rPr lang="ja-JP" altLang="en-US" sz="3600" dirty="0" smtClean="0">
                <a:solidFill>
                  <a:schemeClr val="tx2"/>
                </a:solidFill>
              </a:rPr>
              <a:t>。</a:t>
            </a:r>
            <a:r>
              <a:rPr lang="en-US" altLang="ja-JP" sz="4400" dirty="0">
                <a:solidFill>
                  <a:schemeClr val="tx2"/>
                </a:solidFill>
              </a:rPr>
              <a:t/>
            </a:r>
            <a:br>
              <a:rPr lang="en-US" altLang="ja-JP" sz="4400" dirty="0">
                <a:solidFill>
                  <a:schemeClr val="tx2"/>
                </a:solidFill>
              </a:rPr>
            </a:br>
            <a:endParaRPr lang="ja-JP" altLang="en-US" sz="4400" dirty="0">
              <a:solidFill>
                <a:schemeClr val="tx2"/>
              </a:solidFill>
            </a:endParaRPr>
          </a:p>
        </p:txBody>
      </p:sp>
    </p:spTree>
    <p:extLst>
      <p:ext uri="{BB962C8B-B14F-4D97-AF65-F5344CB8AC3E}">
        <p14:creationId xmlns:p14="http://schemas.microsoft.com/office/powerpoint/2010/main" val="32419888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xit" presetSubtype="1" fill="hold" grpId="0" nodeType="withEffect">
                                  <p:stCondLst>
                                    <p:cond delay="0"/>
                                  </p:stCondLst>
                                  <p:childTnLst>
                                    <p:anim calcmode="lin" valueType="num">
                                      <p:cBhvr additive="base">
                                        <p:cTn id="6" dur="10000"/>
                                        <p:tgtEl>
                                          <p:spTgt spid="6"/>
                                        </p:tgtEl>
                                        <p:attrNameLst>
                                          <p:attrName>ppt_x</p:attrName>
                                        </p:attrNameLst>
                                      </p:cBhvr>
                                      <p:tavLst>
                                        <p:tav tm="0">
                                          <p:val>
                                            <p:strVal val="ppt_x"/>
                                          </p:val>
                                        </p:tav>
                                        <p:tav tm="100000">
                                          <p:val>
                                            <p:strVal val="ppt_x"/>
                                          </p:val>
                                        </p:tav>
                                      </p:tavLst>
                                    </p:anim>
                                    <p:anim calcmode="lin" valueType="num">
                                      <p:cBhvr additive="base">
                                        <p:cTn id="7" dur="10000"/>
                                        <p:tgtEl>
                                          <p:spTgt spid="6"/>
                                        </p:tgtEl>
                                        <p:attrNameLst>
                                          <p:attrName>ppt_y</p:attrName>
                                        </p:attrNameLst>
                                      </p:cBhvr>
                                      <p:tavLst>
                                        <p:tav tm="0">
                                          <p:val>
                                            <p:strVal val="ppt_y"/>
                                          </p:val>
                                        </p:tav>
                                        <p:tav tm="100000">
                                          <p:val>
                                            <p:strVal val="0-ppt_h/2"/>
                                          </p:val>
                                        </p:tav>
                                      </p:tavLst>
                                    </p:anim>
                                    <p:set>
                                      <p:cBhvr>
                                        <p:cTn id="8" dur="1" fill="hold">
                                          <p:stCondLst>
                                            <p:cond delay="9999"/>
                                          </p:stCondLst>
                                        </p:cTn>
                                        <p:tgtEl>
                                          <p:spTgt spid="6"/>
                                        </p:tgtEl>
                                        <p:attrNameLst>
                                          <p:attrName>style.visibility</p:attrName>
                                        </p:attrNameLst>
                                      </p:cBhvr>
                                      <p:to>
                                        <p:strVal val="hidden"/>
                                      </p:to>
                                    </p:set>
                                  </p:childTnLst>
                                </p:cTn>
                              </p:par>
                            </p:childTnLst>
                          </p:cTn>
                        </p:par>
                        <p:par>
                          <p:cTn id="9" fill="hold">
                            <p:stCondLst>
                              <p:cond delay="10000"/>
                            </p:stCondLst>
                            <p:childTnLst>
                              <p:par>
                                <p:cTn id="10" presetID="2" presetClass="entr" presetSubtype="4" fill="hold" grpId="0" nodeType="after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additive="base">
                                        <p:cTn id="12" dur="1500" fill="hold"/>
                                        <p:tgtEl>
                                          <p:spTgt spid="7"/>
                                        </p:tgtEl>
                                        <p:attrNameLst>
                                          <p:attrName>ppt_x</p:attrName>
                                        </p:attrNameLst>
                                      </p:cBhvr>
                                      <p:tavLst>
                                        <p:tav tm="0">
                                          <p:val>
                                            <p:strVal val="#ppt_x"/>
                                          </p:val>
                                        </p:tav>
                                        <p:tav tm="100000">
                                          <p:val>
                                            <p:strVal val="#ppt_x"/>
                                          </p:val>
                                        </p:tav>
                                      </p:tavLst>
                                    </p:anim>
                                    <p:anim calcmode="lin" valueType="num">
                                      <p:cBhvr additive="base">
                                        <p:cTn id="13" dur="1500" fill="hold"/>
                                        <p:tgtEl>
                                          <p:spTgt spid="7"/>
                                        </p:tgtEl>
                                        <p:attrNameLst>
                                          <p:attrName>ppt_y</p:attrName>
                                        </p:attrNameLst>
                                      </p:cBhvr>
                                      <p:tavLst>
                                        <p:tav tm="0">
                                          <p:val>
                                            <p:strVal val="1+#ppt_h/2"/>
                                          </p:val>
                                        </p:tav>
                                        <p:tav tm="100000">
                                          <p:val>
                                            <p:strVal val="#ppt_y"/>
                                          </p:val>
                                        </p:tav>
                                      </p:tavLst>
                                    </p:anim>
                                  </p:childTnLst>
                                </p:cTn>
                              </p:par>
                            </p:childTnLst>
                          </p:cTn>
                        </p:par>
                        <p:par>
                          <p:cTn id="14" fill="hold">
                            <p:stCondLst>
                              <p:cond delay="11500"/>
                            </p:stCondLst>
                            <p:childTnLst>
                              <p:par>
                                <p:cTn id="15" presetID="42" presetClass="entr" presetSubtype="0" fill="hold" grpId="0" nodeType="afterEffect">
                                  <p:stCondLst>
                                    <p:cond delay="0"/>
                                  </p:stCondLst>
                                  <p:childTnLst>
                                    <p:set>
                                      <p:cBhvr>
                                        <p:cTn id="16" dur="1" fill="hold">
                                          <p:stCondLst>
                                            <p:cond delay="0"/>
                                          </p:stCondLst>
                                        </p:cTn>
                                        <p:tgtEl>
                                          <p:spTgt spid="9">
                                            <p:txEl>
                                              <p:pRg st="0" end="0"/>
                                            </p:txEl>
                                          </p:spTgt>
                                        </p:tgtEl>
                                        <p:attrNameLst>
                                          <p:attrName>style.visibility</p:attrName>
                                        </p:attrNameLst>
                                      </p:cBhvr>
                                      <p:to>
                                        <p:strVal val="visible"/>
                                      </p:to>
                                    </p:set>
                                    <p:animEffect transition="in" filter="fade">
                                      <p:cBhvr>
                                        <p:cTn id="17" dur="2000"/>
                                        <p:tgtEl>
                                          <p:spTgt spid="9">
                                            <p:txEl>
                                              <p:pRg st="0" end="0"/>
                                            </p:txEl>
                                          </p:spTgt>
                                        </p:tgtEl>
                                      </p:cBhvr>
                                    </p:animEffect>
                                    <p:anim calcmode="lin" valueType="num">
                                      <p:cBhvr>
                                        <p:cTn id="18" dur="2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19" dur="2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par>
                          <p:cTn id="20" fill="hold">
                            <p:stCondLst>
                              <p:cond delay="13500"/>
                            </p:stCondLst>
                            <p:childTnLst>
                              <p:par>
                                <p:cTn id="21" presetID="42" presetClass="entr" presetSubtype="0" fill="hold" grpId="0" nodeType="afterEffect">
                                  <p:stCondLst>
                                    <p:cond delay="0"/>
                                  </p:stCondLst>
                                  <p:childTnLst>
                                    <p:set>
                                      <p:cBhvr>
                                        <p:cTn id="22" dur="1" fill="hold">
                                          <p:stCondLst>
                                            <p:cond delay="0"/>
                                          </p:stCondLst>
                                        </p:cTn>
                                        <p:tgtEl>
                                          <p:spTgt spid="9">
                                            <p:txEl>
                                              <p:pRg st="1" end="1"/>
                                            </p:txEl>
                                          </p:spTgt>
                                        </p:tgtEl>
                                        <p:attrNameLst>
                                          <p:attrName>style.visibility</p:attrName>
                                        </p:attrNameLst>
                                      </p:cBhvr>
                                      <p:to>
                                        <p:strVal val="visible"/>
                                      </p:to>
                                    </p:set>
                                    <p:animEffect transition="in" filter="fade">
                                      <p:cBhvr>
                                        <p:cTn id="23" dur="2000"/>
                                        <p:tgtEl>
                                          <p:spTgt spid="9">
                                            <p:txEl>
                                              <p:pRg st="1" end="1"/>
                                            </p:txEl>
                                          </p:spTgt>
                                        </p:tgtEl>
                                      </p:cBhvr>
                                    </p:animEffect>
                                    <p:anim calcmode="lin" valueType="num">
                                      <p:cBhvr>
                                        <p:cTn id="24" dur="2000" fill="hold"/>
                                        <p:tgtEl>
                                          <p:spTgt spid="9">
                                            <p:txEl>
                                              <p:pRg st="1" end="1"/>
                                            </p:txEl>
                                          </p:spTgt>
                                        </p:tgtEl>
                                        <p:attrNameLst>
                                          <p:attrName>ppt_x</p:attrName>
                                        </p:attrNameLst>
                                      </p:cBhvr>
                                      <p:tavLst>
                                        <p:tav tm="0">
                                          <p:val>
                                            <p:strVal val="#ppt_x"/>
                                          </p:val>
                                        </p:tav>
                                        <p:tav tm="100000">
                                          <p:val>
                                            <p:strVal val="#ppt_x"/>
                                          </p:val>
                                        </p:tav>
                                      </p:tavLst>
                                    </p:anim>
                                    <p:anim calcmode="lin" valueType="num">
                                      <p:cBhvr>
                                        <p:cTn id="25" dur="2000" fill="hold"/>
                                        <p:tgtEl>
                                          <p:spTgt spid="9">
                                            <p:txEl>
                                              <p:pRg st="1" end="1"/>
                                            </p:txEl>
                                          </p:spTgt>
                                        </p:tgtEl>
                                        <p:attrNameLst>
                                          <p:attrName>ppt_y</p:attrName>
                                        </p:attrNameLst>
                                      </p:cBhvr>
                                      <p:tavLst>
                                        <p:tav tm="0">
                                          <p:val>
                                            <p:strVal val="#ppt_y+.1"/>
                                          </p:val>
                                        </p:tav>
                                        <p:tav tm="100000">
                                          <p:val>
                                            <p:strVal val="#ppt_y"/>
                                          </p:val>
                                        </p:tav>
                                      </p:tavLst>
                                    </p:anim>
                                  </p:childTnLst>
                                </p:cTn>
                              </p:par>
                            </p:childTnLst>
                          </p:cTn>
                        </p:par>
                        <p:par>
                          <p:cTn id="26" fill="hold">
                            <p:stCondLst>
                              <p:cond delay="15500"/>
                            </p:stCondLst>
                            <p:childTnLst>
                              <p:par>
                                <p:cTn id="27" presetID="42" presetClass="entr" presetSubtype="0" fill="hold" grpId="0" nodeType="afterEffect">
                                  <p:stCondLst>
                                    <p:cond delay="0"/>
                                  </p:stCondLst>
                                  <p:childTnLst>
                                    <p:set>
                                      <p:cBhvr>
                                        <p:cTn id="28" dur="1" fill="hold">
                                          <p:stCondLst>
                                            <p:cond delay="0"/>
                                          </p:stCondLst>
                                        </p:cTn>
                                        <p:tgtEl>
                                          <p:spTgt spid="9">
                                            <p:txEl>
                                              <p:pRg st="2" end="2"/>
                                            </p:txEl>
                                          </p:spTgt>
                                        </p:tgtEl>
                                        <p:attrNameLst>
                                          <p:attrName>style.visibility</p:attrName>
                                        </p:attrNameLst>
                                      </p:cBhvr>
                                      <p:to>
                                        <p:strVal val="visible"/>
                                      </p:to>
                                    </p:set>
                                    <p:animEffect transition="in" filter="fade">
                                      <p:cBhvr>
                                        <p:cTn id="29" dur="2000"/>
                                        <p:tgtEl>
                                          <p:spTgt spid="9">
                                            <p:txEl>
                                              <p:pRg st="2" end="2"/>
                                            </p:txEl>
                                          </p:spTgt>
                                        </p:tgtEl>
                                      </p:cBhvr>
                                    </p:animEffect>
                                    <p:anim calcmode="lin" valueType="num">
                                      <p:cBhvr>
                                        <p:cTn id="30" dur="20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31" dur="2000" fill="hold"/>
                                        <p:tgtEl>
                                          <p:spTgt spid="9">
                                            <p:txEl>
                                              <p:pRg st="2" end="2"/>
                                            </p:txEl>
                                          </p:spTgt>
                                        </p:tgtEl>
                                        <p:attrNameLst>
                                          <p:attrName>ppt_y</p:attrName>
                                        </p:attrNameLst>
                                      </p:cBhvr>
                                      <p:tavLst>
                                        <p:tav tm="0">
                                          <p:val>
                                            <p:strVal val="#ppt_y+.1"/>
                                          </p:val>
                                        </p:tav>
                                        <p:tav tm="100000">
                                          <p:val>
                                            <p:strVal val="#ppt_y"/>
                                          </p:val>
                                        </p:tav>
                                      </p:tavLst>
                                    </p:anim>
                                  </p:childTnLst>
                                </p:cTn>
                              </p:par>
                            </p:childTnLst>
                          </p:cTn>
                        </p:par>
                        <p:par>
                          <p:cTn id="32" fill="hold">
                            <p:stCondLst>
                              <p:cond delay="17500"/>
                            </p:stCondLst>
                            <p:childTnLst>
                              <p:par>
                                <p:cTn id="33" presetID="2" presetClass="entr" presetSubtype="4" fill="hold" grpId="0" nodeType="afterEffect">
                                  <p:stCondLst>
                                    <p:cond delay="0"/>
                                  </p:stCondLst>
                                  <p:childTnLst>
                                    <p:set>
                                      <p:cBhvr>
                                        <p:cTn id="34" dur="1" fill="hold">
                                          <p:stCondLst>
                                            <p:cond delay="0"/>
                                          </p:stCondLst>
                                        </p:cTn>
                                        <p:tgtEl>
                                          <p:spTgt spid="10">
                                            <p:txEl>
                                              <p:pRg st="0" end="0"/>
                                            </p:txEl>
                                          </p:spTgt>
                                        </p:tgtEl>
                                        <p:attrNameLst>
                                          <p:attrName>style.visibility</p:attrName>
                                        </p:attrNameLst>
                                      </p:cBhvr>
                                      <p:to>
                                        <p:strVal val="visible"/>
                                      </p:to>
                                    </p:set>
                                    <p:anim calcmode="lin" valueType="num">
                                      <p:cBhvr additive="base">
                                        <p:cTn id="35" dur="1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36" dur="1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19000"/>
                            </p:stCondLst>
                            <p:childTnLst>
                              <p:par>
                                <p:cTn id="38" presetID="2" presetClass="entr" presetSubtype="4" fill="hold" grpId="0" nodeType="afterEffect">
                                  <p:stCondLst>
                                    <p:cond delay="0"/>
                                  </p:stCondLst>
                                  <p:childTnLst>
                                    <p:set>
                                      <p:cBhvr>
                                        <p:cTn id="39" dur="1" fill="hold">
                                          <p:stCondLst>
                                            <p:cond delay="0"/>
                                          </p:stCondLst>
                                        </p:cTn>
                                        <p:tgtEl>
                                          <p:spTgt spid="10">
                                            <p:txEl>
                                              <p:pRg st="1" end="1"/>
                                            </p:txEl>
                                          </p:spTgt>
                                        </p:tgtEl>
                                        <p:attrNameLst>
                                          <p:attrName>style.visibility</p:attrName>
                                        </p:attrNameLst>
                                      </p:cBhvr>
                                      <p:to>
                                        <p:strVal val="visible"/>
                                      </p:to>
                                    </p:set>
                                    <p:anim calcmode="lin" valueType="num">
                                      <p:cBhvr additive="base">
                                        <p:cTn id="40" dur="1500" fill="hold"/>
                                        <p:tgtEl>
                                          <p:spTgt spid="10">
                                            <p:txEl>
                                              <p:pRg st="1" end="1"/>
                                            </p:txEl>
                                          </p:spTgt>
                                        </p:tgtEl>
                                        <p:attrNameLst>
                                          <p:attrName>ppt_x</p:attrName>
                                        </p:attrNameLst>
                                      </p:cBhvr>
                                      <p:tavLst>
                                        <p:tav tm="0">
                                          <p:val>
                                            <p:strVal val="#ppt_x"/>
                                          </p:val>
                                        </p:tav>
                                        <p:tav tm="100000">
                                          <p:val>
                                            <p:strVal val="#ppt_x"/>
                                          </p:val>
                                        </p:tav>
                                      </p:tavLst>
                                    </p:anim>
                                    <p:anim calcmode="lin" valueType="num">
                                      <p:cBhvr additive="base">
                                        <p:cTn id="41" dur="1500" fill="hold"/>
                                        <p:tgtEl>
                                          <p:spTgt spid="10">
                                            <p:txEl>
                                              <p:pRg st="1" end="1"/>
                                            </p:txEl>
                                          </p:spTgt>
                                        </p:tgtEl>
                                        <p:attrNameLst>
                                          <p:attrName>ppt_y</p:attrName>
                                        </p:attrNameLst>
                                      </p:cBhvr>
                                      <p:tavLst>
                                        <p:tav tm="0">
                                          <p:val>
                                            <p:strVal val="1+#ppt_h/2"/>
                                          </p:val>
                                        </p:tav>
                                        <p:tav tm="100000">
                                          <p:val>
                                            <p:strVal val="#ppt_y"/>
                                          </p:val>
                                        </p:tav>
                                      </p:tavLst>
                                    </p:anim>
                                  </p:childTnLst>
                                </p:cTn>
                              </p:par>
                            </p:childTnLst>
                          </p:cTn>
                        </p:par>
                        <p:par>
                          <p:cTn id="42" fill="hold">
                            <p:stCondLst>
                              <p:cond delay="20500"/>
                            </p:stCondLst>
                            <p:childTnLst>
                              <p:par>
                                <p:cTn id="43" presetID="2" presetClass="entr" presetSubtype="4" fill="hold" grpId="0" nodeType="afterEffect">
                                  <p:stCondLst>
                                    <p:cond delay="0"/>
                                  </p:stCondLst>
                                  <p:childTnLst>
                                    <p:set>
                                      <p:cBhvr>
                                        <p:cTn id="44" dur="1" fill="hold">
                                          <p:stCondLst>
                                            <p:cond delay="0"/>
                                          </p:stCondLst>
                                        </p:cTn>
                                        <p:tgtEl>
                                          <p:spTgt spid="10">
                                            <p:txEl>
                                              <p:pRg st="2" end="2"/>
                                            </p:txEl>
                                          </p:spTgt>
                                        </p:tgtEl>
                                        <p:attrNameLst>
                                          <p:attrName>style.visibility</p:attrName>
                                        </p:attrNameLst>
                                      </p:cBhvr>
                                      <p:to>
                                        <p:strVal val="visible"/>
                                      </p:to>
                                    </p:set>
                                    <p:anim calcmode="lin" valueType="num">
                                      <p:cBhvr additive="base">
                                        <p:cTn id="45" dur="1500" fill="hold"/>
                                        <p:tgtEl>
                                          <p:spTgt spid="10">
                                            <p:txEl>
                                              <p:pRg st="2" end="2"/>
                                            </p:txEl>
                                          </p:spTgt>
                                        </p:tgtEl>
                                        <p:attrNameLst>
                                          <p:attrName>ppt_x</p:attrName>
                                        </p:attrNameLst>
                                      </p:cBhvr>
                                      <p:tavLst>
                                        <p:tav tm="0">
                                          <p:val>
                                            <p:strVal val="#ppt_x"/>
                                          </p:val>
                                        </p:tav>
                                        <p:tav tm="100000">
                                          <p:val>
                                            <p:strVal val="#ppt_x"/>
                                          </p:val>
                                        </p:tav>
                                      </p:tavLst>
                                    </p:anim>
                                    <p:anim calcmode="lin" valueType="num">
                                      <p:cBhvr additive="base">
                                        <p:cTn id="46" dur="1500" fill="hold"/>
                                        <p:tgtEl>
                                          <p:spTgt spid="10">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build="p"/>
      <p:bldP spid="10" grpId="0" build="p"/>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p:cNvSpPr>
            <a:spLocks noGrp="1"/>
          </p:cNvSpPr>
          <p:nvPr>
            <p:ph type="title"/>
          </p:nvPr>
        </p:nvSpPr>
        <p:spPr/>
        <p:txBody>
          <a:bodyPr/>
          <a:lstStyle/>
          <a:p>
            <a:r>
              <a:rPr kumimoji="1" lang="ja-JP" altLang="en-US" dirty="0" smtClean="0"/>
              <a:t>目次</a:t>
            </a:r>
            <a:endParaRPr kumimoji="1" lang="ja-JP" altLang="en-US" dirty="0"/>
          </a:p>
        </p:txBody>
      </p:sp>
      <p:sp>
        <p:nvSpPr>
          <p:cNvPr id="7" name="コンテンツ プレースホルダー 6"/>
          <p:cNvSpPr>
            <a:spLocks noGrp="1"/>
          </p:cNvSpPr>
          <p:nvPr>
            <p:ph sz="half" idx="1"/>
          </p:nvPr>
        </p:nvSpPr>
        <p:spPr/>
        <p:txBody>
          <a:bodyPr>
            <a:normAutofit/>
          </a:bodyPr>
          <a:lstStyle/>
          <a:p>
            <a:r>
              <a:rPr kumimoji="1" lang="ja-JP" altLang="en-US" dirty="0" smtClean="0"/>
              <a:t>反転授業のイメージ</a:t>
            </a:r>
            <a:endParaRPr kumimoji="1" lang="en-US" altLang="ja-JP" dirty="0" smtClean="0"/>
          </a:p>
          <a:p>
            <a:pPr lvl="1"/>
            <a:r>
              <a:rPr lang="ja-JP" altLang="en-US" dirty="0" smtClean="0">
                <a:hlinkClick r:id="rId3" action="ppaction://hlinksldjump"/>
              </a:rPr>
              <a:t>アメリカの反転教育のイメージ</a:t>
            </a:r>
            <a:endParaRPr lang="en-US" altLang="ja-JP" dirty="0" smtClean="0"/>
          </a:p>
          <a:p>
            <a:pPr lvl="1"/>
            <a:r>
              <a:rPr kumimoji="1" lang="ja-JP" altLang="en-US" dirty="0" smtClean="0">
                <a:hlinkClick r:id="rId4" action="ppaction://hlinksldjump"/>
              </a:rPr>
              <a:t>日本の反転教育のイメージ</a:t>
            </a:r>
            <a:endParaRPr kumimoji="1" lang="en-US" altLang="ja-JP" dirty="0" smtClean="0"/>
          </a:p>
          <a:p>
            <a:pPr lvl="1"/>
            <a:r>
              <a:rPr lang="ja-JP" altLang="en-US" dirty="0" smtClean="0">
                <a:hlinkClick r:id="rId5" action="ppaction://hlinksldjump"/>
              </a:rPr>
              <a:t>講義</a:t>
            </a:r>
            <a:r>
              <a:rPr lang="ja-JP" altLang="en-US" dirty="0">
                <a:hlinkClick r:id="rId5" action="ppaction://hlinksldjump"/>
              </a:rPr>
              <a:t>方式</a:t>
            </a:r>
            <a:r>
              <a:rPr lang="ja-JP" altLang="en-US" dirty="0" smtClean="0">
                <a:hlinkClick r:id="rId5" action="ppaction://hlinksldjump"/>
              </a:rPr>
              <a:t>から寺子屋方式へ</a:t>
            </a:r>
            <a:endParaRPr lang="en-US" altLang="ja-JP" dirty="0" smtClean="0"/>
          </a:p>
          <a:p>
            <a:pPr lvl="1"/>
            <a:r>
              <a:rPr lang="ja-JP" altLang="en-US" dirty="0" smtClean="0">
                <a:hlinkClick r:id="rId6" action="ppaction://hlinksldjump"/>
              </a:rPr>
              <a:t>反転教育の教育理論</a:t>
            </a:r>
            <a:endParaRPr lang="en-US" altLang="ja-JP" dirty="0" smtClean="0"/>
          </a:p>
          <a:p>
            <a:r>
              <a:rPr lang="ja-JP" altLang="en-US" dirty="0" smtClean="0"/>
              <a:t>明治学院大学への波及</a:t>
            </a:r>
            <a:endParaRPr lang="en-US" altLang="ja-JP" dirty="0" smtClean="0"/>
          </a:p>
          <a:p>
            <a:pPr lvl="1"/>
            <a:r>
              <a:rPr lang="ja-JP" altLang="en-US" dirty="0" smtClean="0">
                <a:hlinkClick r:id="rId7" action="ppaction://hlinksldjump"/>
              </a:rPr>
              <a:t>小・中・高校における全国的試みの拡大と大学への波及</a:t>
            </a:r>
            <a:endParaRPr lang="en-US" altLang="ja-JP" dirty="0" smtClean="0"/>
          </a:p>
          <a:p>
            <a:pPr lvl="1"/>
            <a:r>
              <a:rPr lang="ja-JP" altLang="en-US" dirty="0" smtClean="0">
                <a:hlinkClick r:id="rId8" action="ppaction://hlinksldjump"/>
              </a:rPr>
              <a:t>ビデオ教材作成等に関する教員の圧倒的な負担増</a:t>
            </a:r>
            <a:endParaRPr lang="en-US" altLang="ja-JP" dirty="0" smtClean="0"/>
          </a:p>
        </p:txBody>
      </p:sp>
      <p:sp>
        <p:nvSpPr>
          <p:cNvPr id="8" name="コンテンツ プレースホルダー 7"/>
          <p:cNvSpPr>
            <a:spLocks noGrp="1"/>
          </p:cNvSpPr>
          <p:nvPr>
            <p:ph sz="half" idx="2"/>
          </p:nvPr>
        </p:nvSpPr>
        <p:spPr/>
        <p:txBody>
          <a:bodyPr>
            <a:normAutofit/>
          </a:bodyPr>
          <a:lstStyle/>
          <a:p>
            <a:r>
              <a:rPr kumimoji="1" lang="ja-JP" altLang="en-US" dirty="0" smtClean="0"/>
              <a:t>ビデオ教材の簡単な作成方法</a:t>
            </a:r>
            <a:endParaRPr kumimoji="1" lang="en-US" altLang="ja-JP" dirty="0" smtClean="0"/>
          </a:p>
          <a:p>
            <a:pPr lvl="1"/>
            <a:r>
              <a:rPr kumimoji="1" lang="ja-JP" altLang="en-US" dirty="0" smtClean="0">
                <a:hlinkClick r:id="rId9" action="ppaction://hlinksldjump"/>
              </a:rPr>
              <a:t>ビデオ教材の簡単な作成方法</a:t>
            </a:r>
            <a:endParaRPr kumimoji="1" lang="en-US" altLang="ja-JP" dirty="0" smtClean="0"/>
          </a:p>
          <a:p>
            <a:pPr lvl="1"/>
            <a:r>
              <a:rPr lang="ja-JP" altLang="en-US" dirty="0" smtClean="0">
                <a:hlinkClick r:id="rId10" action="ppaction://hlinksldjump"/>
              </a:rPr>
              <a:t>ビデオ</a:t>
            </a:r>
            <a:r>
              <a:rPr lang="ja-JP" altLang="en-US" dirty="0">
                <a:hlinkClick r:id="rId10" action="ppaction://hlinksldjump"/>
              </a:rPr>
              <a:t>教材</a:t>
            </a:r>
            <a:r>
              <a:rPr lang="ja-JP" altLang="en-US" dirty="0" smtClean="0">
                <a:hlinkClick r:id="rId10" action="ppaction://hlinksldjump"/>
              </a:rPr>
              <a:t>の作成の試み</a:t>
            </a:r>
            <a:endParaRPr lang="en-US" altLang="ja-JP" dirty="0" smtClean="0"/>
          </a:p>
          <a:p>
            <a:pPr lvl="1"/>
            <a:r>
              <a:rPr kumimoji="1" lang="ja-JP" altLang="en-US" dirty="0" smtClean="0">
                <a:hlinkClick r:id="rId11" action="ppaction://hlinksldjump"/>
              </a:rPr>
              <a:t>ビデオ教材</a:t>
            </a:r>
            <a:r>
              <a:rPr lang="ja-JP" altLang="en-US" dirty="0" smtClean="0">
                <a:hlinkClick r:id="rId11" action="ppaction://hlinksldjump"/>
              </a:rPr>
              <a:t>の効用</a:t>
            </a:r>
            <a:endParaRPr lang="en-US" altLang="ja-JP" dirty="0" smtClean="0"/>
          </a:p>
          <a:p>
            <a:r>
              <a:rPr kumimoji="1" lang="ja-JP" altLang="en-US" dirty="0" smtClean="0"/>
              <a:t>ビデオ</a:t>
            </a:r>
            <a:r>
              <a:rPr kumimoji="1" lang="ja-JP" altLang="en-US" dirty="0"/>
              <a:t>教材</a:t>
            </a:r>
            <a:r>
              <a:rPr kumimoji="1" lang="ja-JP" altLang="en-US" dirty="0" smtClean="0"/>
              <a:t>の実例</a:t>
            </a:r>
            <a:endParaRPr kumimoji="1" lang="en-US" altLang="ja-JP" dirty="0" smtClean="0"/>
          </a:p>
          <a:p>
            <a:pPr lvl="1"/>
            <a:r>
              <a:rPr lang="ja-JP" altLang="en-US" dirty="0" smtClean="0">
                <a:hlinkClick r:id="rId12" action="ppaction://hlinksldjump"/>
              </a:rPr>
              <a:t>連帯債務に関する基本設例</a:t>
            </a:r>
            <a:endParaRPr lang="en-US" altLang="ja-JP" dirty="0" smtClean="0"/>
          </a:p>
          <a:p>
            <a:pPr lvl="1"/>
            <a:r>
              <a:rPr kumimoji="1" lang="ja-JP" altLang="en-US" dirty="0" smtClean="0">
                <a:hlinkClick r:id="rId13" action="ppaction://hlinksldjump"/>
              </a:rPr>
              <a:t>冒頭</a:t>
            </a:r>
            <a:r>
              <a:rPr kumimoji="1" lang="ja-JP" altLang="en-US" dirty="0">
                <a:hlinkClick r:id="rId13" action="ppaction://hlinksldjump"/>
              </a:rPr>
              <a:t>条文</a:t>
            </a:r>
            <a:r>
              <a:rPr kumimoji="1" lang="ja-JP" altLang="en-US" dirty="0" smtClean="0">
                <a:hlinkClick r:id="rId13" action="ppaction://hlinksldjump"/>
              </a:rPr>
              <a:t>と通説</a:t>
            </a:r>
            <a:r>
              <a:rPr lang="ja-JP" altLang="en-US" dirty="0" smtClean="0">
                <a:hlinkClick r:id="rId13" action="ppaction://hlinksldjump"/>
              </a:rPr>
              <a:t>による説明</a:t>
            </a:r>
            <a:endParaRPr lang="en-US" altLang="ja-JP" dirty="0" smtClean="0"/>
          </a:p>
          <a:p>
            <a:pPr lvl="1"/>
            <a:r>
              <a:rPr kumimoji="1" lang="ja-JP" altLang="en-US" dirty="0" smtClean="0">
                <a:hlinkClick r:id="rId14" action="ppaction://hlinksldjump"/>
              </a:rPr>
              <a:t>相互保証</a:t>
            </a:r>
            <a:r>
              <a:rPr kumimoji="1" lang="ja-JP" altLang="en-US" dirty="0">
                <a:hlinkClick r:id="rId14" action="ppaction://hlinksldjump"/>
              </a:rPr>
              <a:t>理論</a:t>
            </a:r>
            <a:r>
              <a:rPr kumimoji="1" lang="ja-JP" altLang="en-US" dirty="0" smtClean="0">
                <a:hlinkClick r:id="rId14" action="ppaction://hlinksldjump"/>
              </a:rPr>
              <a:t>による構造の解明</a:t>
            </a:r>
            <a:endParaRPr kumimoji="1" lang="en-US" altLang="ja-JP" dirty="0" smtClean="0"/>
          </a:p>
          <a:p>
            <a:pPr lvl="1"/>
            <a:r>
              <a:rPr lang="ja-JP" altLang="en-US" dirty="0" smtClean="0">
                <a:hlinkClick r:id="rId15" action="ppaction://hlinksldjump"/>
              </a:rPr>
              <a:t>全額弁済のメカニズムの解明</a:t>
            </a:r>
            <a:endParaRPr lang="en-US" altLang="ja-JP" dirty="0" smtClean="0"/>
          </a:p>
          <a:p>
            <a:pPr lvl="1"/>
            <a:r>
              <a:rPr lang="ja-JP" altLang="en-US" dirty="0" smtClean="0">
                <a:hlinkClick r:id="rId16" action="ppaction://hlinksldjump"/>
              </a:rPr>
              <a:t>連帯債務の絶対的効力</a:t>
            </a:r>
            <a:endParaRPr lang="ja-JP" altLang="en-US" dirty="0" smtClean="0"/>
          </a:p>
        </p:txBody>
      </p:sp>
      <p:sp>
        <p:nvSpPr>
          <p:cNvPr id="4" name="日付プレースホルダー 3"/>
          <p:cNvSpPr>
            <a:spLocks noGrp="1"/>
          </p:cNvSpPr>
          <p:nvPr>
            <p:ph type="dt" sz="half" idx="10"/>
          </p:nvPr>
        </p:nvSpPr>
        <p:spPr/>
        <p:txBody>
          <a:bodyPr/>
          <a:lstStyle/>
          <a:p>
            <a:fld id="{88CF1BAE-F492-4E1E-BA27-8E66A82D0222}" type="datetime1">
              <a:rPr kumimoji="1" lang="ja-JP" altLang="en-US" smtClean="0"/>
              <a:t>2015/7/2</a:t>
            </a:fld>
            <a:endParaRPr kumimoji="1" lang="ja-JP" altLang="en-US"/>
          </a:p>
        </p:txBody>
      </p:sp>
      <p:sp>
        <p:nvSpPr>
          <p:cNvPr id="5" name="スライド番号プレースホルダー 4"/>
          <p:cNvSpPr>
            <a:spLocks noGrp="1"/>
          </p:cNvSpPr>
          <p:nvPr>
            <p:ph type="sldNum" sz="quarter" idx="12"/>
          </p:nvPr>
        </p:nvSpPr>
        <p:spPr/>
        <p:txBody>
          <a:bodyPr/>
          <a:lstStyle/>
          <a:p>
            <a:fld id="{034DF8C5-7924-4D50-87E1-AC63DB6A7F48}" type="slidenum">
              <a:rPr kumimoji="1" lang="ja-JP" altLang="en-US" smtClean="0"/>
              <a:t>2</a:t>
            </a:fld>
            <a:endParaRPr kumimoji="1" lang="ja-JP" altLang="en-US"/>
          </a:p>
        </p:txBody>
      </p:sp>
    </p:spTree>
    <p:extLst>
      <p:ext uri="{BB962C8B-B14F-4D97-AF65-F5344CB8AC3E}">
        <p14:creationId xmlns:p14="http://schemas.microsoft.com/office/powerpoint/2010/main" val="16234954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4800" dirty="0" smtClean="0"/>
              <a:t>反転授業のイメージ（アメリカ）</a:t>
            </a:r>
            <a:endParaRPr kumimoji="1" lang="ja-JP" altLang="en-US" sz="4800" dirty="0"/>
          </a:p>
        </p:txBody>
      </p:sp>
      <p:sp>
        <p:nvSpPr>
          <p:cNvPr id="4" name="日付プレースホルダー 3"/>
          <p:cNvSpPr>
            <a:spLocks noGrp="1"/>
          </p:cNvSpPr>
          <p:nvPr>
            <p:ph type="dt" sz="half" idx="10"/>
          </p:nvPr>
        </p:nvSpPr>
        <p:spPr/>
        <p:txBody>
          <a:bodyPr/>
          <a:lstStyle/>
          <a:p>
            <a:fld id="{88CF1BAE-F492-4E1E-BA27-8E66A82D0222}" type="datetime1">
              <a:rPr kumimoji="1" lang="ja-JP" altLang="en-US" smtClean="0"/>
              <a:t>2015/7/2</a:t>
            </a:fld>
            <a:endParaRPr kumimoji="1" lang="ja-JP" altLang="en-US"/>
          </a:p>
        </p:txBody>
      </p:sp>
      <p:sp>
        <p:nvSpPr>
          <p:cNvPr id="5" name="スライド番号プレースホルダー 4"/>
          <p:cNvSpPr>
            <a:spLocks noGrp="1"/>
          </p:cNvSpPr>
          <p:nvPr>
            <p:ph type="sldNum" sz="quarter" idx="12"/>
          </p:nvPr>
        </p:nvSpPr>
        <p:spPr/>
        <p:txBody>
          <a:bodyPr/>
          <a:lstStyle/>
          <a:p>
            <a:fld id="{034DF8C5-7924-4D50-87E1-AC63DB6A7F48}" type="slidenum">
              <a:rPr kumimoji="1" lang="ja-JP" altLang="en-US" smtClean="0"/>
              <a:t>3</a:t>
            </a:fld>
            <a:endParaRPr kumimoji="1" lang="ja-JP" altLang="en-US"/>
          </a:p>
        </p:txBody>
      </p:sp>
      <p:pic>
        <p:nvPicPr>
          <p:cNvPr id="8" name="図 7"/>
          <p:cNvPicPr>
            <a:picLocks noChangeAspect="1"/>
          </p:cNvPicPr>
          <p:nvPr/>
        </p:nvPicPr>
        <p:blipFill>
          <a:blip r:embed="rId3"/>
          <a:stretch>
            <a:fillRect/>
          </a:stretch>
        </p:blipFill>
        <p:spPr>
          <a:xfrm>
            <a:off x="2208814" y="1690688"/>
            <a:ext cx="3790204" cy="3845448"/>
          </a:xfrm>
          <a:prstGeom prst="rect">
            <a:avLst/>
          </a:prstGeom>
        </p:spPr>
      </p:pic>
      <p:pic>
        <p:nvPicPr>
          <p:cNvPr id="9" name="図 8">
            <a:hlinkClick r:id="rId4" action="ppaction://hlinksldjump"/>
          </p:cNvPr>
          <p:cNvPicPr>
            <a:picLocks noChangeAspect="1"/>
          </p:cNvPicPr>
          <p:nvPr/>
        </p:nvPicPr>
        <p:blipFill>
          <a:blip r:embed="rId5"/>
          <a:stretch>
            <a:fillRect/>
          </a:stretch>
        </p:blipFill>
        <p:spPr>
          <a:xfrm>
            <a:off x="6547144" y="1551214"/>
            <a:ext cx="2898390" cy="4014440"/>
          </a:xfrm>
          <a:prstGeom prst="rect">
            <a:avLst/>
          </a:prstGeom>
        </p:spPr>
      </p:pic>
      <p:pic>
        <p:nvPicPr>
          <p:cNvPr id="10" name="図 9"/>
          <p:cNvPicPr>
            <a:picLocks noChangeAspect="1"/>
          </p:cNvPicPr>
          <p:nvPr/>
        </p:nvPicPr>
        <p:blipFill>
          <a:blip r:embed="rId6"/>
          <a:stretch>
            <a:fillRect/>
          </a:stretch>
        </p:blipFill>
        <p:spPr>
          <a:xfrm>
            <a:off x="3581400" y="5565653"/>
            <a:ext cx="4619161" cy="508800"/>
          </a:xfrm>
          <a:prstGeom prst="rect">
            <a:avLst/>
          </a:prstGeom>
        </p:spPr>
      </p:pic>
    </p:spTree>
    <p:extLst>
      <p:ext uri="{BB962C8B-B14F-4D97-AF65-F5344CB8AC3E}">
        <p14:creationId xmlns:p14="http://schemas.microsoft.com/office/powerpoint/2010/main" val="30521058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10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wipe(left)">
                                      <p:cBhvr>
                                        <p:cTn id="12" dur="1000"/>
                                        <p:tgtEl>
                                          <p:spTgt spid="9"/>
                                        </p:tgtEl>
                                      </p:cBhvr>
                                    </p:animEffect>
                                  </p:childTnLst>
                                </p:cTn>
                              </p:par>
                            </p:childTnLst>
                          </p:cTn>
                        </p:par>
                        <p:par>
                          <p:cTn id="13" fill="hold">
                            <p:stCondLst>
                              <p:cond delay="1000"/>
                            </p:stCondLst>
                            <p:childTnLst>
                              <p:par>
                                <p:cTn id="14" presetID="22" presetClass="entr" presetSubtype="8" fill="hold" nodeType="afterEffect">
                                  <p:stCondLst>
                                    <p:cond delay="250"/>
                                  </p:stCondLst>
                                  <p:childTnLst>
                                    <p:set>
                                      <p:cBhvr>
                                        <p:cTn id="15" dur="1" fill="hold">
                                          <p:stCondLst>
                                            <p:cond delay="0"/>
                                          </p:stCondLst>
                                        </p:cTn>
                                        <p:tgtEl>
                                          <p:spTgt spid="10"/>
                                        </p:tgtEl>
                                        <p:attrNameLst>
                                          <p:attrName>style.visibility</p:attrName>
                                        </p:attrNameLst>
                                      </p:cBhvr>
                                      <p:to>
                                        <p:strVal val="visible"/>
                                      </p:to>
                                    </p:set>
                                    <p:animEffect transition="in" filter="wipe(left)">
                                      <p:cBhvr>
                                        <p:cTn id="16"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365125"/>
            <a:ext cx="10515600" cy="727335"/>
          </a:xfrm>
        </p:spPr>
        <p:txBody>
          <a:bodyPr/>
          <a:lstStyle/>
          <a:p>
            <a:r>
              <a:rPr kumimoji="1" lang="ja-JP" altLang="en-US" dirty="0" smtClean="0"/>
              <a:t>反転授業のイメージ（日本）</a:t>
            </a:r>
            <a:endParaRPr kumimoji="1" lang="ja-JP" altLang="en-US" dirty="0"/>
          </a:p>
        </p:txBody>
      </p:sp>
      <p:sp>
        <p:nvSpPr>
          <p:cNvPr id="4" name="日付プレースホルダー 3"/>
          <p:cNvSpPr>
            <a:spLocks noGrp="1"/>
          </p:cNvSpPr>
          <p:nvPr>
            <p:ph type="dt" sz="half" idx="10"/>
          </p:nvPr>
        </p:nvSpPr>
        <p:spPr/>
        <p:txBody>
          <a:bodyPr/>
          <a:lstStyle/>
          <a:p>
            <a:fld id="{88CF1BAE-F492-4E1E-BA27-8E66A82D0222}" type="datetime1">
              <a:rPr kumimoji="1" lang="ja-JP" altLang="en-US" smtClean="0"/>
              <a:t>2015/7/2</a:t>
            </a:fld>
            <a:endParaRPr kumimoji="1" lang="ja-JP" altLang="en-US"/>
          </a:p>
        </p:txBody>
      </p:sp>
      <p:sp>
        <p:nvSpPr>
          <p:cNvPr id="5" name="スライド番号プレースホルダー 4"/>
          <p:cNvSpPr>
            <a:spLocks noGrp="1"/>
          </p:cNvSpPr>
          <p:nvPr>
            <p:ph type="sldNum" sz="quarter" idx="12"/>
          </p:nvPr>
        </p:nvSpPr>
        <p:spPr/>
        <p:txBody>
          <a:bodyPr/>
          <a:lstStyle/>
          <a:p>
            <a:fld id="{034DF8C5-7924-4D50-87E1-AC63DB6A7F48}" type="slidenum">
              <a:rPr kumimoji="1" lang="ja-JP" altLang="en-US" smtClean="0"/>
              <a:t>4</a:t>
            </a:fld>
            <a:endParaRPr kumimoji="1" lang="ja-JP" altLang="en-US"/>
          </a:p>
        </p:txBody>
      </p:sp>
      <p:pic>
        <p:nvPicPr>
          <p:cNvPr id="8" name="図 7">
            <a:hlinkClick r:id="rId3" action="ppaction://hlinksldjump"/>
          </p:cNvPr>
          <p:cNvPicPr>
            <a:picLocks noChangeAspect="1"/>
          </p:cNvPicPr>
          <p:nvPr/>
        </p:nvPicPr>
        <p:blipFill>
          <a:blip r:embed="rId4"/>
          <a:stretch>
            <a:fillRect/>
          </a:stretch>
        </p:blipFill>
        <p:spPr>
          <a:xfrm>
            <a:off x="1405228" y="1465072"/>
            <a:ext cx="4352343" cy="2379618"/>
          </a:xfrm>
          <a:prstGeom prst="rect">
            <a:avLst/>
          </a:prstGeom>
        </p:spPr>
      </p:pic>
      <p:pic>
        <p:nvPicPr>
          <p:cNvPr id="9" name="図 8">
            <a:hlinkClick r:id="rId5"/>
          </p:cNvPr>
          <p:cNvPicPr>
            <a:picLocks noChangeAspect="1"/>
          </p:cNvPicPr>
          <p:nvPr/>
        </p:nvPicPr>
        <p:blipFill>
          <a:blip r:embed="rId6"/>
          <a:stretch>
            <a:fillRect/>
          </a:stretch>
        </p:blipFill>
        <p:spPr>
          <a:xfrm>
            <a:off x="6570237" y="1484895"/>
            <a:ext cx="4352343" cy="2354829"/>
          </a:xfrm>
          <a:prstGeom prst="rect">
            <a:avLst/>
          </a:prstGeom>
        </p:spPr>
      </p:pic>
      <p:pic>
        <p:nvPicPr>
          <p:cNvPr id="10" name="図 9">
            <a:hlinkClick r:id="rId7" action="ppaction://hlinksldjump"/>
          </p:cNvPr>
          <p:cNvPicPr>
            <a:picLocks noChangeAspect="1"/>
          </p:cNvPicPr>
          <p:nvPr/>
        </p:nvPicPr>
        <p:blipFill>
          <a:blip r:embed="rId8"/>
          <a:stretch>
            <a:fillRect/>
          </a:stretch>
        </p:blipFill>
        <p:spPr>
          <a:xfrm>
            <a:off x="6225682" y="3966479"/>
            <a:ext cx="4896386" cy="2263116"/>
          </a:xfrm>
          <a:prstGeom prst="rect">
            <a:avLst/>
          </a:prstGeom>
        </p:spPr>
      </p:pic>
      <p:pic>
        <p:nvPicPr>
          <p:cNvPr id="11" name="図 10">
            <a:hlinkClick r:id="rId9" action="ppaction://hlinksldjump"/>
          </p:cNvPr>
          <p:cNvPicPr>
            <a:picLocks noChangeAspect="1"/>
          </p:cNvPicPr>
          <p:nvPr/>
        </p:nvPicPr>
        <p:blipFill>
          <a:blip r:embed="rId10"/>
          <a:stretch>
            <a:fillRect/>
          </a:stretch>
        </p:blipFill>
        <p:spPr>
          <a:xfrm>
            <a:off x="1306311" y="3996886"/>
            <a:ext cx="4451260" cy="2305255"/>
          </a:xfrm>
          <a:prstGeom prst="rect">
            <a:avLst/>
          </a:prstGeom>
        </p:spPr>
      </p:pic>
      <p:pic>
        <p:nvPicPr>
          <p:cNvPr id="13" name="図 12"/>
          <p:cNvPicPr>
            <a:picLocks noChangeAspect="1"/>
          </p:cNvPicPr>
          <p:nvPr/>
        </p:nvPicPr>
        <p:blipFill>
          <a:blip r:embed="rId11"/>
          <a:stretch>
            <a:fillRect/>
          </a:stretch>
        </p:blipFill>
        <p:spPr>
          <a:xfrm>
            <a:off x="4205864" y="947678"/>
            <a:ext cx="3515228" cy="819427"/>
          </a:xfrm>
          <a:prstGeom prst="rect">
            <a:avLst/>
          </a:prstGeom>
        </p:spPr>
      </p:pic>
    </p:spTree>
    <p:extLst>
      <p:ext uri="{BB962C8B-B14F-4D97-AF65-F5344CB8AC3E}">
        <p14:creationId xmlns:p14="http://schemas.microsoft.com/office/powerpoint/2010/main" val="5910680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1000"/>
                                        <p:tgtEl>
                                          <p:spTgt spid="8"/>
                                        </p:tgtEl>
                                      </p:cBhvr>
                                    </p:animEffect>
                                  </p:childTnLst>
                                </p:cTn>
                              </p:par>
                              <p:par>
                                <p:cTn id="8" presetID="22" presetClass="entr" presetSubtype="1" fill="hold"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wipe(up)">
                                      <p:cBhvr>
                                        <p:cTn id="10" dur="1000"/>
                                        <p:tgtEl>
                                          <p:spTgt spid="13"/>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nodeType="click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wipe(left)">
                                      <p:cBhvr>
                                        <p:cTn id="15" dur="1000"/>
                                        <p:tgtEl>
                                          <p:spTgt spid="9"/>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2" fill="hold" nodeType="click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wipe(right)">
                                      <p:cBhvr>
                                        <p:cTn id="20" dur="1000"/>
                                        <p:tgtEl>
                                          <p:spTgt spid="10"/>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2" fill="hold" nodeType="click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wipe(right)">
                                      <p:cBhvr>
                                        <p:cTn id="25"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4800" dirty="0" smtClean="0"/>
              <a:t>講義方式から寺子屋方式へ</a:t>
            </a:r>
            <a:endParaRPr kumimoji="1" lang="ja-JP" altLang="en-US" sz="4800" dirty="0"/>
          </a:p>
        </p:txBody>
      </p:sp>
      <p:sp>
        <p:nvSpPr>
          <p:cNvPr id="4" name="日付プレースホルダー 3"/>
          <p:cNvSpPr>
            <a:spLocks noGrp="1"/>
          </p:cNvSpPr>
          <p:nvPr>
            <p:ph type="dt" sz="half" idx="10"/>
          </p:nvPr>
        </p:nvSpPr>
        <p:spPr/>
        <p:txBody>
          <a:bodyPr/>
          <a:lstStyle/>
          <a:p>
            <a:fld id="{88CF1BAE-F492-4E1E-BA27-8E66A82D0222}" type="datetime1">
              <a:rPr kumimoji="1" lang="ja-JP" altLang="en-US" smtClean="0"/>
              <a:t>2015/7/2</a:t>
            </a:fld>
            <a:endParaRPr kumimoji="1" lang="ja-JP" altLang="en-US"/>
          </a:p>
        </p:txBody>
      </p:sp>
      <p:sp>
        <p:nvSpPr>
          <p:cNvPr id="5" name="スライド番号プレースホルダー 4"/>
          <p:cNvSpPr>
            <a:spLocks noGrp="1"/>
          </p:cNvSpPr>
          <p:nvPr>
            <p:ph type="sldNum" sz="quarter" idx="12"/>
          </p:nvPr>
        </p:nvSpPr>
        <p:spPr/>
        <p:txBody>
          <a:bodyPr/>
          <a:lstStyle/>
          <a:p>
            <a:fld id="{034DF8C5-7924-4D50-87E1-AC63DB6A7F48}" type="slidenum">
              <a:rPr kumimoji="1" lang="ja-JP" altLang="en-US" smtClean="0"/>
              <a:t>5</a:t>
            </a:fld>
            <a:endParaRPr kumimoji="1" lang="ja-JP" altLang="en-US"/>
          </a:p>
        </p:txBody>
      </p:sp>
      <p:pic>
        <p:nvPicPr>
          <p:cNvPr id="6" name="図 5"/>
          <p:cNvPicPr>
            <a:picLocks noChangeAspect="1"/>
          </p:cNvPicPr>
          <p:nvPr/>
        </p:nvPicPr>
        <p:blipFill>
          <a:blip r:embed="rId3"/>
          <a:stretch>
            <a:fillRect/>
          </a:stretch>
        </p:blipFill>
        <p:spPr>
          <a:xfrm>
            <a:off x="6613636" y="1788516"/>
            <a:ext cx="5202241" cy="4384954"/>
          </a:xfrm>
          <a:prstGeom prst="rect">
            <a:avLst/>
          </a:prstGeom>
        </p:spPr>
      </p:pic>
      <p:pic>
        <p:nvPicPr>
          <p:cNvPr id="7" name="図 6"/>
          <p:cNvPicPr>
            <a:picLocks noChangeAspect="1"/>
          </p:cNvPicPr>
          <p:nvPr/>
        </p:nvPicPr>
        <p:blipFill>
          <a:blip r:embed="rId4"/>
          <a:stretch>
            <a:fillRect/>
          </a:stretch>
        </p:blipFill>
        <p:spPr>
          <a:xfrm>
            <a:off x="408214" y="1876721"/>
            <a:ext cx="5472488" cy="3927836"/>
          </a:xfrm>
          <a:prstGeom prst="rect">
            <a:avLst/>
          </a:prstGeom>
        </p:spPr>
      </p:pic>
      <p:sp>
        <p:nvSpPr>
          <p:cNvPr id="8" name="左矢印 7"/>
          <p:cNvSpPr/>
          <p:nvPr/>
        </p:nvSpPr>
        <p:spPr>
          <a:xfrm flipH="1">
            <a:off x="5688441" y="2363643"/>
            <a:ext cx="978408" cy="709551"/>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テキスト ボックス 2"/>
          <p:cNvSpPr txBox="1"/>
          <p:nvPr/>
        </p:nvSpPr>
        <p:spPr>
          <a:xfrm>
            <a:off x="5728011" y="3229788"/>
            <a:ext cx="738664" cy="2427808"/>
          </a:xfrm>
          <a:prstGeom prst="rect">
            <a:avLst/>
          </a:prstGeom>
          <a:noFill/>
        </p:spPr>
        <p:txBody>
          <a:bodyPr vert="eaVert" wrap="square" rtlCol="0">
            <a:spAutoFit/>
          </a:bodyPr>
          <a:lstStyle/>
          <a:p>
            <a:r>
              <a:rPr lang="ja-JP" altLang="en-US" sz="3600" dirty="0"/>
              <a:t>歴史</a:t>
            </a:r>
            <a:r>
              <a:rPr lang="ja-JP" altLang="en-US" sz="3600" dirty="0" smtClean="0"/>
              <a:t>を</a:t>
            </a:r>
            <a:r>
              <a:rPr lang="ja-JP" altLang="en-US" sz="3600" dirty="0"/>
              <a:t>遡</a:t>
            </a:r>
            <a:r>
              <a:rPr lang="ja-JP" altLang="en-US" sz="3600" dirty="0" smtClean="0"/>
              <a:t>る</a:t>
            </a:r>
            <a:endParaRPr kumimoji="1" lang="ja-JP" altLang="en-US" sz="3600" dirty="0"/>
          </a:p>
        </p:txBody>
      </p:sp>
    </p:spTree>
    <p:extLst>
      <p:ext uri="{BB962C8B-B14F-4D97-AF65-F5344CB8AC3E}">
        <p14:creationId xmlns:p14="http://schemas.microsoft.com/office/powerpoint/2010/main" val="42128128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1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ipe(left)">
                                      <p:cBhvr>
                                        <p:cTn id="12" dur="1000"/>
                                        <p:tgtEl>
                                          <p:spTgt spid="8"/>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wipe(left)">
                                      <p:cBhvr>
                                        <p:cTn id="15" dur="1000"/>
                                        <p:tgtEl>
                                          <p:spTgt spid="3"/>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nodeType="click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wipe(left)">
                                      <p:cBhvr>
                                        <p:cTn id="20" dur="1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4800" dirty="0" smtClean="0"/>
              <a:t>反転授業の教育理論</a:t>
            </a:r>
            <a:endParaRPr kumimoji="1" lang="ja-JP" altLang="en-US" sz="4800" dirty="0"/>
          </a:p>
        </p:txBody>
      </p:sp>
      <p:sp>
        <p:nvSpPr>
          <p:cNvPr id="3" name="コンテンツ プレースホルダー 2"/>
          <p:cNvSpPr>
            <a:spLocks noGrp="1"/>
          </p:cNvSpPr>
          <p:nvPr>
            <p:ph idx="1"/>
          </p:nvPr>
        </p:nvSpPr>
        <p:spPr>
          <a:xfrm>
            <a:off x="7037973" y="1690688"/>
            <a:ext cx="4800241" cy="4351338"/>
          </a:xfrm>
        </p:spPr>
        <p:txBody>
          <a:bodyPr>
            <a:noAutofit/>
          </a:bodyPr>
          <a:lstStyle/>
          <a:p>
            <a:pPr>
              <a:lnSpc>
                <a:spcPct val="100000"/>
              </a:lnSpc>
            </a:pPr>
            <a:r>
              <a:rPr kumimoji="1" lang="ja-JP" altLang="en-US" dirty="0" smtClean="0"/>
              <a:t>教育理論の進展</a:t>
            </a:r>
            <a:endParaRPr kumimoji="1" lang="en-US" altLang="ja-JP" dirty="0" smtClean="0"/>
          </a:p>
          <a:p>
            <a:pPr lvl="1">
              <a:lnSpc>
                <a:spcPct val="100000"/>
              </a:lnSpc>
            </a:pPr>
            <a:r>
              <a:rPr lang="ja-JP" altLang="en-US" dirty="0"/>
              <a:t>知識</a:t>
            </a:r>
            <a:r>
              <a:rPr lang="ja-JP" altLang="en-US" dirty="0" smtClean="0"/>
              <a:t>は</a:t>
            </a:r>
            <a:r>
              <a:rPr lang="ja-JP" altLang="en-US" dirty="0"/>
              <a:t>伝達</a:t>
            </a:r>
            <a:r>
              <a:rPr lang="ja-JP" altLang="en-US" dirty="0" smtClean="0"/>
              <a:t>できるものではなく，学習者が記憶を再構成することによって，自発的に獲得するものである。</a:t>
            </a:r>
            <a:endParaRPr lang="en-US" altLang="ja-JP" dirty="0" smtClean="0"/>
          </a:p>
          <a:p>
            <a:pPr lvl="1">
              <a:lnSpc>
                <a:spcPct val="100000"/>
              </a:lnSpc>
            </a:pPr>
            <a:r>
              <a:rPr kumimoji="1" lang="ja-JP" altLang="en-US" dirty="0" smtClean="0"/>
              <a:t>知識の獲得は，教えられるよりも，学びあい，教えあうことによって達成される。</a:t>
            </a:r>
            <a:endParaRPr kumimoji="1" lang="en-US" altLang="ja-JP" dirty="0" smtClean="0"/>
          </a:p>
          <a:p>
            <a:pPr lvl="1">
              <a:lnSpc>
                <a:spcPct val="100000"/>
              </a:lnSpc>
            </a:pPr>
            <a:r>
              <a:rPr lang="ja-JP" altLang="en-US" dirty="0"/>
              <a:t>教師</a:t>
            </a:r>
            <a:r>
              <a:rPr lang="ja-JP" altLang="en-US" dirty="0" smtClean="0"/>
              <a:t>は，講師ではなく，コーチとしての役割を演じるべきである。</a:t>
            </a:r>
            <a:endParaRPr kumimoji="1" lang="ja-JP" altLang="en-US" dirty="0"/>
          </a:p>
        </p:txBody>
      </p:sp>
      <p:sp>
        <p:nvSpPr>
          <p:cNvPr id="4" name="日付プレースホルダー 3"/>
          <p:cNvSpPr>
            <a:spLocks noGrp="1"/>
          </p:cNvSpPr>
          <p:nvPr>
            <p:ph type="dt" sz="half" idx="10"/>
          </p:nvPr>
        </p:nvSpPr>
        <p:spPr/>
        <p:txBody>
          <a:bodyPr/>
          <a:lstStyle/>
          <a:p>
            <a:fld id="{88CF1BAE-F492-4E1E-BA27-8E66A82D0222}" type="datetime1">
              <a:rPr kumimoji="1" lang="ja-JP" altLang="en-US" smtClean="0"/>
              <a:t>2015/7/2</a:t>
            </a:fld>
            <a:endParaRPr kumimoji="1" lang="ja-JP" altLang="en-US"/>
          </a:p>
        </p:txBody>
      </p:sp>
      <p:sp>
        <p:nvSpPr>
          <p:cNvPr id="5" name="スライド番号プレースホルダー 4"/>
          <p:cNvSpPr>
            <a:spLocks noGrp="1"/>
          </p:cNvSpPr>
          <p:nvPr>
            <p:ph type="sldNum" sz="quarter" idx="12"/>
          </p:nvPr>
        </p:nvSpPr>
        <p:spPr/>
        <p:txBody>
          <a:bodyPr/>
          <a:lstStyle/>
          <a:p>
            <a:fld id="{034DF8C5-7924-4D50-87E1-AC63DB6A7F48}" type="slidenum">
              <a:rPr kumimoji="1" lang="ja-JP" altLang="en-US" smtClean="0"/>
              <a:t>6</a:t>
            </a:fld>
            <a:endParaRPr kumimoji="1" lang="ja-JP" altLang="en-US"/>
          </a:p>
        </p:txBody>
      </p:sp>
      <p:pic>
        <p:nvPicPr>
          <p:cNvPr id="8" name="図 7">
            <a:hlinkClick r:id="rId3" action="ppaction://hlinksldjump"/>
          </p:cNvPr>
          <p:cNvPicPr>
            <a:picLocks noChangeAspect="1"/>
          </p:cNvPicPr>
          <p:nvPr/>
        </p:nvPicPr>
        <p:blipFill>
          <a:blip r:embed="rId4"/>
          <a:stretch>
            <a:fillRect/>
          </a:stretch>
        </p:blipFill>
        <p:spPr>
          <a:xfrm>
            <a:off x="559621" y="1690688"/>
            <a:ext cx="3790204" cy="3845448"/>
          </a:xfrm>
          <a:prstGeom prst="rect">
            <a:avLst/>
          </a:prstGeom>
        </p:spPr>
      </p:pic>
      <p:pic>
        <p:nvPicPr>
          <p:cNvPr id="9" name="図 8">
            <a:hlinkClick r:id="rId3" action="ppaction://hlinksldjump"/>
          </p:cNvPr>
          <p:cNvPicPr>
            <a:picLocks noChangeAspect="1"/>
          </p:cNvPicPr>
          <p:nvPr/>
        </p:nvPicPr>
        <p:blipFill>
          <a:blip r:embed="rId5"/>
          <a:stretch>
            <a:fillRect/>
          </a:stretch>
        </p:blipFill>
        <p:spPr>
          <a:xfrm>
            <a:off x="4310112" y="1551214"/>
            <a:ext cx="2898390" cy="4014440"/>
          </a:xfrm>
          <a:prstGeom prst="rect">
            <a:avLst/>
          </a:prstGeom>
        </p:spPr>
      </p:pic>
      <p:pic>
        <p:nvPicPr>
          <p:cNvPr id="10" name="図 9"/>
          <p:cNvPicPr>
            <a:picLocks noChangeAspect="1"/>
          </p:cNvPicPr>
          <p:nvPr/>
        </p:nvPicPr>
        <p:blipFill>
          <a:blip r:embed="rId6"/>
          <a:stretch>
            <a:fillRect/>
          </a:stretch>
        </p:blipFill>
        <p:spPr>
          <a:xfrm>
            <a:off x="1621964" y="5565653"/>
            <a:ext cx="4619161" cy="508800"/>
          </a:xfrm>
          <a:prstGeom prst="rect">
            <a:avLst/>
          </a:prstGeom>
        </p:spPr>
      </p:pic>
    </p:spTree>
    <p:extLst>
      <p:ext uri="{BB962C8B-B14F-4D97-AF65-F5344CB8AC3E}">
        <p14:creationId xmlns:p14="http://schemas.microsoft.com/office/powerpoint/2010/main" val="10986317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1000"/>
                                        <p:tgtEl>
                                          <p:spTgt spid="8"/>
                                        </p:tgtEl>
                                      </p:cBhvr>
                                    </p:animEffect>
                                  </p:childTnLst>
                                </p:cTn>
                              </p:par>
                            </p:childTnLst>
                          </p:cTn>
                        </p:par>
                        <p:par>
                          <p:cTn id="8" fill="hold">
                            <p:stCondLst>
                              <p:cond delay="1000"/>
                            </p:stCondLst>
                            <p:childTnLst>
                              <p:par>
                                <p:cTn id="9" presetID="22" presetClass="entr" presetSubtype="8" fill="hold" nodeType="afterEffect">
                                  <p:stCondLst>
                                    <p:cond delay="250"/>
                                  </p:stCondLst>
                                  <p:childTnLst>
                                    <p:set>
                                      <p:cBhvr>
                                        <p:cTn id="10" dur="1" fill="hold">
                                          <p:stCondLst>
                                            <p:cond delay="0"/>
                                          </p:stCondLst>
                                        </p:cTn>
                                        <p:tgtEl>
                                          <p:spTgt spid="9"/>
                                        </p:tgtEl>
                                        <p:attrNameLst>
                                          <p:attrName>style.visibility</p:attrName>
                                        </p:attrNameLst>
                                      </p:cBhvr>
                                      <p:to>
                                        <p:strVal val="visible"/>
                                      </p:to>
                                    </p:set>
                                    <p:animEffect transition="in" filter="wipe(left)">
                                      <p:cBhvr>
                                        <p:cTn id="11" dur="1000"/>
                                        <p:tgtEl>
                                          <p:spTgt spid="9"/>
                                        </p:tgtEl>
                                      </p:cBhvr>
                                    </p:animEffect>
                                  </p:childTnLst>
                                </p:cTn>
                              </p:par>
                            </p:childTnLst>
                          </p:cTn>
                        </p:par>
                        <p:par>
                          <p:cTn id="12" fill="hold">
                            <p:stCondLst>
                              <p:cond delay="2250"/>
                            </p:stCondLst>
                            <p:childTnLst>
                              <p:par>
                                <p:cTn id="13" presetID="22" presetClass="entr" presetSubtype="8" fill="hold" nodeType="afterEffect">
                                  <p:stCondLst>
                                    <p:cond delay="250"/>
                                  </p:stCondLst>
                                  <p:childTnLst>
                                    <p:set>
                                      <p:cBhvr>
                                        <p:cTn id="14" dur="1" fill="hold">
                                          <p:stCondLst>
                                            <p:cond delay="0"/>
                                          </p:stCondLst>
                                        </p:cTn>
                                        <p:tgtEl>
                                          <p:spTgt spid="10"/>
                                        </p:tgtEl>
                                        <p:attrNameLst>
                                          <p:attrName>style.visibility</p:attrName>
                                        </p:attrNameLst>
                                      </p:cBhvr>
                                      <p:to>
                                        <p:strVal val="visible"/>
                                      </p:to>
                                    </p:set>
                                    <p:animEffect transition="in" filter="wipe(left)">
                                      <p:cBhvr>
                                        <p:cTn id="15" dur="1000"/>
                                        <p:tgtEl>
                                          <p:spTgt spid="10"/>
                                        </p:tgtEl>
                                      </p:cBhvr>
                                    </p:animEffect>
                                  </p:childTnLst>
                                </p:cTn>
                              </p:par>
                            </p:childTnLst>
                          </p:cTn>
                        </p:par>
                        <p:par>
                          <p:cTn id="16" fill="hold">
                            <p:stCondLst>
                              <p:cond delay="3500"/>
                            </p:stCondLst>
                            <p:childTnLst>
                              <p:par>
                                <p:cTn id="17" presetID="22" presetClass="entr" presetSubtype="8" fill="hold" grpId="0" nodeType="afterEffect">
                                  <p:stCondLst>
                                    <p:cond delay="500"/>
                                  </p:stCondLst>
                                  <p:childTnLst>
                                    <p:set>
                                      <p:cBhvr>
                                        <p:cTn id="18" dur="1" fill="hold">
                                          <p:stCondLst>
                                            <p:cond delay="0"/>
                                          </p:stCondLst>
                                        </p:cTn>
                                        <p:tgtEl>
                                          <p:spTgt spid="3">
                                            <p:txEl>
                                              <p:pRg st="0" end="0"/>
                                            </p:txEl>
                                          </p:spTgt>
                                        </p:tgtEl>
                                        <p:attrNameLst>
                                          <p:attrName>style.visibility</p:attrName>
                                        </p:attrNameLst>
                                      </p:cBhvr>
                                      <p:to>
                                        <p:strVal val="visible"/>
                                      </p:to>
                                    </p:set>
                                    <p:animEffect transition="in" filter="wipe(left)">
                                      <p:cBhvr>
                                        <p:cTn id="19" dur="500"/>
                                        <p:tgtEl>
                                          <p:spTgt spid="3">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1" fill="hold" grpId="0" nodeType="clickEffect">
                                  <p:stCondLst>
                                    <p:cond delay="0"/>
                                  </p:stCondLst>
                                  <p:childTnLst>
                                    <p:set>
                                      <p:cBhvr>
                                        <p:cTn id="23" dur="1" fill="hold">
                                          <p:stCondLst>
                                            <p:cond delay="0"/>
                                          </p:stCondLst>
                                        </p:cTn>
                                        <p:tgtEl>
                                          <p:spTgt spid="3">
                                            <p:txEl>
                                              <p:pRg st="1" end="1"/>
                                            </p:txEl>
                                          </p:spTgt>
                                        </p:tgtEl>
                                        <p:attrNameLst>
                                          <p:attrName>style.visibility</p:attrName>
                                        </p:attrNameLst>
                                      </p:cBhvr>
                                      <p:to>
                                        <p:strVal val="visible"/>
                                      </p:to>
                                    </p:set>
                                    <p:animEffect transition="in" filter="wipe(up)">
                                      <p:cBhvr>
                                        <p:cTn id="24" dur="2500"/>
                                        <p:tgtEl>
                                          <p:spTgt spid="3">
                                            <p:txEl>
                                              <p:pRg st="1" end="1"/>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1" fill="hold" grpId="0" nodeType="click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Effect transition="in" filter="wipe(up)">
                                      <p:cBhvr>
                                        <p:cTn id="29" dur="1750"/>
                                        <p:tgtEl>
                                          <p:spTgt spid="3">
                                            <p:txEl>
                                              <p:pRg st="2" end="2"/>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1" fill="hold" grpId="0" nodeType="click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Effect transition="in" filter="wipe(up)">
                                      <p:cBhvr>
                                        <p:cTn id="34" dur="1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4800" dirty="0" smtClean="0"/>
              <a:t>明治</a:t>
            </a:r>
            <a:r>
              <a:rPr lang="ja-JP" altLang="en-US" sz="4800" dirty="0"/>
              <a:t>学院</a:t>
            </a:r>
            <a:r>
              <a:rPr lang="ja-JP" altLang="en-US" sz="4800" dirty="0" smtClean="0"/>
              <a:t>大学</a:t>
            </a:r>
            <a:r>
              <a:rPr lang="ja-JP" altLang="en-US" sz="4800" dirty="0"/>
              <a:t>法</a:t>
            </a:r>
            <a:r>
              <a:rPr lang="ja-JP" altLang="en-US" sz="4800" dirty="0" smtClean="0"/>
              <a:t>学部の近未来予測</a:t>
            </a:r>
            <a:endParaRPr kumimoji="1" lang="ja-JP" altLang="en-US" sz="4800" dirty="0"/>
          </a:p>
        </p:txBody>
      </p:sp>
      <p:sp>
        <p:nvSpPr>
          <p:cNvPr id="4" name="日付プレースホルダー 3"/>
          <p:cNvSpPr>
            <a:spLocks noGrp="1"/>
          </p:cNvSpPr>
          <p:nvPr>
            <p:ph type="dt" sz="half" idx="10"/>
          </p:nvPr>
        </p:nvSpPr>
        <p:spPr/>
        <p:txBody>
          <a:bodyPr/>
          <a:lstStyle/>
          <a:p>
            <a:fld id="{88CF1BAE-F492-4E1E-BA27-8E66A82D0222}" type="datetime1">
              <a:rPr kumimoji="1" lang="ja-JP" altLang="en-US" smtClean="0"/>
              <a:t>2015/7/2</a:t>
            </a:fld>
            <a:endParaRPr kumimoji="1" lang="ja-JP" altLang="en-US"/>
          </a:p>
        </p:txBody>
      </p:sp>
      <p:sp>
        <p:nvSpPr>
          <p:cNvPr id="5" name="スライド番号プレースホルダー 4"/>
          <p:cNvSpPr>
            <a:spLocks noGrp="1"/>
          </p:cNvSpPr>
          <p:nvPr>
            <p:ph type="sldNum" sz="quarter" idx="12"/>
          </p:nvPr>
        </p:nvSpPr>
        <p:spPr/>
        <p:txBody>
          <a:bodyPr/>
          <a:lstStyle/>
          <a:p>
            <a:fld id="{034DF8C5-7924-4D50-87E1-AC63DB6A7F48}" type="slidenum">
              <a:rPr kumimoji="1" lang="ja-JP" altLang="en-US" smtClean="0"/>
              <a:t>7</a:t>
            </a:fld>
            <a:endParaRPr kumimoji="1" lang="ja-JP" altLang="en-US"/>
          </a:p>
        </p:txBody>
      </p:sp>
      <p:pic>
        <p:nvPicPr>
          <p:cNvPr id="6" name="図 5"/>
          <p:cNvPicPr>
            <a:picLocks noChangeAspect="1"/>
          </p:cNvPicPr>
          <p:nvPr/>
        </p:nvPicPr>
        <p:blipFill>
          <a:blip r:embed="rId3"/>
          <a:stretch>
            <a:fillRect/>
          </a:stretch>
        </p:blipFill>
        <p:spPr>
          <a:xfrm>
            <a:off x="431421" y="1521620"/>
            <a:ext cx="6019737" cy="2830749"/>
          </a:xfrm>
          <a:prstGeom prst="rect">
            <a:avLst/>
          </a:prstGeom>
        </p:spPr>
      </p:pic>
      <p:pic>
        <p:nvPicPr>
          <p:cNvPr id="7" name="図 6">
            <a:hlinkClick r:id="rId4" action="ppaction://hlinksldjump"/>
          </p:cNvPr>
          <p:cNvPicPr>
            <a:picLocks noChangeAspect="1"/>
          </p:cNvPicPr>
          <p:nvPr/>
        </p:nvPicPr>
        <p:blipFill>
          <a:blip r:embed="rId5"/>
          <a:stretch>
            <a:fillRect/>
          </a:stretch>
        </p:blipFill>
        <p:spPr>
          <a:xfrm>
            <a:off x="5627304" y="3302120"/>
            <a:ext cx="6242690" cy="3054230"/>
          </a:xfrm>
          <a:prstGeom prst="rect">
            <a:avLst/>
          </a:prstGeom>
        </p:spPr>
      </p:pic>
    </p:spTree>
    <p:extLst>
      <p:ext uri="{BB962C8B-B14F-4D97-AF65-F5344CB8AC3E}">
        <p14:creationId xmlns:p14="http://schemas.microsoft.com/office/powerpoint/2010/main" val="21335349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32"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out)">
                                      <p:cBhvr>
                                        <p:cTn id="7" dur="1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32"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circle(out)">
                                      <p:cBhvr>
                                        <p:cTn id="12" dur="1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ビデオ作成で教師の負担は激増する</a:t>
            </a:r>
            <a:r>
              <a:rPr kumimoji="1" lang="en-US" altLang="ja-JP" dirty="0" smtClean="0"/>
              <a:t/>
            </a:r>
            <a:br>
              <a:rPr kumimoji="1" lang="en-US" altLang="ja-JP" dirty="0" smtClean="0"/>
            </a:br>
            <a:r>
              <a:rPr kumimoji="1" lang="ja-JP" altLang="en-US" sz="3200" dirty="0" smtClean="0"/>
              <a:t>ただし，</a:t>
            </a:r>
            <a:r>
              <a:rPr lang="ja-JP" altLang="en-US" sz="3200" dirty="0" smtClean="0"/>
              <a:t>学生は，ワンクリックで予習・復習ができる</a:t>
            </a:r>
            <a:endParaRPr kumimoji="1" lang="ja-JP" altLang="en-US" sz="3200" dirty="0"/>
          </a:p>
        </p:txBody>
      </p:sp>
      <p:sp>
        <p:nvSpPr>
          <p:cNvPr id="4" name="日付プレースホルダー 3"/>
          <p:cNvSpPr>
            <a:spLocks noGrp="1"/>
          </p:cNvSpPr>
          <p:nvPr>
            <p:ph type="dt" sz="half" idx="10"/>
          </p:nvPr>
        </p:nvSpPr>
        <p:spPr/>
        <p:txBody>
          <a:bodyPr/>
          <a:lstStyle/>
          <a:p>
            <a:fld id="{88CF1BAE-F492-4E1E-BA27-8E66A82D0222}" type="datetime1">
              <a:rPr kumimoji="1" lang="ja-JP" altLang="en-US" smtClean="0"/>
              <a:t>2015/7/2</a:t>
            </a:fld>
            <a:endParaRPr kumimoji="1" lang="ja-JP" altLang="en-US"/>
          </a:p>
        </p:txBody>
      </p:sp>
      <p:sp>
        <p:nvSpPr>
          <p:cNvPr id="5" name="スライド番号プレースホルダー 4"/>
          <p:cNvSpPr>
            <a:spLocks noGrp="1"/>
          </p:cNvSpPr>
          <p:nvPr>
            <p:ph type="sldNum" sz="quarter" idx="12"/>
          </p:nvPr>
        </p:nvSpPr>
        <p:spPr/>
        <p:txBody>
          <a:bodyPr/>
          <a:lstStyle/>
          <a:p>
            <a:fld id="{034DF8C5-7924-4D50-87E1-AC63DB6A7F48}" type="slidenum">
              <a:rPr kumimoji="1" lang="ja-JP" altLang="en-US" smtClean="0"/>
              <a:t>8</a:t>
            </a:fld>
            <a:endParaRPr kumimoji="1" lang="ja-JP" altLang="en-US"/>
          </a:p>
        </p:txBody>
      </p:sp>
      <p:pic>
        <p:nvPicPr>
          <p:cNvPr id="6" name="図 5">
            <a:hlinkClick r:id="rId3" action="ppaction://hlinksldjump"/>
          </p:cNvPr>
          <p:cNvPicPr>
            <a:picLocks noChangeAspect="1"/>
          </p:cNvPicPr>
          <p:nvPr/>
        </p:nvPicPr>
        <p:blipFill>
          <a:blip r:embed="rId4"/>
          <a:stretch>
            <a:fillRect/>
          </a:stretch>
        </p:blipFill>
        <p:spPr>
          <a:xfrm>
            <a:off x="6890657" y="1831827"/>
            <a:ext cx="3444574" cy="4389359"/>
          </a:xfrm>
          <a:prstGeom prst="rect">
            <a:avLst/>
          </a:prstGeom>
        </p:spPr>
      </p:pic>
      <p:pic>
        <p:nvPicPr>
          <p:cNvPr id="7" name="図 6">
            <a:hlinkClick r:id="rId5" action="ppaction://hlinksldjump"/>
          </p:cNvPr>
          <p:cNvPicPr>
            <a:picLocks noChangeAspect="1"/>
          </p:cNvPicPr>
          <p:nvPr/>
        </p:nvPicPr>
        <p:blipFill>
          <a:blip r:embed="rId6"/>
          <a:stretch>
            <a:fillRect/>
          </a:stretch>
        </p:blipFill>
        <p:spPr>
          <a:xfrm>
            <a:off x="1573673" y="2559086"/>
            <a:ext cx="4352343" cy="2379618"/>
          </a:xfrm>
          <a:prstGeom prst="rect">
            <a:avLst/>
          </a:prstGeom>
        </p:spPr>
      </p:pic>
    </p:spTree>
    <p:extLst>
      <p:ext uri="{BB962C8B-B14F-4D97-AF65-F5344CB8AC3E}">
        <p14:creationId xmlns:p14="http://schemas.microsoft.com/office/powerpoint/2010/main" val="30538534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1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left)">
                                      <p:cBhvr>
                                        <p:cTn id="12"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4800" dirty="0" smtClean="0"/>
              <a:t>簡単にビデオ教材を作成する方法</a:t>
            </a:r>
            <a:endParaRPr kumimoji="1" lang="ja-JP" altLang="en-US" sz="4800" dirty="0"/>
          </a:p>
        </p:txBody>
      </p:sp>
      <p:sp>
        <p:nvSpPr>
          <p:cNvPr id="3" name="コンテンツ プレースホルダー 2"/>
          <p:cNvSpPr>
            <a:spLocks noGrp="1"/>
          </p:cNvSpPr>
          <p:nvPr>
            <p:ph idx="1"/>
          </p:nvPr>
        </p:nvSpPr>
        <p:spPr/>
        <p:txBody>
          <a:bodyPr>
            <a:normAutofit/>
          </a:bodyPr>
          <a:lstStyle/>
          <a:p>
            <a:pPr>
              <a:lnSpc>
                <a:spcPct val="100000"/>
              </a:lnSpc>
            </a:pPr>
            <a:r>
              <a:rPr kumimoji="1" lang="en-US" altLang="ja-JP" sz="3600" dirty="0" smtClean="0"/>
              <a:t>Power</a:t>
            </a:r>
            <a:r>
              <a:rPr kumimoji="1" lang="ja-JP" altLang="en-US" sz="3600" dirty="0" smtClean="0"/>
              <a:t> </a:t>
            </a:r>
            <a:r>
              <a:rPr kumimoji="1" lang="en-US" altLang="ja-JP" sz="3600" dirty="0" smtClean="0"/>
              <a:t>Point</a:t>
            </a:r>
            <a:r>
              <a:rPr lang="ja-JP" altLang="en-US" sz="3600" dirty="0" smtClean="0"/>
              <a:t>を使って</a:t>
            </a:r>
            <a:r>
              <a:rPr kumimoji="1" lang="ja-JP" altLang="en-US" sz="3600" dirty="0" smtClean="0"/>
              <a:t>ビデオ教材を自動的に作成</a:t>
            </a:r>
            <a:endParaRPr kumimoji="1" lang="en-US" altLang="ja-JP" sz="3600" dirty="0" smtClean="0"/>
          </a:p>
          <a:p>
            <a:pPr lvl="1">
              <a:lnSpc>
                <a:spcPct val="100000"/>
              </a:lnSpc>
            </a:pPr>
            <a:r>
              <a:rPr lang="ja-JP" altLang="en-US" sz="2800" dirty="0" smtClean="0"/>
              <a:t>ロゴスウェア</a:t>
            </a:r>
            <a:r>
              <a:rPr lang="ja-JP" altLang="en-US" sz="2800" dirty="0"/>
              <a:t>（株）の</a:t>
            </a:r>
            <a:r>
              <a:rPr lang="en-US" altLang="ja-JP" sz="2800" dirty="0">
                <a:hlinkClick r:id="rId3"/>
              </a:rPr>
              <a:t>STORM Maker</a:t>
            </a:r>
            <a:r>
              <a:rPr lang="ja-JP" altLang="en-US" sz="2800" dirty="0"/>
              <a:t>という</a:t>
            </a:r>
            <a:r>
              <a:rPr lang="ja-JP" altLang="en-US" sz="2800" dirty="0" smtClean="0"/>
              <a:t>ソフトウェア</a:t>
            </a:r>
            <a:endParaRPr lang="en-US" altLang="ja-JP" sz="2800" dirty="0" smtClean="0"/>
          </a:p>
          <a:p>
            <a:pPr lvl="2">
              <a:lnSpc>
                <a:spcPct val="100000"/>
              </a:lnSpc>
            </a:pPr>
            <a:r>
              <a:rPr lang="ja-JP" altLang="en-US" sz="2400" dirty="0" smtClean="0"/>
              <a:t>このソフトウェアを</a:t>
            </a:r>
            <a:r>
              <a:rPr lang="ja-JP" altLang="en-US" sz="2400" dirty="0"/>
              <a:t>使うと，</a:t>
            </a:r>
            <a:r>
              <a:rPr lang="en-US" altLang="ja-JP" sz="2400" dirty="0"/>
              <a:t>PowerPoint</a:t>
            </a:r>
            <a:r>
              <a:rPr lang="ja-JP" altLang="en-US" sz="2400" dirty="0"/>
              <a:t>に読み上げ用のノートを付加するだけで，ノートを滑らかな合成音声で読み上げ，同時に，自動的にビデオ作品を制作してくれる</a:t>
            </a:r>
            <a:r>
              <a:rPr lang="ja-JP" altLang="en-US" sz="2400" dirty="0" smtClean="0"/>
              <a:t>。</a:t>
            </a:r>
            <a:endParaRPr lang="en-US" altLang="ja-JP" sz="2400" dirty="0" smtClean="0"/>
          </a:p>
          <a:p>
            <a:pPr lvl="2">
              <a:lnSpc>
                <a:spcPct val="100000"/>
              </a:lnSpc>
            </a:pPr>
            <a:r>
              <a:rPr kumimoji="1" lang="ja-JP" altLang="en-US" sz="2400" dirty="0" smtClean="0"/>
              <a:t>レンタルの</a:t>
            </a:r>
            <a:r>
              <a:rPr kumimoji="1" lang="en-US" altLang="ja-JP" sz="2400" dirty="0" smtClean="0"/>
              <a:t>1</a:t>
            </a:r>
            <a:r>
              <a:rPr kumimoji="1" lang="ja-JP" altLang="en-US" sz="2400" dirty="0" smtClean="0"/>
              <a:t>年契約で，</a:t>
            </a:r>
            <a:r>
              <a:rPr kumimoji="1" lang="en-US" altLang="ja-JP" sz="2400" dirty="0" smtClean="0"/>
              <a:t>10</a:t>
            </a:r>
            <a:r>
              <a:rPr kumimoji="1" lang="ja-JP" altLang="en-US" sz="2400" dirty="0" smtClean="0"/>
              <a:t>万円の費用がかかるが，</a:t>
            </a:r>
            <a:r>
              <a:rPr kumimoji="1" lang="ja-JP" altLang="en-US" sz="2400" dirty="0" smtClean="0">
                <a:hlinkClick r:id="rId4" action="ppaction://hlinksldjump"/>
              </a:rPr>
              <a:t>ビデオ教材を外注</a:t>
            </a:r>
            <a:r>
              <a:rPr kumimoji="1" lang="ja-JP" altLang="en-US" sz="2400" dirty="0" smtClean="0"/>
              <a:t>で作成するのと比較すると，</a:t>
            </a:r>
            <a:r>
              <a:rPr kumimoji="1" lang="en-US" altLang="ja-JP" sz="2400" dirty="0" smtClean="0"/>
              <a:t>10</a:t>
            </a:r>
            <a:r>
              <a:rPr kumimoji="1" lang="ja-JP" altLang="en-US" sz="2400" dirty="0" smtClean="0"/>
              <a:t>分の</a:t>
            </a:r>
            <a:r>
              <a:rPr kumimoji="1" lang="en-US" altLang="ja-JP" sz="2400" dirty="0" smtClean="0"/>
              <a:t>1</a:t>
            </a:r>
            <a:r>
              <a:rPr kumimoji="1" lang="ja-JP" altLang="en-US" sz="2400" dirty="0" smtClean="0"/>
              <a:t>程度の費用で済む。</a:t>
            </a:r>
            <a:endParaRPr kumimoji="1" lang="en-US" altLang="ja-JP" sz="2400" dirty="0" smtClean="0"/>
          </a:p>
          <a:p>
            <a:pPr lvl="2">
              <a:lnSpc>
                <a:spcPct val="100000"/>
              </a:lnSpc>
            </a:pPr>
            <a:r>
              <a:rPr lang="ja-JP" altLang="en-US" sz="2400" dirty="0" smtClean="0"/>
              <a:t>ビデオ</a:t>
            </a:r>
            <a:r>
              <a:rPr lang="ja-JP" altLang="en-US" sz="2400" dirty="0"/>
              <a:t>教材</a:t>
            </a:r>
            <a:r>
              <a:rPr lang="ja-JP" altLang="en-US" sz="2400" dirty="0" smtClean="0"/>
              <a:t>は，いったん作成すると，変更が困難であるが，このソフトウエアの場合，プレゼンのノートを書き換えるだけで，自動的にビデオ教材が作成できるので，いったん作成したビデオのバージョンアップも簡単である。</a:t>
            </a:r>
            <a:endParaRPr kumimoji="1" lang="ja-JP" altLang="en-US" sz="2400" dirty="0"/>
          </a:p>
        </p:txBody>
      </p:sp>
      <p:sp>
        <p:nvSpPr>
          <p:cNvPr id="4" name="日付プレースホルダー 3"/>
          <p:cNvSpPr>
            <a:spLocks noGrp="1"/>
          </p:cNvSpPr>
          <p:nvPr>
            <p:ph type="dt" sz="half" idx="10"/>
          </p:nvPr>
        </p:nvSpPr>
        <p:spPr/>
        <p:txBody>
          <a:bodyPr/>
          <a:lstStyle/>
          <a:p>
            <a:fld id="{88CF1BAE-F492-4E1E-BA27-8E66A82D0222}" type="datetime1">
              <a:rPr kumimoji="1" lang="ja-JP" altLang="en-US" smtClean="0"/>
              <a:t>2015/7/2</a:t>
            </a:fld>
            <a:endParaRPr kumimoji="1" lang="ja-JP" altLang="en-US"/>
          </a:p>
        </p:txBody>
      </p:sp>
      <p:sp>
        <p:nvSpPr>
          <p:cNvPr id="5" name="スライド番号プレースホルダー 4"/>
          <p:cNvSpPr>
            <a:spLocks noGrp="1"/>
          </p:cNvSpPr>
          <p:nvPr>
            <p:ph type="sldNum" sz="quarter" idx="12"/>
          </p:nvPr>
        </p:nvSpPr>
        <p:spPr/>
        <p:txBody>
          <a:bodyPr/>
          <a:lstStyle/>
          <a:p>
            <a:fld id="{034DF8C5-7924-4D50-87E1-AC63DB6A7F48}" type="slidenum">
              <a:rPr kumimoji="1" lang="ja-JP" altLang="en-US" smtClean="0"/>
              <a:t>9</a:t>
            </a:fld>
            <a:endParaRPr kumimoji="1" lang="ja-JP" altLang="en-US"/>
          </a:p>
        </p:txBody>
      </p:sp>
    </p:spTree>
    <p:extLst>
      <p:ext uri="{BB962C8B-B14F-4D97-AF65-F5344CB8AC3E}">
        <p14:creationId xmlns:p14="http://schemas.microsoft.com/office/powerpoint/2010/main" val="25518525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up)">
                                      <p:cBhvr>
                                        <p:cTn id="17" dur="225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up)">
                                      <p:cBhvr>
                                        <p:cTn id="22" dur="175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up)">
                                      <p:cBhvr>
                                        <p:cTn id="27" dur="3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2421</TotalTime>
  <Words>3147</Words>
  <Application>Microsoft Office PowerPoint</Application>
  <PresentationFormat>ワイド画面</PresentationFormat>
  <Paragraphs>455</Paragraphs>
  <Slides>17</Slides>
  <Notes>17</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17</vt:i4>
      </vt:variant>
    </vt:vector>
  </HeadingPairs>
  <TitlesOfParts>
    <vt:vector size="25" baseType="lpstr">
      <vt:lpstr>ＭＳ Ｐゴシック</vt:lpstr>
      <vt:lpstr>Arial</vt:lpstr>
      <vt:lpstr>Calibri</vt:lpstr>
      <vt:lpstr>Calibri Light</vt:lpstr>
      <vt:lpstr>Tahoma</vt:lpstr>
      <vt:lpstr>Times New Roman</vt:lpstr>
      <vt:lpstr>Wingdings</vt:lpstr>
      <vt:lpstr>Office テーマ</vt:lpstr>
      <vt:lpstr>反転授業  （flip teaching,  flipped classroom）  実現のためのビデオ教材の作成方法</vt:lpstr>
      <vt:lpstr>目次</vt:lpstr>
      <vt:lpstr>反転授業のイメージ（アメリカ）</vt:lpstr>
      <vt:lpstr>反転授業のイメージ（日本）</vt:lpstr>
      <vt:lpstr>講義方式から寺子屋方式へ</vt:lpstr>
      <vt:lpstr>反転授業の教育理論</vt:lpstr>
      <vt:lpstr>明治学院大学法学部の近未来予測</vt:lpstr>
      <vt:lpstr>ビデオ作成で教師の負担は激増する ただし，学生は，ワンクリックで予習・復習ができる</vt:lpstr>
      <vt:lpstr>簡単にビデオ教材を作成する方法</vt:lpstr>
      <vt:lpstr>債権総論1のビデオ教材の実例</vt:lpstr>
      <vt:lpstr>ビデオ教材ができると 学生の学習効果は飛躍的に高まる</vt:lpstr>
      <vt:lpstr>連帯債務の基本設例</vt:lpstr>
      <vt:lpstr>連帯債務の冒頭条文と通説による解説</vt:lpstr>
      <vt:lpstr>連帯債務の構造 相互保証理論による解明</vt:lpstr>
      <vt:lpstr>連帯債務の全額弁済と求償のメカニズム</vt:lpstr>
      <vt:lpstr>連帯債務者の一人に生じた事由の効力</vt:lpstr>
      <vt:lpstr>法学部の教育理念</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KAGAYAMA Shigeru</dc:creator>
  <cp:lastModifiedBy>KAGAYAMA Shigeru</cp:lastModifiedBy>
  <cp:revision>62</cp:revision>
  <dcterms:created xsi:type="dcterms:W3CDTF">2015-06-30T00:05:33Z</dcterms:created>
  <dcterms:modified xsi:type="dcterms:W3CDTF">2015-07-02T00:31:06Z</dcterms:modified>
</cp:coreProperties>
</file>