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72" r:id="rId3"/>
    <p:sldId id="257" r:id="rId4"/>
    <p:sldId id="258" r:id="rId5"/>
    <p:sldId id="259" r:id="rId6"/>
    <p:sldId id="260" r:id="rId7"/>
    <p:sldId id="262" r:id="rId8"/>
    <p:sldId id="264" r:id="rId9"/>
    <p:sldId id="265" r:id="rId10"/>
    <p:sldId id="263" r:id="rId11"/>
    <p:sldId id="268" r:id="rId12"/>
    <p:sldId id="273" r:id="rId1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12" autoAdjust="0"/>
    <p:restoredTop sz="63455" autoAdjust="0"/>
  </p:normalViewPr>
  <p:slideViewPr>
    <p:cSldViewPr snapToGrid="0" showGuides="1">
      <p:cViewPr varScale="1">
        <p:scale>
          <a:sx n="32" d="100"/>
          <a:sy n="32" d="100"/>
        </p:scale>
        <p:origin x="1296" y="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230C31-3A32-4271-AF02-F2A7378046C1}" type="datetime1">
              <a:rPr kumimoji="1" lang="ja-JP" altLang="en-US" smtClean="0"/>
              <a:t>2015/8/7</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9463F5-4F9E-4679-9882-0E2C9B6A4E74}" type="slidenum">
              <a:rPr kumimoji="1" lang="ja-JP" altLang="en-US" smtClean="0"/>
              <a:t>‹#›</a:t>
            </a:fld>
            <a:endParaRPr kumimoji="1" lang="ja-JP" altLang="en-US"/>
          </a:p>
        </p:txBody>
      </p:sp>
    </p:spTree>
    <p:extLst>
      <p:ext uri="{BB962C8B-B14F-4D97-AF65-F5344CB8AC3E}">
        <p14:creationId xmlns:p14="http://schemas.microsoft.com/office/powerpoint/2010/main" val="84436907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42DBE8-6974-4C7F-B661-810874BBEEB5}" type="datetime1">
              <a:rPr kumimoji="1" lang="ja-JP" altLang="en-US" smtClean="0"/>
              <a:t>2015/8/7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6FA4E3-3E97-4FD9-AFB9-42BBE03E8560}" type="slidenum">
              <a:rPr kumimoji="1" lang="ja-JP" altLang="en-US" smtClean="0"/>
              <a:t>‹#›</a:t>
            </a:fld>
            <a:endParaRPr kumimoji="1" lang="ja-JP" altLang="en-US"/>
          </a:p>
        </p:txBody>
      </p:sp>
    </p:spTree>
    <p:extLst>
      <p:ext uri="{BB962C8B-B14F-4D97-AF65-F5344CB8AC3E}">
        <p14:creationId xmlns:p14="http://schemas.microsoft.com/office/powerpoint/2010/main" val="32051411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現代における教育改革の切り札とされている反転授業について，教員の負担を軽減するためのビデオ教材の簡単な制作方法について報告します。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■この報告では，</a:t>
            </a:r>
            <a:r>
              <a:rPr lang="ja-JP" altLang="en-US" dirty="0" smtClean="0"/>
              <a:t>反転授業研究会編▲</a:t>
            </a:r>
            <a:r>
              <a:rPr lang="en-US" altLang="ja-JP" dirty="0" smtClean="0"/>
              <a:t>『</a:t>
            </a:r>
            <a:r>
              <a:rPr lang="ja-JP" altLang="en-US" dirty="0" smtClean="0"/>
              <a:t>反転授業が変える教育の未来－▲生徒の主体性を引き出す授業の取り組み▲</a:t>
            </a:r>
            <a:r>
              <a:rPr lang="en-US" altLang="ja-JP" dirty="0" smtClean="0"/>
              <a:t>』</a:t>
            </a:r>
            <a:r>
              <a:rPr lang="ja-JP" altLang="en-US" dirty="0" smtClean="0"/>
              <a:t>明石書店▲（</a:t>
            </a:r>
            <a:r>
              <a:rPr lang="en-US" altLang="ja-JP" dirty="0" smtClean="0"/>
              <a:t>2014</a:t>
            </a:r>
            <a:r>
              <a:rPr lang="ja-JP" altLang="en-US" dirty="0" smtClean="0"/>
              <a:t>年）を参考にして，反転授業のイメージを明確にしたいと思います。</a:t>
            </a:r>
            <a:endParaRPr kumimoji="1" lang="ja-JP" altLang="en-US" dirty="0" smtClean="0"/>
          </a:p>
          <a:p>
            <a:endParaRPr kumimoji="1" lang="ja-JP" altLang="en-US" dirty="0"/>
          </a:p>
        </p:txBody>
      </p:sp>
      <p:sp>
        <p:nvSpPr>
          <p:cNvPr id="4" name="日付プレースホルダー 3"/>
          <p:cNvSpPr>
            <a:spLocks noGrp="1"/>
          </p:cNvSpPr>
          <p:nvPr>
            <p:ph type="dt" idx="10"/>
          </p:nvPr>
        </p:nvSpPr>
        <p:spPr/>
        <p:txBody>
          <a:bodyPr/>
          <a:lstStyle/>
          <a:p>
            <a:fld id="{782E8BD6-A14C-4ED2-842D-734D5E52EF55}" type="datetime1">
              <a:rPr kumimoji="1" lang="ja-JP" altLang="en-US" smtClean="0"/>
              <a:t>2015/8/7</a:t>
            </a:fld>
            <a:endParaRPr kumimoji="1" lang="ja-JP" altLang="en-US"/>
          </a:p>
        </p:txBody>
      </p:sp>
      <p:sp>
        <p:nvSpPr>
          <p:cNvPr id="5" name="スライド番号プレースホルダー 4"/>
          <p:cNvSpPr>
            <a:spLocks noGrp="1"/>
          </p:cNvSpPr>
          <p:nvPr>
            <p:ph type="sldNum" sz="quarter" idx="11"/>
          </p:nvPr>
        </p:nvSpPr>
        <p:spPr/>
        <p:txBody>
          <a:bodyPr/>
          <a:lstStyle/>
          <a:p>
            <a:fld id="{536FA4E3-3E97-4FD9-AFB9-42BBE03E8560}" type="slidenum">
              <a:rPr kumimoji="1" lang="ja-JP" altLang="en-US" smtClean="0"/>
              <a:t>1</a:t>
            </a:fld>
            <a:endParaRPr kumimoji="1" lang="ja-JP" altLang="en-US"/>
          </a:p>
        </p:txBody>
      </p:sp>
    </p:spTree>
    <p:extLst>
      <p:ext uri="{BB962C8B-B14F-4D97-AF65-F5344CB8AC3E}">
        <p14:creationId xmlns:p14="http://schemas.microsoft.com/office/powerpoint/2010/main" val="2651667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★小テストで</a:t>
            </a:r>
            <a:r>
              <a:rPr kumimoji="1" lang="en-US" altLang="ja-JP" dirty="0" smtClean="0"/>
              <a:t>100</a:t>
            </a:r>
            <a:r>
              <a:rPr kumimoji="1" lang="ja-JP" altLang="en-US" dirty="0" smtClean="0"/>
              <a:t>点を取った学生のリアクションペーパーを紹介します。■</a:t>
            </a:r>
            <a:endParaRPr kumimoji="1" lang="en-US" altLang="ja-JP" dirty="0" smtClean="0"/>
          </a:p>
          <a:p>
            <a:r>
              <a:rPr kumimoji="1" lang="ja-JP" altLang="en-US" dirty="0" smtClean="0"/>
              <a:t>★</a:t>
            </a:r>
            <a:r>
              <a:rPr lang="ja-JP" altLang="en-US" dirty="0" smtClean="0"/>
              <a:t>昨日ビデオを見て復習しました。ビデオは面白かったですし，先週のことを思い出して，とても助かりました。■</a:t>
            </a:r>
            <a:endParaRPr lang="en-US" altLang="ja-JP" dirty="0" smtClean="0"/>
          </a:p>
          <a:p>
            <a:r>
              <a:rPr lang="ja-JP" altLang="en-US" dirty="0" smtClean="0"/>
              <a:t>★病気で欠席したけれど，</a:t>
            </a:r>
            <a:r>
              <a:rPr lang="ja-JP" altLang="en-US" dirty="0" smtClean="0">
                <a:hlinkClick r:id="rId3" action="ppaction://hlinksldjump"/>
              </a:rPr>
              <a:t>ビデオ教材</a:t>
            </a:r>
            <a:r>
              <a:rPr lang="ja-JP" altLang="en-US" dirty="0" smtClean="0"/>
              <a:t>で学習して</a:t>
            </a:r>
            <a:r>
              <a:rPr lang="en-US" altLang="ja-JP" dirty="0" smtClean="0"/>
              <a:t>80</a:t>
            </a:r>
            <a:r>
              <a:rPr lang="ja-JP" altLang="en-US" dirty="0" smtClean="0"/>
              <a:t>点をとった学生のリアクションペーパーも紹介しておきます。■</a:t>
            </a:r>
            <a:endParaRPr lang="en-US" altLang="ja-JP" dirty="0" smtClean="0"/>
          </a:p>
          <a:p>
            <a:r>
              <a:rPr lang="ja-JP" altLang="en-US" dirty="0" smtClean="0"/>
              <a:t>★先週，下痢と風邪で休み，ビデオ教材を見ました。自分としては，ビデオ教材は短くしてほしくありません。今までどおり細かいところまで解説してくれた方がわかりやすいです。</a:t>
            </a:r>
            <a:endParaRPr lang="en-US" altLang="ja-JP" dirty="0" smtClean="0"/>
          </a:p>
          <a:p>
            <a:endParaRPr kumimoji="1" lang="ja-JP" altLang="en-US" dirty="0"/>
          </a:p>
        </p:txBody>
      </p:sp>
      <p:sp>
        <p:nvSpPr>
          <p:cNvPr id="4" name="日付プレースホルダー 3"/>
          <p:cNvSpPr>
            <a:spLocks noGrp="1"/>
          </p:cNvSpPr>
          <p:nvPr>
            <p:ph type="dt" idx="10"/>
          </p:nvPr>
        </p:nvSpPr>
        <p:spPr/>
        <p:txBody>
          <a:bodyPr/>
          <a:lstStyle/>
          <a:p>
            <a:fld id="{9070C68B-03F8-495A-98A7-925869D637A4}" type="datetime1">
              <a:rPr kumimoji="1" lang="ja-JP" altLang="en-US" smtClean="0"/>
              <a:t>2015/8/7</a:t>
            </a:fld>
            <a:endParaRPr kumimoji="1" lang="ja-JP" altLang="en-US"/>
          </a:p>
        </p:txBody>
      </p:sp>
      <p:sp>
        <p:nvSpPr>
          <p:cNvPr id="5" name="スライド番号プレースホルダー 4"/>
          <p:cNvSpPr>
            <a:spLocks noGrp="1"/>
          </p:cNvSpPr>
          <p:nvPr>
            <p:ph type="sldNum" sz="quarter" idx="11"/>
          </p:nvPr>
        </p:nvSpPr>
        <p:spPr/>
        <p:txBody>
          <a:bodyPr/>
          <a:lstStyle/>
          <a:p>
            <a:fld id="{536FA4E3-3E97-4FD9-AFB9-42BBE03E8560}" type="slidenum">
              <a:rPr kumimoji="1" lang="ja-JP" altLang="en-US" smtClean="0"/>
              <a:t>10</a:t>
            </a:fld>
            <a:endParaRPr kumimoji="1" lang="ja-JP" altLang="en-US"/>
          </a:p>
        </p:txBody>
      </p:sp>
    </p:spTree>
    <p:extLst>
      <p:ext uri="{BB962C8B-B14F-4D97-AF65-F5344CB8AC3E}">
        <p14:creationId xmlns:p14="http://schemas.microsoft.com/office/powerpoint/2010/main" val="3181861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ここで，実際に行なっている連帯債務のビデオ教材の導入部分を紹介します。■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a:t>
            </a:r>
            <a:r>
              <a:rPr lang="en-US" altLang="ja-JP" sz="1200" dirty="0" smtClean="0"/>
              <a:t>3</a:t>
            </a:r>
            <a:r>
              <a:rPr lang="ja-JP" altLang="en-US" sz="1200" dirty="0" smtClean="0"/>
              <a:t>人の債務者が，債権者から，それぞれ，</a:t>
            </a:r>
            <a:r>
              <a:rPr lang="en-US" altLang="ja-JP" sz="1200" dirty="0" smtClean="0">
                <a:latin typeface="Times New Roman" pitchFamily="18" charset="0"/>
                <a:cs typeface="Times New Roman" pitchFamily="18" charset="0"/>
              </a:rPr>
              <a:t>300</a:t>
            </a:r>
            <a:r>
              <a:rPr lang="ja-JP" altLang="en-US" sz="1200" dirty="0" smtClean="0"/>
              <a:t>万円，</a:t>
            </a:r>
            <a:r>
              <a:rPr lang="en-US" altLang="ja-JP" sz="1200" dirty="0" smtClean="0">
                <a:latin typeface="Times New Roman" pitchFamily="18" charset="0"/>
                <a:cs typeface="Times New Roman" pitchFamily="18" charset="0"/>
              </a:rPr>
              <a:t>200</a:t>
            </a:r>
            <a:r>
              <a:rPr lang="ja-JP" altLang="en-US" sz="1200" dirty="0" smtClean="0"/>
              <a:t>万円，</a:t>
            </a:r>
            <a:r>
              <a:rPr lang="en-US" altLang="ja-JP" sz="1200" dirty="0" smtClean="0">
                <a:latin typeface="Times New Roman" pitchFamily="18" charset="0"/>
                <a:cs typeface="Times New Roman" pitchFamily="18" charset="0"/>
              </a:rPr>
              <a:t>100</a:t>
            </a:r>
            <a:r>
              <a:rPr lang="ja-JP" altLang="en-US" sz="1200" dirty="0" smtClean="0"/>
              <a:t>万円を借りることにして，債権者に対して，連帯して債務を負うとの契約を締結したとします。■</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★連帯債務は，当事者間にどのような効果を生じさせるのでしょうか</a:t>
            </a:r>
            <a:r>
              <a:rPr lang="en-US" altLang="ja-JP" sz="1200" dirty="0" smtClean="0"/>
              <a:t>?</a:t>
            </a:r>
            <a:r>
              <a:rPr lang="ja-JP" altLang="en-US" sz="1200" dirty="0" smtClean="0"/>
              <a:t>■</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t>★</a:t>
            </a:r>
            <a:r>
              <a:rPr lang="ja-JP" altLang="en-US" sz="1200" dirty="0" smtClean="0"/>
              <a:t>債権者▲</a:t>
            </a:r>
            <a:r>
              <a:rPr lang="en-US" altLang="ja-JP" sz="1200" dirty="0" smtClean="0">
                <a:latin typeface="Times New Roman" pitchFamily="18" charset="0"/>
                <a:cs typeface="Times New Roman" pitchFamily="18" charset="0"/>
              </a:rPr>
              <a:t>X</a:t>
            </a:r>
            <a:r>
              <a:rPr lang="ja-JP" altLang="en-US" sz="1200" dirty="0" smtClean="0"/>
              <a:t>から，</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a:t>
            </a:r>
            <a:r>
              <a:rPr lang="en-US" altLang="ja-JP" sz="1200" dirty="0" smtClean="0">
                <a:latin typeface="Times New Roman" pitchFamily="18" charset="0"/>
                <a:cs typeface="Times New Roman" pitchFamily="18" charset="0"/>
              </a:rPr>
              <a:t>Y</a:t>
            </a:r>
            <a:r>
              <a:rPr lang="en-US" altLang="ja-JP" sz="1200" baseline="-25000" dirty="0" smtClean="0">
                <a:latin typeface="Times New Roman" pitchFamily="18" charset="0"/>
                <a:cs typeface="Times New Roman" pitchFamily="18" charset="0"/>
              </a:rPr>
              <a:t>1</a:t>
            </a:r>
            <a:r>
              <a:rPr lang="en-US" altLang="ja-JP" sz="1200" dirty="0" smtClean="0">
                <a:latin typeface="Times New Roman" pitchFamily="18" charset="0"/>
                <a:cs typeface="Times New Roman" pitchFamily="18" charset="0"/>
              </a:rPr>
              <a:t> </a:t>
            </a:r>
            <a:r>
              <a:rPr lang="ja-JP" altLang="en-US" sz="1200" dirty="0" smtClean="0">
                <a:latin typeface="Times New Roman" pitchFamily="18" charset="0"/>
                <a:cs typeface="Times New Roman" pitchFamily="18" charset="0"/>
              </a:rPr>
              <a:t>▲が，</a:t>
            </a:r>
            <a:r>
              <a:rPr lang="en-US" altLang="ja-JP" sz="1200" dirty="0" smtClean="0">
                <a:latin typeface="Times New Roman" pitchFamily="18" charset="0"/>
                <a:cs typeface="Times New Roman" pitchFamily="18" charset="0"/>
              </a:rPr>
              <a:t>X</a:t>
            </a:r>
            <a:r>
              <a:rPr lang="ja-JP" altLang="en-US" sz="1200" dirty="0" smtClean="0">
                <a:latin typeface="Times New Roman" pitchFamily="18" charset="0"/>
                <a:cs typeface="Times New Roman" pitchFamily="18" charset="0"/>
              </a:rPr>
              <a:t>から，</a:t>
            </a:r>
            <a:r>
              <a:rPr lang="en-US" altLang="ja-JP" sz="1200" dirty="0" smtClean="0">
                <a:latin typeface="Times New Roman" pitchFamily="18" charset="0"/>
                <a:cs typeface="Times New Roman" pitchFamily="18" charset="0"/>
              </a:rPr>
              <a:t>300</a:t>
            </a:r>
            <a:r>
              <a:rPr lang="ja-JP" altLang="en-US" sz="1200" dirty="0" smtClean="0"/>
              <a:t>万円を借り，■</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Times New Roman" pitchFamily="18" charset="0"/>
                <a:cs typeface="Times New Roman" pitchFamily="18" charset="0"/>
              </a:rPr>
              <a:t>★</a:t>
            </a:r>
            <a:r>
              <a:rPr lang="en-US" altLang="ja-JP" sz="1200" dirty="0" smtClean="0">
                <a:latin typeface="Times New Roman" pitchFamily="18" charset="0"/>
                <a:cs typeface="Times New Roman" pitchFamily="18" charset="0"/>
              </a:rPr>
              <a:t>Y</a:t>
            </a:r>
            <a:r>
              <a:rPr lang="en-US" altLang="ja-JP" sz="1200" baseline="-25000" dirty="0" smtClean="0">
                <a:latin typeface="Times New Roman" pitchFamily="18" charset="0"/>
                <a:cs typeface="Times New Roman" pitchFamily="18" charset="0"/>
              </a:rPr>
              <a:t>2</a:t>
            </a:r>
            <a:r>
              <a:rPr lang="en-US" altLang="ja-JP" sz="1200" dirty="0" smtClean="0">
                <a:latin typeface="Times New Roman" pitchFamily="18" charset="0"/>
                <a:cs typeface="Times New Roman" pitchFamily="18" charset="0"/>
              </a:rPr>
              <a:t> </a:t>
            </a:r>
            <a:r>
              <a:rPr lang="ja-JP" altLang="en-US" sz="1200" dirty="0" smtClean="0">
                <a:latin typeface="Times New Roman" pitchFamily="18" charset="0"/>
                <a:cs typeface="Times New Roman" pitchFamily="18" charset="0"/>
              </a:rPr>
              <a:t>▲が，</a:t>
            </a:r>
            <a:r>
              <a:rPr lang="en-US" altLang="ja-JP" sz="1200" dirty="0" smtClean="0">
                <a:latin typeface="Times New Roman" pitchFamily="18" charset="0"/>
                <a:cs typeface="Times New Roman" pitchFamily="18" charset="0"/>
              </a:rPr>
              <a:t>X</a:t>
            </a:r>
            <a:r>
              <a:rPr lang="ja-JP" altLang="en-US" sz="1200" dirty="0" smtClean="0">
                <a:latin typeface="Times New Roman" pitchFamily="18" charset="0"/>
                <a:cs typeface="Times New Roman" pitchFamily="18" charset="0"/>
              </a:rPr>
              <a:t>から，</a:t>
            </a:r>
            <a:r>
              <a:rPr lang="en-US" altLang="ja-JP" sz="1200" dirty="0" smtClean="0">
                <a:latin typeface="Times New Roman" pitchFamily="18" charset="0"/>
                <a:cs typeface="Times New Roman" pitchFamily="18" charset="0"/>
              </a:rPr>
              <a:t>200</a:t>
            </a:r>
            <a:r>
              <a:rPr lang="ja-JP" altLang="en-US" sz="1200" dirty="0" smtClean="0">
                <a:latin typeface="Times New Roman" pitchFamily="18" charset="0"/>
                <a:cs typeface="Times New Roman" pitchFamily="18" charset="0"/>
              </a:rPr>
              <a:t>万円を借り，■</a:t>
            </a:r>
            <a:endParaRPr lang="en-US" altLang="ja-JP" sz="12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Times New Roman" pitchFamily="18" charset="0"/>
                <a:cs typeface="Times New Roman" pitchFamily="18" charset="0"/>
              </a:rPr>
              <a:t>★</a:t>
            </a:r>
            <a:r>
              <a:rPr lang="en-US" altLang="ja-JP" sz="1200" dirty="0" smtClean="0">
                <a:latin typeface="Times New Roman" pitchFamily="18" charset="0"/>
                <a:cs typeface="Times New Roman" pitchFamily="18" charset="0"/>
              </a:rPr>
              <a:t>Y</a:t>
            </a:r>
            <a:r>
              <a:rPr lang="en-US" altLang="ja-JP" sz="1200" baseline="-25000" dirty="0" smtClean="0">
                <a:latin typeface="Times New Roman" pitchFamily="18" charset="0"/>
                <a:cs typeface="Times New Roman" pitchFamily="18" charset="0"/>
              </a:rPr>
              <a:t>3</a:t>
            </a:r>
            <a:r>
              <a:rPr lang="en-US" altLang="ja-JP" sz="1200" dirty="0" smtClean="0">
                <a:latin typeface="Times New Roman" pitchFamily="18" charset="0"/>
                <a:cs typeface="Times New Roman" pitchFamily="18" charset="0"/>
              </a:rPr>
              <a:t> </a:t>
            </a:r>
            <a:r>
              <a:rPr lang="ja-JP" altLang="en-US" sz="1200" dirty="0" smtClean="0">
                <a:latin typeface="Times New Roman" pitchFamily="18" charset="0"/>
                <a:cs typeface="Times New Roman" pitchFamily="18" charset="0"/>
              </a:rPr>
              <a:t>▲</a:t>
            </a:r>
            <a:r>
              <a:rPr lang="ja-JP" altLang="en-US" sz="1200" dirty="0" smtClean="0"/>
              <a:t>が，</a:t>
            </a:r>
            <a:r>
              <a:rPr lang="en-US" altLang="ja-JP" sz="1200" dirty="0" smtClean="0"/>
              <a:t>100</a:t>
            </a:r>
            <a:r>
              <a:rPr lang="ja-JP" altLang="en-US" sz="1200" dirty="0" smtClean="0"/>
              <a:t>万円を借りて，債権者▲</a:t>
            </a:r>
            <a:r>
              <a:rPr lang="en-US" altLang="ja-JP" sz="1200" dirty="0" smtClean="0">
                <a:latin typeface="Times New Roman" pitchFamily="18" charset="0"/>
                <a:cs typeface="Times New Roman" pitchFamily="18" charset="0"/>
              </a:rPr>
              <a:t>X</a:t>
            </a:r>
            <a:r>
              <a:rPr lang="ja-JP" altLang="en-US" sz="1200" dirty="0" smtClean="0"/>
              <a:t>に対して，合計額である</a:t>
            </a:r>
            <a:r>
              <a:rPr lang="en-US" altLang="ja-JP" sz="1200" dirty="0" smtClean="0"/>
              <a:t>600</a:t>
            </a:r>
            <a:r>
              <a:rPr lang="ja-JP" altLang="en-US" sz="1200" dirty="0" smtClean="0"/>
              <a:t>万円を連帯して債務を負うとの契約を締結したとします。■</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★そうすると，債権者▲</a:t>
            </a:r>
            <a:r>
              <a:rPr lang="en-US" altLang="ja-JP" sz="1200" dirty="0" smtClean="0"/>
              <a:t>X</a:t>
            </a:r>
            <a:r>
              <a:rPr lang="ja-JP" altLang="en-US" sz="1200" dirty="0" smtClean="0"/>
              <a:t>は，</a:t>
            </a:r>
            <a:r>
              <a:rPr lang="en-US" altLang="ja-JP" sz="1200" dirty="0" smtClean="0">
                <a:latin typeface="Times New Roman" pitchFamily="18" charset="0"/>
                <a:cs typeface="Times New Roman" pitchFamily="18" charset="0"/>
              </a:rPr>
              <a:t>Y</a:t>
            </a:r>
            <a:r>
              <a:rPr lang="en-US" altLang="ja-JP" sz="1200" baseline="-25000" dirty="0" smtClean="0">
                <a:latin typeface="Times New Roman" pitchFamily="18" charset="0"/>
                <a:cs typeface="Times New Roman" pitchFamily="18" charset="0"/>
              </a:rPr>
              <a:t>1</a:t>
            </a:r>
            <a:r>
              <a:rPr lang="en-US" altLang="ja-JP" sz="1200" dirty="0" smtClean="0">
                <a:latin typeface="Times New Roman" pitchFamily="18" charset="0"/>
                <a:cs typeface="Times New Roman" pitchFamily="18" charset="0"/>
              </a:rPr>
              <a:t> </a:t>
            </a:r>
            <a:r>
              <a:rPr lang="ja-JP" altLang="en-US" sz="1200" dirty="0" smtClean="0">
                <a:latin typeface="Times New Roman" pitchFamily="18" charset="0"/>
                <a:cs typeface="Times New Roman" pitchFamily="18" charset="0"/>
              </a:rPr>
              <a:t>▲に対しても，</a:t>
            </a:r>
            <a:r>
              <a:rPr lang="en-US" altLang="ja-JP" sz="1200" dirty="0" smtClean="0">
                <a:latin typeface="Times New Roman" pitchFamily="18" charset="0"/>
                <a:cs typeface="Times New Roman" pitchFamily="18" charset="0"/>
              </a:rPr>
              <a:t>600</a:t>
            </a:r>
            <a:r>
              <a:rPr lang="ja-JP" altLang="en-US" sz="1200" dirty="0" smtClean="0">
                <a:latin typeface="Times New Roman" pitchFamily="18" charset="0"/>
                <a:cs typeface="Times New Roman" pitchFamily="18" charset="0"/>
              </a:rPr>
              <a:t>万円，■</a:t>
            </a:r>
            <a:r>
              <a:rPr lang="en-US" altLang="ja-JP" sz="1200" dirty="0" smtClean="0">
                <a:latin typeface="Times New Roman" pitchFamily="18" charset="0"/>
                <a:cs typeface="Times New Roman" pitchFamily="18" charset="0"/>
              </a:rPr>
              <a:t>Y</a:t>
            </a:r>
            <a:r>
              <a:rPr lang="en-US" altLang="ja-JP" sz="1200" baseline="-25000" dirty="0" smtClean="0">
                <a:latin typeface="Times New Roman" pitchFamily="18" charset="0"/>
                <a:cs typeface="Times New Roman" pitchFamily="18" charset="0"/>
              </a:rPr>
              <a:t>2</a:t>
            </a:r>
            <a:r>
              <a:rPr lang="en-US" altLang="ja-JP" sz="1200" dirty="0" smtClean="0">
                <a:latin typeface="Times New Roman" pitchFamily="18" charset="0"/>
                <a:cs typeface="Times New Roman" pitchFamily="18" charset="0"/>
              </a:rPr>
              <a:t> </a:t>
            </a:r>
            <a:r>
              <a:rPr lang="ja-JP" altLang="en-US" sz="1200" dirty="0" smtClean="0">
                <a:latin typeface="Times New Roman" pitchFamily="18" charset="0"/>
                <a:cs typeface="Times New Roman" pitchFamily="18" charset="0"/>
              </a:rPr>
              <a:t>▲に対しても，</a:t>
            </a:r>
            <a:r>
              <a:rPr lang="en-US" altLang="ja-JP" sz="1200" dirty="0" smtClean="0">
                <a:latin typeface="Times New Roman" pitchFamily="18" charset="0"/>
                <a:cs typeface="Times New Roman" pitchFamily="18" charset="0"/>
              </a:rPr>
              <a:t>600</a:t>
            </a:r>
            <a:r>
              <a:rPr lang="ja-JP" altLang="en-US" sz="1200" dirty="0" smtClean="0">
                <a:latin typeface="Times New Roman" pitchFamily="18" charset="0"/>
                <a:cs typeface="Times New Roman" pitchFamily="18" charset="0"/>
              </a:rPr>
              <a:t>万円，■</a:t>
            </a:r>
            <a:r>
              <a:rPr lang="en-US" altLang="ja-JP" sz="1200" dirty="0" smtClean="0">
                <a:latin typeface="Times New Roman" pitchFamily="18" charset="0"/>
                <a:cs typeface="Times New Roman" pitchFamily="18" charset="0"/>
              </a:rPr>
              <a:t>Y</a:t>
            </a:r>
            <a:r>
              <a:rPr lang="en-US" altLang="ja-JP" sz="1200" baseline="-25000" dirty="0" smtClean="0">
                <a:latin typeface="Times New Roman" pitchFamily="18" charset="0"/>
                <a:cs typeface="Times New Roman" pitchFamily="18" charset="0"/>
              </a:rPr>
              <a:t>3</a:t>
            </a:r>
            <a:r>
              <a:rPr lang="en-US" altLang="ja-JP" sz="1200" dirty="0" smtClean="0">
                <a:latin typeface="Times New Roman" pitchFamily="18" charset="0"/>
                <a:cs typeface="Times New Roman" pitchFamily="18" charset="0"/>
              </a:rPr>
              <a:t> </a:t>
            </a:r>
            <a:r>
              <a:rPr lang="ja-JP" altLang="en-US" sz="1200" dirty="0" smtClean="0">
                <a:latin typeface="Times New Roman" pitchFamily="18" charset="0"/>
                <a:cs typeface="Times New Roman" pitchFamily="18" charset="0"/>
              </a:rPr>
              <a:t>▲に対しても</a:t>
            </a:r>
            <a:r>
              <a:rPr lang="en-US" altLang="ja-JP" sz="1200" dirty="0" smtClean="0">
                <a:latin typeface="Times New Roman" pitchFamily="18" charset="0"/>
                <a:cs typeface="Times New Roman" pitchFamily="18" charset="0"/>
              </a:rPr>
              <a:t>600</a:t>
            </a:r>
            <a:r>
              <a:rPr lang="ja-JP" altLang="en-US" sz="1200" dirty="0" smtClean="0">
                <a:latin typeface="Times New Roman" pitchFamily="18" charset="0"/>
                <a:cs typeface="Times New Roman" pitchFamily="18" charset="0"/>
              </a:rPr>
              <a:t>万円を請求することができます。</a:t>
            </a:r>
            <a:endParaRPr lang="en-US" altLang="ja-JP" sz="12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Times New Roman" pitchFamily="18" charset="0"/>
                <a:cs typeface="Times New Roman" pitchFamily="18" charset="0"/>
              </a:rPr>
              <a:t>■ここで，疑問が生じます。■</a:t>
            </a:r>
            <a:endParaRPr lang="en-US" altLang="ja-JP" sz="12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Times New Roman" pitchFamily="18" charset="0"/>
                <a:cs typeface="Times New Roman" pitchFamily="18" charset="0"/>
              </a:rPr>
              <a:t>★</a:t>
            </a:r>
            <a:r>
              <a:rPr lang="en-US" altLang="ja-JP" sz="1200" dirty="0" smtClean="0">
                <a:latin typeface="Times New Roman" pitchFamily="18" charset="0"/>
                <a:cs typeface="Times New Roman" pitchFamily="18" charset="0"/>
              </a:rPr>
              <a:t>300</a:t>
            </a:r>
            <a:r>
              <a:rPr lang="ja-JP" altLang="en-US" sz="1200" dirty="0" smtClean="0">
                <a:latin typeface="Times New Roman" pitchFamily="18" charset="0"/>
                <a:cs typeface="Times New Roman" pitchFamily="18" charset="0"/>
              </a:rPr>
              <a:t>万円しか借りていない▲</a:t>
            </a:r>
            <a:r>
              <a:rPr lang="en-US" altLang="ja-JP" sz="1200" dirty="0" smtClean="0">
                <a:latin typeface="Times New Roman" pitchFamily="18" charset="0"/>
                <a:cs typeface="Times New Roman" pitchFamily="18" charset="0"/>
              </a:rPr>
              <a:t>Y</a:t>
            </a:r>
            <a:r>
              <a:rPr lang="en-US" altLang="ja-JP" sz="1200" baseline="-25000" dirty="0" smtClean="0">
                <a:latin typeface="Times New Roman" pitchFamily="18" charset="0"/>
                <a:cs typeface="Times New Roman" pitchFamily="18" charset="0"/>
              </a:rPr>
              <a:t>1</a:t>
            </a:r>
            <a:r>
              <a:rPr lang="en-US" altLang="ja-JP" sz="1200" dirty="0" smtClean="0">
                <a:latin typeface="Times New Roman" pitchFamily="18" charset="0"/>
                <a:cs typeface="Times New Roman" pitchFamily="18" charset="0"/>
              </a:rPr>
              <a:t> </a:t>
            </a:r>
            <a:r>
              <a:rPr lang="ja-JP" altLang="en-US" sz="1200" dirty="0" smtClean="0">
                <a:latin typeface="Times New Roman" pitchFamily="18" charset="0"/>
                <a:cs typeface="Times New Roman" pitchFamily="18" charset="0"/>
              </a:rPr>
              <a:t>▲が，残りの</a:t>
            </a:r>
            <a:r>
              <a:rPr lang="en-US" altLang="ja-JP" sz="1200" dirty="0" smtClean="0">
                <a:latin typeface="Times New Roman" pitchFamily="18" charset="0"/>
                <a:cs typeface="Times New Roman" pitchFamily="18" charset="0"/>
              </a:rPr>
              <a:t>300</a:t>
            </a:r>
            <a:r>
              <a:rPr lang="ja-JP" altLang="en-US" sz="1200" dirty="0" smtClean="0">
                <a:latin typeface="Times New Roman" pitchFamily="18" charset="0"/>
                <a:cs typeface="Times New Roman" pitchFamily="18" charset="0"/>
              </a:rPr>
              <a:t>万円を支払わなければならないのはなぜでしょうか</a:t>
            </a:r>
            <a:r>
              <a:rPr lang="en-US" altLang="ja-JP" sz="1200" dirty="0" smtClean="0">
                <a:latin typeface="Times New Roman" pitchFamily="18" charset="0"/>
                <a:cs typeface="Times New Roman" pitchFamily="18" charset="0"/>
              </a:rPr>
              <a:t>?</a:t>
            </a:r>
            <a:r>
              <a:rPr lang="ja-JP" altLang="en-US" sz="1200" dirty="0" smtClean="0">
                <a:latin typeface="Times New Roman" pitchFamily="18" charset="0"/>
                <a:cs typeface="Times New Roman" pitchFamily="18" charset="0"/>
              </a:rPr>
              <a:t>■</a:t>
            </a:r>
            <a:endParaRPr lang="en-US" altLang="ja-JP" sz="12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Times New Roman" pitchFamily="18" charset="0"/>
                <a:cs typeface="Times New Roman" pitchFamily="18" charset="0"/>
              </a:rPr>
              <a:t>★</a:t>
            </a:r>
            <a:r>
              <a:rPr lang="en-US" altLang="ja-JP" sz="1200" dirty="0" smtClean="0">
                <a:latin typeface="Times New Roman" pitchFamily="18" charset="0"/>
                <a:cs typeface="Times New Roman" pitchFamily="18" charset="0"/>
              </a:rPr>
              <a:t>200</a:t>
            </a:r>
            <a:r>
              <a:rPr lang="ja-JP" altLang="en-US" sz="1200" dirty="0" smtClean="0">
                <a:latin typeface="Times New Roman" pitchFamily="18" charset="0"/>
                <a:cs typeface="Times New Roman" pitchFamily="18" charset="0"/>
              </a:rPr>
              <a:t>万円しか借りていない▲</a:t>
            </a:r>
            <a:r>
              <a:rPr lang="en-US" altLang="ja-JP" sz="1200" dirty="0" smtClean="0">
                <a:latin typeface="Times New Roman" pitchFamily="18" charset="0"/>
                <a:cs typeface="Times New Roman" pitchFamily="18" charset="0"/>
              </a:rPr>
              <a:t>Y</a:t>
            </a:r>
            <a:r>
              <a:rPr lang="en-US" altLang="ja-JP" sz="1200" baseline="-25000" dirty="0" smtClean="0">
                <a:latin typeface="Times New Roman" pitchFamily="18" charset="0"/>
                <a:cs typeface="Times New Roman" pitchFamily="18" charset="0"/>
              </a:rPr>
              <a:t>2</a:t>
            </a:r>
            <a:r>
              <a:rPr lang="en-US" altLang="ja-JP" sz="1200" dirty="0" smtClean="0">
                <a:latin typeface="Times New Roman" pitchFamily="18" charset="0"/>
                <a:cs typeface="Times New Roman" pitchFamily="18" charset="0"/>
              </a:rPr>
              <a:t> </a:t>
            </a:r>
            <a:r>
              <a:rPr lang="ja-JP" altLang="en-US" sz="1200" dirty="0" smtClean="0">
                <a:latin typeface="Times New Roman" pitchFamily="18" charset="0"/>
                <a:cs typeface="Times New Roman" pitchFamily="18" charset="0"/>
              </a:rPr>
              <a:t>▲が，残りの</a:t>
            </a:r>
            <a:r>
              <a:rPr lang="en-US" altLang="ja-JP" sz="1200" dirty="0" smtClean="0">
                <a:latin typeface="Times New Roman" pitchFamily="18" charset="0"/>
                <a:cs typeface="Times New Roman" pitchFamily="18" charset="0"/>
              </a:rPr>
              <a:t>400</a:t>
            </a:r>
            <a:r>
              <a:rPr lang="ja-JP" altLang="en-US" sz="1200" dirty="0" smtClean="0">
                <a:latin typeface="Times New Roman" pitchFamily="18" charset="0"/>
                <a:cs typeface="Times New Roman" pitchFamily="18" charset="0"/>
              </a:rPr>
              <a:t>万円を支払わなければならないのは，なぜでしょうか</a:t>
            </a:r>
            <a:r>
              <a:rPr lang="en-US" altLang="ja-JP" sz="1200" dirty="0" smtClean="0">
                <a:latin typeface="Times New Roman" pitchFamily="18" charset="0"/>
                <a:cs typeface="Times New Roman" pitchFamily="18" charset="0"/>
              </a:rPr>
              <a:t>?</a:t>
            </a:r>
            <a:r>
              <a:rPr lang="ja-JP" altLang="en-US" sz="1200" dirty="0" smtClean="0">
                <a:latin typeface="Times New Roman" pitchFamily="18" charset="0"/>
                <a:cs typeface="Times New Roman" pitchFamily="18" charset="0"/>
              </a:rPr>
              <a:t>■</a:t>
            </a:r>
            <a:endParaRPr lang="en-US" altLang="ja-JP" sz="12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Times New Roman" pitchFamily="18" charset="0"/>
                <a:cs typeface="Times New Roman" pitchFamily="18" charset="0"/>
              </a:rPr>
              <a:t>★</a:t>
            </a:r>
            <a:r>
              <a:rPr lang="en-US" altLang="ja-JP" sz="1200" dirty="0" smtClean="0">
                <a:latin typeface="Times New Roman" pitchFamily="18" charset="0"/>
                <a:cs typeface="Times New Roman" pitchFamily="18" charset="0"/>
              </a:rPr>
              <a:t>100</a:t>
            </a:r>
            <a:r>
              <a:rPr lang="ja-JP" altLang="en-US" sz="1200" dirty="0" smtClean="0">
                <a:latin typeface="Times New Roman" pitchFamily="18" charset="0"/>
                <a:cs typeface="Times New Roman" pitchFamily="18" charset="0"/>
              </a:rPr>
              <a:t>万円しか借りていない▲</a:t>
            </a:r>
            <a:r>
              <a:rPr lang="en-US" altLang="ja-JP" sz="1200" dirty="0" smtClean="0">
                <a:latin typeface="Times New Roman" pitchFamily="18" charset="0"/>
                <a:cs typeface="Times New Roman" pitchFamily="18" charset="0"/>
              </a:rPr>
              <a:t>Y</a:t>
            </a:r>
            <a:r>
              <a:rPr lang="en-US" altLang="ja-JP" sz="1200" baseline="-25000" dirty="0" smtClean="0">
                <a:latin typeface="Times New Roman" pitchFamily="18" charset="0"/>
                <a:cs typeface="Times New Roman" pitchFamily="18" charset="0"/>
              </a:rPr>
              <a:t>3</a:t>
            </a:r>
            <a:r>
              <a:rPr lang="en-US" altLang="ja-JP" sz="1200" dirty="0" smtClean="0">
                <a:latin typeface="Times New Roman" pitchFamily="18" charset="0"/>
                <a:cs typeface="Times New Roman" pitchFamily="18" charset="0"/>
              </a:rPr>
              <a:t> </a:t>
            </a:r>
            <a:r>
              <a:rPr lang="ja-JP" altLang="en-US" sz="1200" dirty="0" smtClean="0">
                <a:latin typeface="Times New Roman" pitchFamily="18" charset="0"/>
                <a:cs typeface="Times New Roman" pitchFamily="18" charset="0"/>
              </a:rPr>
              <a:t>▲</a:t>
            </a:r>
            <a:r>
              <a:rPr lang="ja-JP" altLang="en-US" sz="1200" dirty="0" smtClean="0"/>
              <a:t>が，</a:t>
            </a:r>
            <a:r>
              <a:rPr lang="ja-JP" altLang="en-US" sz="1200" dirty="0" smtClean="0">
                <a:latin typeface="Times New Roman" pitchFamily="18" charset="0"/>
                <a:cs typeface="Times New Roman" pitchFamily="18" charset="0"/>
              </a:rPr>
              <a:t>残りの</a:t>
            </a:r>
            <a:r>
              <a:rPr lang="en-US" altLang="ja-JP" sz="1200" dirty="0" smtClean="0">
                <a:latin typeface="Times New Roman" pitchFamily="18" charset="0"/>
                <a:cs typeface="Times New Roman" pitchFamily="18" charset="0"/>
              </a:rPr>
              <a:t>500</a:t>
            </a:r>
            <a:r>
              <a:rPr lang="ja-JP" altLang="en-US" sz="1200" dirty="0" smtClean="0">
                <a:latin typeface="Times New Roman" pitchFamily="18" charset="0"/>
                <a:cs typeface="Times New Roman" pitchFamily="18" charset="0"/>
              </a:rPr>
              <a:t>万円を支払わなければならないのは，なぜでしょうか</a:t>
            </a:r>
            <a:r>
              <a:rPr lang="en-US" altLang="ja-JP" sz="1200" dirty="0" smtClean="0">
                <a:latin typeface="Times New Roman" pitchFamily="18" charset="0"/>
                <a:cs typeface="Times New Roman"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Times New Roman" pitchFamily="18" charset="0"/>
                <a:cs typeface="Times New Roman" pitchFamily="18" charset="0"/>
              </a:rPr>
              <a:t>■「連帯しているのだから，当たり前だ」と思うヒトがいるかもしれませんが，学問的には，それは，答えになっていません。</a:t>
            </a:r>
            <a:endParaRPr lang="en-US" altLang="ja-JP" sz="12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Times New Roman" pitchFamily="18" charset="0"/>
                <a:cs typeface="Times New Roman" pitchFamily="18" charset="0"/>
              </a:rPr>
              <a:t>■</a:t>
            </a:r>
            <a:r>
              <a:rPr lang="en-US" altLang="ja-JP" sz="1200" dirty="0" smtClean="0">
                <a:latin typeface="Times New Roman" pitchFamily="18" charset="0"/>
                <a:cs typeface="Times New Roman" pitchFamily="18" charset="0"/>
              </a:rPr>
              <a:t>300</a:t>
            </a:r>
            <a:r>
              <a:rPr lang="ja-JP" altLang="en-US" sz="1200" dirty="0" smtClean="0">
                <a:latin typeface="Times New Roman" pitchFamily="18" charset="0"/>
                <a:cs typeface="Times New Roman" pitchFamily="18" charset="0"/>
              </a:rPr>
              <a:t>万円しか借りていない▲</a:t>
            </a:r>
            <a:r>
              <a:rPr lang="en-US" altLang="ja-JP" sz="1200" dirty="0" smtClean="0">
                <a:latin typeface="Times New Roman" pitchFamily="18" charset="0"/>
                <a:cs typeface="Times New Roman" pitchFamily="18" charset="0"/>
              </a:rPr>
              <a:t>Y</a:t>
            </a:r>
            <a:r>
              <a:rPr lang="en-US" altLang="ja-JP" sz="1200" baseline="-25000" dirty="0" smtClean="0">
                <a:latin typeface="Times New Roman" pitchFamily="18" charset="0"/>
                <a:cs typeface="Times New Roman" pitchFamily="18" charset="0"/>
              </a:rPr>
              <a:t>1</a:t>
            </a:r>
            <a:r>
              <a:rPr lang="en-US" altLang="ja-JP" sz="1200" dirty="0" smtClean="0">
                <a:latin typeface="Times New Roman" pitchFamily="18" charset="0"/>
                <a:cs typeface="Times New Roman" pitchFamily="18" charset="0"/>
              </a:rPr>
              <a:t> </a:t>
            </a:r>
            <a:r>
              <a:rPr lang="ja-JP" altLang="en-US" sz="1200" dirty="0" smtClean="0">
                <a:latin typeface="Times New Roman" pitchFamily="18" charset="0"/>
                <a:cs typeface="Times New Roman" pitchFamily="18" charset="0"/>
              </a:rPr>
              <a:t>▲が，残りの</a:t>
            </a:r>
            <a:r>
              <a:rPr lang="en-US" altLang="ja-JP" sz="1200" dirty="0" smtClean="0">
                <a:latin typeface="Times New Roman" pitchFamily="18" charset="0"/>
                <a:cs typeface="Times New Roman" pitchFamily="18" charset="0"/>
              </a:rPr>
              <a:t>300</a:t>
            </a:r>
            <a:r>
              <a:rPr lang="ja-JP" altLang="en-US" sz="1200" dirty="0" smtClean="0">
                <a:latin typeface="Times New Roman" pitchFamily="18" charset="0"/>
                <a:cs typeface="Times New Roman" pitchFamily="18" charset="0"/>
              </a:rPr>
              <a:t>万円を債権者▲</a:t>
            </a:r>
            <a:r>
              <a:rPr lang="en-US" altLang="ja-JP" sz="1200" dirty="0" smtClean="0">
                <a:latin typeface="Times New Roman" pitchFamily="18" charset="0"/>
                <a:cs typeface="Times New Roman" pitchFamily="18" charset="0"/>
              </a:rPr>
              <a:t>X</a:t>
            </a:r>
            <a:r>
              <a:rPr lang="ja-JP" altLang="en-US" sz="1200" dirty="0" smtClean="0">
                <a:latin typeface="Times New Roman" pitchFamily="18" charset="0"/>
                <a:cs typeface="Times New Roman" pitchFamily="18" charset="0"/>
              </a:rPr>
              <a:t>に支払わなければならないのは，</a:t>
            </a:r>
            <a:r>
              <a:rPr lang="en-US" altLang="ja-JP" sz="1200" dirty="0" smtClean="0">
                <a:latin typeface="Times New Roman" pitchFamily="18" charset="0"/>
                <a:cs typeface="Times New Roman" pitchFamily="18" charset="0"/>
              </a:rPr>
              <a:t>Y</a:t>
            </a:r>
            <a:r>
              <a:rPr lang="en-US" altLang="ja-JP" sz="1200" baseline="-25000" dirty="0" smtClean="0">
                <a:latin typeface="Times New Roman" pitchFamily="18" charset="0"/>
                <a:cs typeface="Times New Roman" pitchFamily="18" charset="0"/>
              </a:rPr>
              <a:t>1</a:t>
            </a:r>
            <a:r>
              <a:rPr lang="en-US" altLang="ja-JP" sz="1200" dirty="0" smtClean="0">
                <a:latin typeface="Times New Roman" pitchFamily="18" charset="0"/>
                <a:cs typeface="Times New Roman" pitchFamily="18" charset="0"/>
              </a:rPr>
              <a:t> </a:t>
            </a:r>
            <a:r>
              <a:rPr lang="ja-JP" altLang="en-US" sz="1200" dirty="0" smtClean="0">
                <a:latin typeface="Times New Roman" pitchFamily="18" charset="0"/>
                <a:cs typeface="Times New Roman" pitchFamily="18" charset="0"/>
              </a:rPr>
              <a:t>▲が，</a:t>
            </a:r>
            <a:r>
              <a:rPr lang="en-US" altLang="ja-JP" sz="1200" dirty="0" smtClean="0">
                <a:latin typeface="Times New Roman" pitchFamily="18" charset="0"/>
                <a:cs typeface="Times New Roman" pitchFamily="18" charset="0"/>
              </a:rPr>
              <a:t>Y</a:t>
            </a:r>
            <a:r>
              <a:rPr lang="en-US" altLang="ja-JP" sz="1200" baseline="-25000" dirty="0" smtClean="0">
                <a:latin typeface="Times New Roman" pitchFamily="18" charset="0"/>
                <a:cs typeface="Times New Roman" pitchFamily="18" charset="0"/>
              </a:rPr>
              <a:t>2</a:t>
            </a:r>
            <a:r>
              <a:rPr lang="en-US" altLang="ja-JP" sz="1200" dirty="0" smtClean="0">
                <a:latin typeface="Times New Roman" pitchFamily="18" charset="0"/>
                <a:cs typeface="Times New Roman" pitchFamily="18" charset="0"/>
              </a:rPr>
              <a:t> </a:t>
            </a:r>
            <a:r>
              <a:rPr lang="ja-JP" altLang="en-US" sz="1200" dirty="0" smtClean="0">
                <a:latin typeface="Times New Roman" pitchFamily="18" charset="0"/>
                <a:cs typeface="Times New Roman" pitchFamily="18" charset="0"/>
              </a:rPr>
              <a:t>▲，</a:t>
            </a:r>
            <a:r>
              <a:rPr lang="en-US" altLang="ja-JP" sz="1200" dirty="0" smtClean="0">
                <a:latin typeface="Times New Roman" pitchFamily="18" charset="0"/>
                <a:cs typeface="Times New Roman" pitchFamily="18" charset="0"/>
              </a:rPr>
              <a:t>Y</a:t>
            </a:r>
            <a:r>
              <a:rPr lang="en-US" altLang="ja-JP" sz="1200" baseline="-25000" dirty="0" smtClean="0">
                <a:latin typeface="Times New Roman" pitchFamily="18" charset="0"/>
                <a:cs typeface="Times New Roman" pitchFamily="18" charset="0"/>
              </a:rPr>
              <a:t>3</a:t>
            </a:r>
            <a:r>
              <a:rPr lang="ja-JP" altLang="en-US" sz="1200" dirty="0" smtClean="0">
                <a:latin typeface="Times New Roman" pitchFamily="18" charset="0"/>
                <a:cs typeface="Times New Roman" pitchFamily="18" charset="0"/>
              </a:rPr>
              <a:t>▲の負担部分を肩代わりして，</a:t>
            </a:r>
            <a:r>
              <a:rPr lang="ja-JP" altLang="en-US" sz="1200" dirty="0" smtClean="0"/>
              <a:t>債権者▲</a:t>
            </a:r>
            <a:r>
              <a:rPr lang="en-US" altLang="ja-JP" sz="1200" dirty="0" smtClean="0"/>
              <a:t>X</a:t>
            </a:r>
            <a:r>
              <a:rPr lang="ja-JP" altLang="en-US" sz="1200" dirty="0" smtClean="0"/>
              <a:t>に</a:t>
            </a:r>
            <a:r>
              <a:rPr lang="ja-JP" altLang="en-US" sz="1200" dirty="0" smtClean="0">
                <a:latin typeface="Times New Roman" pitchFamily="18" charset="0"/>
                <a:cs typeface="Times New Roman" pitchFamily="18" charset="0"/>
              </a:rPr>
              <a:t>支払っているからです。</a:t>
            </a:r>
            <a:endParaRPr lang="en-US" altLang="ja-JP" sz="12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Times New Roman" pitchFamily="18" charset="0"/>
                <a:cs typeface="Times New Roman" pitchFamily="18" charset="0"/>
              </a:rPr>
              <a:t>■さて，この講義は，その後も続きますが，じかんの関係で割愛させていただきます。</a:t>
            </a:r>
            <a:endParaRPr lang="en-US" altLang="ja-JP" sz="1200" dirty="0" smtClean="0">
              <a:latin typeface="Times New Roman" pitchFamily="18" charset="0"/>
              <a:cs typeface="Times New Roman" pitchFamily="18" charset="0"/>
            </a:endParaRPr>
          </a:p>
        </p:txBody>
      </p:sp>
      <p:sp>
        <p:nvSpPr>
          <p:cNvPr id="4" name="日付プレースホルダー 3"/>
          <p:cNvSpPr>
            <a:spLocks noGrp="1"/>
          </p:cNvSpPr>
          <p:nvPr>
            <p:ph type="dt" idx="10"/>
          </p:nvPr>
        </p:nvSpPr>
        <p:spPr/>
        <p:txBody>
          <a:bodyPr/>
          <a:lstStyle/>
          <a:p>
            <a:fld id="{143B531F-762A-404C-95D4-B2EAF33AF9E7}" type="datetime1">
              <a:rPr kumimoji="1" lang="ja-JP" altLang="en-US" smtClean="0"/>
              <a:t>2015/8/7</a:t>
            </a:fld>
            <a:endParaRPr kumimoji="1" lang="ja-JP" altLang="en-US"/>
          </a:p>
        </p:txBody>
      </p:sp>
      <p:sp>
        <p:nvSpPr>
          <p:cNvPr id="5" name="スライド番号プレースホルダー 4"/>
          <p:cNvSpPr>
            <a:spLocks noGrp="1"/>
          </p:cNvSpPr>
          <p:nvPr>
            <p:ph type="sldNum" sz="quarter" idx="11"/>
          </p:nvPr>
        </p:nvSpPr>
        <p:spPr/>
        <p:txBody>
          <a:bodyPr/>
          <a:lstStyle/>
          <a:p>
            <a:fld id="{536FA4E3-3E97-4FD9-AFB9-42BBE03E8560}" type="slidenum">
              <a:rPr kumimoji="1" lang="ja-JP" altLang="en-US" smtClean="0"/>
              <a:t>11</a:t>
            </a:fld>
            <a:endParaRPr kumimoji="1" lang="ja-JP" altLang="en-US"/>
          </a:p>
        </p:txBody>
      </p:sp>
    </p:spTree>
    <p:extLst>
      <p:ext uri="{BB962C8B-B14F-4D97-AF65-F5344CB8AC3E}">
        <p14:creationId xmlns:p14="http://schemas.microsoft.com/office/powerpoint/2010/main" val="2609401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講義を終えたら，定期試験を実施</a:t>
            </a:r>
            <a:r>
              <a:rPr kumimoji="1" lang="ja-JP" altLang="en-US" smtClean="0"/>
              <a:t>し，厳格</a:t>
            </a:r>
            <a:r>
              <a:rPr kumimoji="1" lang="ja-JP" altLang="en-US" dirty="0" smtClean="0"/>
              <a:t>な成績評価をします。</a:t>
            </a:r>
            <a:endParaRPr kumimoji="1" lang="en-US" altLang="ja-JP" dirty="0" smtClean="0"/>
          </a:p>
          <a:p>
            <a:r>
              <a:rPr kumimoji="1" lang="ja-JP" altLang="en-US" dirty="0" smtClean="0"/>
              <a:t>★答案をパソコンに読み込み，採点基準を作成し，それに従って，学生の答案を類型化し，厳密な採点を行います。■</a:t>
            </a:r>
            <a:endParaRPr kumimoji="1" lang="en-US" altLang="ja-JP" dirty="0" smtClean="0"/>
          </a:p>
          <a:p>
            <a:r>
              <a:rPr kumimoji="1" lang="ja-JP" altLang="en-US" dirty="0" smtClean="0"/>
              <a:t>★エクセルを活用すると，採点をしながら，学生の成績と成績分布のグラフがリアルタイムで示されるという答案採点システムを構築することができます。</a:t>
            </a:r>
            <a:endParaRPr kumimoji="1" lang="en-US" altLang="ja-JP" dirty="0" smtClean="0"/>
          </a:p>
          <a:p>
            <a:r>
              <a:rPr kumimoji="1" lang="ja-JP" altLang="en-US" dirty="0" smtClean="0"/>
              <a:t>■これで，私の報告を終わります。ご清聴ありがとうございました。</a:t>
            </a:r>
            <a:endParaRPr kumimoji="1" lang="ja-JP" altLang="en-US" dirty="0"/>
          </a:p>
        </p:txBody>
      </p:sp>
      <p:sp>
        <p:nvSpPr>
          <p:cNvPr id="4" name="日付プレースホルダー 3"/>
          <p:cNvSpPr>
            <a:spLocks noGrp="1"/>
          </p:cNvSpPr>
          <p:nvPr>
            <p:ph type="dt" idx="10"/>
          </p:nvPr>
        </p:nvSpPr>
        <p:spPr/>
        <p:txBody>
          <a:bodyPr/>
          <a:lstStyle/>
          <a:p>
            <a:fld id="{1BAEFA65-29FA-49C5-99DD-65B93E691139}" type="datetime1">
              <a:rPr kumimoji="1" lang="ja-JP" altLang="en-US" smtClean="0"/>
              <a:t>2015/8/7</a:t>
            </a:fld>
            <a:endParaRPr kumimoji="1" lang="ja-JP" altLang="en-US"/>
          </a:p>
        </p:txBody>
      </p:sp>
      <p:sp>
        <p:nvSpPr>
          <p:cNvPr id="5" name="スライド番号プレースホルダー 4"/>
          <p:cNvSpPr>
            <a:spLocks noGrp="1"/>
          </p:cNvSpPr>
          <p:nvPr>
            <p:ph type="sldNum" sz="quarter" idx="11"/>
          </p:nvPr>
        </p:nvSpPr>
        <p:spPr/>
        <p:txBody>
          <a:bodyPr/>
          <a:lstStyle/>
          <a:p>
            <a:fld id="{536FA4E3-3E97-4FD9-AFB9-42BBE03E8560}" type="slidenum">
              <a:rPr kumimoji="1" lang="ja-JP" altLang="en-US" smtClean="0"/>
              <a:t>12</a:t>
            </a:fld>
            <a:endParaRPr kumimoji="1" lang="ja-JP" altLang="en-US"/>
          </a:p>
        </p:txBody>
      </p:sp>
    </p:spTree>
    <p:extLst>
      <p:ext uri="{BB962C8B-B14F-4D97-AF65-F5344CB8AC3E}">
        <p14:creationId xmlns:p14="http://schemas.microsoft.com/office/powerpoint/2010/main" val="89266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反転授業の紹介と実例に関する目次です。</a:t>
            </a:r>
            <a:endParaRPr kumimoji="1" lang="ja-JP" altLang="en-US" dirty="0"/>
          </a:p>
        </p:txBody>
      </p:sp>
      <p:sp>
        <p:nvSpPr>
          <p:cNvPr id="4" name="日付プレースホルダー 3"/>
          <p:cNvSpPr>
            <a:spLocks noGrp="1"/>
          </p:cNvSpPr>
          <p:nvPr>
            <p:ph type="dt" idx="10"/>
          </p:nvPr>
        </p:nvSpPr>
        <p:spPr/>
        <p:txBody>
          <a:bodyPr/>
          <a:lstStyle/>
          <a:p>
            <a:fld id="{87523A21-6DF9-4060-AE6C-83DEC892FA68}" type="datetime1">
              <a:rPr kumimoji="1" lang="ja-JP" altLang="en-US" smtClean="0"/>
              <a:t>2015/8/7</a:t>
            </a:fld>
            <a:endParaRPr kumimoji="1" lang="ja-JP" altLang="en-US"/>
          </a:p>
        </p:txBody>
      </p:sp>
      <p:sp>
        <p:nvSpPr>
          <p:cNvPr id="5" name="スライド番号プレースホルダー 4"/>
          <p:cNvSpPr>
            <a:spLocks noGrp="1"/>
          </p:cNvSpPr>
          <p:nvPr>
            <p:ph type="sldNum" sz="quarter" idx="11"/>
          </p:nvPr>
        </p:nvSpPr>
        <p:spPr/>
        <p:txBody>
          <a:bodyPr/>
          <a:lstStyle/>
          <a:p>
            <a:fld id="{536FA4E3-3E97-4FD9-AFB9-42BBE03E8560}" type="slidenum">
              <a:rPr kumimoji="1" lang="ja-JP" altLang="en-US" smtClean="0"/>
              <a:t>2</a:t>
            </a:fld>
            <a:endParaRPr kumimoji="1" lang="ja-JP" altLang="en-US"/>
          </a:p>
        </p:txBody>
      </p:sp>
    </p:spTree>
    <p:extLst>
      <p:ext uri="{BB962C8B-B14F-4D97-AF65-F5344CB8AC3E}">
        <p14:creationId xmlns:p14="http://schemas.microsoft.com/office/powerpoint/2010/main" val="3734860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反転授業は，アメリカで始まりました。■</a:t>
            </a:r>
            <a:endParaRPr kumimoji="1" lang="en-US" altLang="ja-JP" dirty="0" smtClean="0"/>
          </a:p>
          <a:p>
            <a:r>
              <a:rPr kumimoji="1" lang="ja-JP" altLang="en-US" dirty="0" smtClean="0"/>
              <a:t>★これまでの授業では，教師の役割は，ステージの▲賢人▲でしたが，■</a:t>
            </a:r>
            <a:endParaRPr kumimoji="1" lang="en-US" altLang="ja-JP" dirty="0" smtClean="0"/>
          </a:p>
          <a:p>
            <a:r>
              <a:rPr kumimoji="1" lang="ja-JP" altLang="en-US" dirty="0" smtClean="0"/>
              <a:t>★反転授業では，</a:t>
            </a:r>
            <a:endParaRPr kumimoji="1" lang="en-US" altLang="ja-JP" dirty="0" smtClean="0"/>
          </a:p>
          <a:p>
            <a:r>
              <a:rPr kumimoji="1" lang="ja-JP" altLang="en-US" dirty="0" smtClean="0"/>
              <a:t>★教師は生徒に寄り添う▲ガイド，または，コーチ▲の役割に徹することになります。</a:t>
            </a:r>
            <a:endParaRPr kumimoji="1" lang="ja-JP" altLang="en-US" dirty="0"/>
          </a:p>
        </p:txBody>
      </p:sp>
      <p:sp>
        <p:nvSpPr>
          <p:cNvPr id="4" name="日付プレースホルダー 3"/>
          <p:cNvSpPr>
            <a:spLocks noGrp="1"/>
          </p:cNvSpPr>
          <p:nvPr>
            <p:ph type="dt" idx="10"/>
          </p:nvPr>
        </p:nvSpPr>
        <p:spPr/>
        <p:txBody>
          <a:bodyPr/>
          <a:lstStyle/>
          <a:p>
            <a:fld id="{65CD1002-081B-46AF-8DD0-C87F0BAEABA8}" type="datetime1">
              <a:rPr kumimoji="1" lang="ja-JP" altLang="en-US" smtClean="0"/>
              <a:t>2015/8/7</a:t>
            </a:fld>
            <a:endParaRPr kumimoji="1" lang="ja-JP" altLang="en-US"/>
          </a:p>
        </p:txBody>
      </p:sp>
      <p:sp>
        <p:nvSpPr>
          <p:cNvPr id="5" name="スライド番号プレースホルダー 4"/>
          <p:cNvSpPr>
            <a:spLocks noGrp="1"/>
          </p:cNvSpPr>
          <p:nvPr>
            <p:ph type="sldNum" sz="quarter" idx="11"/>
          </p:nvPr>
        </p:nvSpPr>
        <p:spPr/>
        <p:txBody>
          <a:bodyPr/>
          <a:lstStyle/>
          <a:p>
            <a:fld id="{536FA4E3-3E97-4FD9-AFB9-42BBE03E8560}" type="slidenum">
              <a:rPr kumimoji="1" lang="ja-JP" altLang="en-US" smtClean="0"/>
              <a:t>3</a:t>
            </a:fld>
            <a:endParaRPr kumimoji="1" lang="ja-JP" altLang="en-US"/>
          </a:p>
        </p:txBody>
      </p:sp>
    </p:spTree>
    <p:extLst>
      <p:ext uri="{BB962C8B-B14F-4D97-AF65-F5344CB8AC3E}">
        <p14:creationId xmlns:p14="http://schemas.microsoft.com/office/powerpoint/2010/main" val="1988098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日本での反転授業のイメージは，以下のとおりです。■</a:t>
            </a:r>
            <a:endParaRPr kumimoji="1" lang="en-US" altLang="ja-JP" dirty="0" smtClean="0"/>
          </a:p>
          <a:p>
            <a:r>
              <a:rPr kumimoji="1" lang="ja-JP" altLang="en-US" dirty="0" smtClean="0"/>
              <a:t>★第</a:t>
            </a:r>
            <a:r>
              <a:rPr kumimoji="1" lang="en-US" altLang="ja-JP" dirty="0" smtClean="0"/>
              <a:t>1</a:t>
            </a:r>
            <a:r>
              <a:rPr kumimoji="1" lang="ja-JP" altLang="en-US" dirty="0" smtClean="0"/>
              <a:t>に，教員が授業の動画を撮影します。■</a:t>
            </a:r>
            <a:endParaRPr kumimoji="1" lang="en-US" altLang="ja-JP" dirty="0" smtClean="0"/>
          </a:p>
          <a:p>
            <a:r>
              <a:rPr kumimoji="1" lang="ja-JP" altLang="en-US" dirty="0" smtClean="0"/>
              <a:t>★第</a:t>
            </a:r>
            <a:r>
              <a:rPr kumimoji="1" lang="en-US" altLang="ja-JP" dirty="0" smtClean="0"/>
              <a:t>2</a:t>
            </a:r>
            <a:r>
              <a:rPr kumimoji="1" lang="ja-JP" altLang="en-US" dirty="0" smtClean="0"/>
              <a:t>に，学習者は，動画をタブレット端末に入れて持ち帰り，自宅で宿題として予習します。</a:t>
            </a:r>
            <a:endParaRPr kumimoji="1" lang="en-US" altLang="ja-JP" dirty="0" smtClean="0"/>
          </a:p>
          <a:p>
            <a:r>
              <a:rPr kumimoji="1" lang="ja-JP" altLang="en-US" dirty="0" smtClean="0"/>
              <a:t>★第</a:t>
            </a:r>
            <a:r>
              <a:rPr kumimoji="1" lang="en-US" altLang="ja-JP" dirty="0" smtClean="0"/>
              <a:t>3</a:t>
            </a:r>
            <a:r>
              <a:rPr kumimoji="1" lang="ja-JP" altLang="en-US" dirty="0" smtClean="0"/>
              <a:t>に，教室では従来の授業はせず，教室は，学習者が教えあい，学びあう場となります。■</a:t>
            </a:r>
            <a:endParaRPr kumimoji="1" lang="en-US" altLang="ja-JP" dirty="0" smtClean="0"/>
          </a:p>
          <a:p>
            <a:r>
              <a:rPr kumimoji="1" lang="ja-JP" altLang="en-US" dirty="0" smtClean="0"/>
              <a:t>★第</a:t>
            </a:r>
            <a:r>
              <a:rPr kumimoji="1" lang="en-US" altLang="ja-JP" dirty="0" smtClean="0"/>
              <a:t>4</a:t>
            </a:r>
            <a:r>
              <a:rPr kumimoji="1" lang="ja-JP" altLang="en-US" dirty="0" smtClean="0"/>
              <a:t>に，学習者は，自宅で問題を解き，復習します。</a:t>
            </a:r>
            <a:endParaRPr kumimoji="1" lang="en-US" altLang="ja-JP" dirty="0" smtClean="0"/>
          </a:p>
          <a:p>
            <a:r>
              <a:rPr kumimoji="1" lang="ja-JP" altLang="en-US" dirty="0" smtClean="0"/>
              <a:t>■従来の授業では，予習と復習を自発的にさせることが困難でした。</a:t>
            </a:r>
            <a:endParaRPr kumimoji="1" lang="en-US" altLang="ja-JP" dirty="0" smtClean="0"/>
          </a:p>
          <a:p>
            <a:r>
              <a:rPr kumimoji="1" lang="ja-JP" altLang="en-US" dirty="0" smtClean="0"/>
              <a:t>■反転授業では，予習も復習も，ワンクリックで始められるので，若い世代も，抵抗なく予習と復習に励みます。</a:t>
            </a:r>
            <a:endParaRPr kumimoji="1" lang="en-US" altLang="ja-JP" dirty="0" smtClean="0"/>
          </a:p>
          <a:p>
            <a:endParaRPr kumimoji="1" lang="ja-JP" altLang="en-US" dirty="0"/>
          </a:p>
        </p:txBody>
      </p:sp>
      <p:sp>
        <p:nvSpPr>
          <p:cNvPr id="4" name="日付プレースホルダー 3"/>
          <p:cNvSpPr>
            <a:spLocks noGrp="1"/>
          </p:cNvSpPr>
          <p:nvPr>
            <p:ph type="dt" idx="10"/>
          </p:nvPr>
        </p:nvSpPr>
        <p:spPr/>
        <p:txBody>
          <a:bodyPr/>
          <a:lstStyle/>
          <a:p>
            <a:fld id="{FEE63AF9-7648-42B2-A809-687E0D4C9FBD}" type="datetime1">
              <a:rPr kumimoji="1" lang="ja-JP" altLang="en-US" smtClean="0"/>
              <a:t>2015/8/7</a:t>
            </a:fld>
            <a:endParaRPr kumimoji="1" lang="ja-JP" altLang="en-US"/>
          </a:p>
        </p:txBody>
      </p:sp>
      <p:sp>
        <p:nvSpPr>
          <p:cNvPr id="5" name="スライド番号プレースホルダー 4"/>
          <p:cNvSpPr>
            <a:spLocks noGrp="1"/>
          </p:cNvSpPr>
          <p:nvPr>
            <p:ph type="sldNum" sz="quarter" idx="11"/>
          </p:nvPr>
        </p:nvSpPr>
        <p:spPr/>
        <p:txBody>
          <a:bodyPr/>
          <a:lstStyle/>
          <a:p>
            <a:fld id="{536FA4E3-3E97-4FD9-AFB9-42BBE03E8560}" type="slidenum">
              <a:rPr kumimoji="1" lang="ja-JP" altLang="en-US" smtClean="0"/>
              <a:t>4</a:t>
            </a:fld>
            <a:endParaRPr kumimoji="1" lang="ja-JP" altLang="en-US"/>
          </a:p>
        </p:txBody>
      </p:sp>
    </p:spTree>
    <p:extLst>
      <p:ext uri="{BB962C8B-B14F-4D97-AF65-F5344CB8AC3E}">
        <p14:creationId xmlns:p14="http://schemas.microsoft.com/office/powerpoint/2010/main" val="3437721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★「一方・方向」の一斉授業が始まったのは，明治維新ののちのことです。■</a:t>
            </a:r>
            <a:endParaRPr kumimoji="1" lang="en-US" altLang="ja-JP" dirty="0" smtClean="0"/>
          </a:p>
          <a:p>
            <a:r>
              <a:rPr kumimoji="1" lang="ja-JP" altLang="en-US" dirty="0" smtClean="0"/>
              <a:t>★歴史を遡ってみましょう。■</a:t>
            </a:r>
            <a:endParaRPr kumimoji="1" lang="en-US" altLang="ja-JP" dirty="0" smtClean="0"/>
          </a:p>
          <a:p>
            <a:r>
              <a:rPr kumimoji="1" lang="ja-JP" altLang="en-US" dirty="0" smtClean="0"/>
              <a:t>★江戸時代の寺子屋では，部屋の中に作られたグループで学習が行われていました。</a:t>
            </a:r>
            <a:endParaRPr kumimoji="1" lang="en-US" altLang="ja-JP" dirty="0" smtClean="0"/>
          </a:p>
          <a:p>
            <a:r>
              <a:rPr kumimoji="1" lang="ja-JP" altLang="en-US" dirty="0" smtClean="0"/>
              <a:t>■右の絵の上には，一人で学習に打ち込む子ども，右には，思い思いに学習したり，取っ組み合いまでしている子どもが見えます。</a:t>
            </a:r>
            <a:endParaRPr kumimoji="1" lang="en-US" altLang="ja-JP" dirty="0" smtClean="0"/>
          </a:p>
          <a:p>
            <a:r>
              <a:rPr kumimoji="1" lang="ja-JP" altLang="en-US" dirty="0" smtClean="0"/>
              <a:t>■興味深いのは，左下には，プレゼンをさせて教えあう子どもがいますし，先生は，教えるというよりは，コーチをしているように見えることです。</a:t>
            </a:r>
            <a:endParaRPr kumimoji="1" lang="ja-JP" altLang="en-US" dirty="0"/>
          </a:p>
        </p:txBody>
      </p:sp>
      <p:sp>
        <p:nvSpPr>
          <p:cNvPr id="4" name="日付プレースホルダー 3"/>
          <p:cNvSpPr>
            <a:spLocks noGrp="1"/>
          </p:cNvSpPr>
          <p:nvPr>
            <p:ph type="dt" idx="10"/>
          </p:nvPr>
        </p:nvSpPr>
        <p:spPr/>
        <p:txBody>
          <a:bodyPr/>
          <a:lstStyle/>
          <a:p>
            <a:fld id="{4780605A-B255-42E4-B2A9-8A6543DB1925}" type="datetime1">
              <a:rPr kumimoji="1" lang="ja-JP" altLang="en-US" smtClean="0"/>
              <a:t>2015/8/7</a:t>
            </a:fld>
            <a:endParaRPr kumimoji="1" lang="ja-JP" altLang="en-US"/>
          </a:p>
        </p:txBody>
      </p:sp>
      <p:sp>
        <p:nvSpPr>
          <p:cNvPr id="5" name="スライド番号プレースホルダー 4"/>
          <p:cNvSpPr>
            <a:spLocks noGrp="1"/>
          </p:cNvSpPr>
          <p:nvPr>
            <p:ph type="sldNum" sz="quarter" idx="11"/>
          </p:nvPr>
        </p:nvSpPr>
        <p:spPr/>
        <p:txBody>
          <a:bodyPr/>
          <a:lstStyle/>
          <a:p>
            <a:fld id="{536FA4E3-3E97-4FD9-AFB9-42BBE03E8560}" type="slidenum">
              <a:rPr kumimoji="1" lang="ja-JP" altLang="en-US" smtClean="0"/>
              <a:t>5</a:t>
            </a:fld>
            <a:endParaRPr kumimoji="1" lang="ja-JP" altLang="en-US"/>
          </a:p>
        </p:txBody>
      </p:sp>
    </p:spTree>
    <p:extLst>
      <p:ext uri="{BB962C8B-B14F-4D97-AF65-F5344CB8AC3E}">
        <p14:creationId xmlns:p14="http://schemas.microsoft.com/office/powerpoint/2010/main" val="2384158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★反転授業が教育改革の切り札のように考えられているのは，教育理論の進展にあります。■</a:t>
            </a:r>
            <a:endParaRPr kumimoji="1" lang="en-US" altLang="ja-JP" dirty="0" smtClean="0"/>
          </a:p>
          <a:p>
            <a:r>
              <a:rPr kumimoji="1" lang="ja-JP" altLang="en-US" dirty="0" smtClean="0"/>
              <a:t>★最近の教育理論によると，知識は単純に伝達できるものではなく，学習者が自分の長期記憶を再構成することによって，初めて知識が獲得できるのだとしています。■</a:t>
            </a:r>
            <a:endParaRPr kumimoji="1" lang="en-US" altLang="ja-JP" dirty="0" smtClean="0"/>
          </a:p>
          <a:p>
            <a:r>
              <a:rPr kumimoji="1" lang="ja-JP" altLang="en-US" dirty="0" smtClean="0"/>
              <a:t>★しかも，知識は，教えてもらって獲得するよりも，教えあうことによる方が，効率的に獲得できることが明らかにされています。■</a:t>
            </a:r>
            <a:endParaRPr kumimoji="1" lang="en-US" altLang="ja-JP" dirty="0" smtClean="0"/>
          </a:p>
          <a:p>
            <a:r>
              <a:rPr kumimoji="1" lang="ja-JP" altLang="en-US" dirty="0" smtClean="0"/>
              <a:t>★そして，教師は教える主役としての役割を果たすのではなく，個々の学習者の知的レベルを向上させる▲コーチとして▲役割を果たすことが期待されているのです。</a:t>
            </a:r>
            <a:endParaRPr kumimoji="1" lang="en-US" altLang="ja-JP" dirty="0" smtClean="0"/>
          </a:p>
          <a:p>
            <a:endParaRPr kumimoji="1" lang="ja-JP" altLang="en-US" dirty="0"/>
          </a:p>
        </p:txBody>
      </p:sp>
      <p:sp>
        <p:nvSpPr>
          <p:cNvPr id="4" name="日付プレースホルダー 3"/>
          <p:cNvSpPr>
            <a:spLocks noGrp="1"/>
          </p:cNvSpPr>
          <p:nvPr>
            <p:ph type="dt" idx="10"/>
          </p:nvPr>
        </p:nvSpPr>
        <p:spPr/>
        <p:txBody>
          <a:bodyPr/>
          <a:lstStyle/>
          <a:p>
            <a:fld id="{B1EABC19-857A-46A2-9B15-0B650A3F71BF}" type="datetime1">
              <a:rPr kumimoji="1" lang="ja-JP" altLang="en-US" smtClean="0"/>
              <a:t>2015/8/7</a:t>
            </a:fld>
            <a:endParaRPr kumimoji="1" lang="ja-JP" altLang="en-US"/>
          </a:p>
        </p:txBody>
      </p:sp>
      <p:sp>
        <p:nvSpPr>
          <p:cNvPr id="5" name="スライド番号プレースホルダー 4"/>
          <p:cNvSpPr>
            <a:spLocks noGrp="1"/>
          </p:cNvSpPr>
          <p:nvPr>
            <p:ph type="sldNum" sz="quarter" idx="11"/>
          </p:nvPr>
        </p:nvSpPr>
        <p:spPr/>
        <p:txBody>
          <a:bodyPr/>
          <a:lstStyle/>
          <a:p>
            <a:fld id="{536FA4E3-3E97-4FD9-AFB9-42BBE03E8560}" type="slidenum">
              <a:rPr kumimoji="1" lang="ja-JP" altLang="en-US" smtClean="0"/>
              <a:t>6</a:t>
            </a:fld>
            <a:endParaRPr kumimoji="1" lang="ja-JP" altLang="en-US"/>
          </a:p>
        </p:txBody>
      </p:sp>
    </p:spTree>
    <p:extLst>
      <p:ext uri="{BB962C8B-B14F-4D97-AF65-F5344CB8AC3E}">
        <p14:creationId xmlns:p14="http://schemas.microsoft.com/office/powerpoint/2010/main" val="443778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★教師が，授業の動画を撮影して事前に準備するのは，学生が，ワンクリックで容易に予習ができるようにするためです。■</a:t>
            </a:r>
            <a:endParaRPr kumimoji="1" lang="en-US" altLang="ja-JP" dirty="0" smtClean="0"/>
          </a:p>
          <a:p>
            <a:r>
              <a:rPr kumimoji="1" lang="ja-JP" altLang="en-US" dirty="0" smtClean="0"/>
              <a:t>★その反面，教師には，膨大な負担がのしかかってきます。</a:t>
            </a:r>
            <a:endParaRPr kumimoji="1" lang="en-US" altLang="ja-JP" dirty="0" smtClean="0"/>
          </a:p>
          <a:p>
            <a:r>
              <a:rPr kumimoji="1" lang="ja-JP" altLang="en-US" dirty="0" smtClean="0"/>
              <a:t>■ビデオ教材を作成するには，事前に講義を撮影するだけでは足りません，撮影したビデオは，講義に適するように編集作業をしなければなりません。</a:t>
            </a:r>
            <a:endParaRPr kumimoji="1" lang="en-US" altLang="ja-JP" dirty="0" smtClean="0"/>
          </a:p>
          <a:p>
            <a:r>
              <a:rPr kumimoji="1" lang="ja-JP" altLang="en-US" dirty="0" smtClean="0"/>
              <a:t>■しかし，大学は，今や生き残りをかけて，教育改革に取り組むことが必須となっています。</a:t>
            </a:r>
            <a:endParaRPr kumimoji="1" lang="en-US" altLang="ja-JP" dirty="0" smtClean="0"/>
          </a:p>
          <a:p>
            <a:r>
              <a:rPr kumimoji="1" lang="ja-JP" altLang="en-US" dirty="0" smtClean="0"/>
              <a:t>■反転授業の環境を整えることができない大学も，反転授業を運営できない教師も，いずれ淘汰される運命にあると，私は考えています。</a:t>
            </a:r>
            <a:endParaRPr kumimoji="1" lang="en-US" altLang="ja-JP" dirty="0" smtClean="0"/>
          </a:p>
          <a:p>
            <a:r>
              <a:rPr kumimoji="1" lang="ja-JP" altLang="en-US" dirty="0" smtClean="0"/>
              <a:t>■なぜなら，教育改革の目標は，個々の学生の知的レベルの向上であり，そのためには，学生全員が，予習をして教室に入り，プレゼンや議論で教えあい，学びあい，自宅で復習するというシステムを作り上げることが，不可欠だからです。</a:t>
            </a:r>
            <a:endParaRPr kumimoji="1" lang="en-US" altLang="ja-JP" dirty="0" smtClean="0"/>
          </a:p>
          <a:p>
            <a:endParaRPr kumimoji="1" lang="ja-JP" altLang="en-US" dirty="0"/>
          </a:p>
        </p:txBody>
      </p:sp>
      <p:sp>
        <p:nvSpPr>
          <p:cNvPr id="4" name="日付プレースホルダー 3"/>
          <p:cNvSpPr>
            <a:spLocks noGrp="1"/>
          </p:cNvSpPr>
          <p:nvPr>
            <p:ph type="dt" idx="10"/>
          </p:nvPr>
        </p:nvSpPr>
        <p:spPr/>
        <p:txBody>
          <a:bodyPr/>
          <a:lstStyle/>
          <a:p>
            <a:fld id="{7294B2C1-3DB5-4857-BA81-A0FF7B885732}" type="datetime1">
              <a:rPr kumimoji="1" lang="ja-JP" altLang="en-US" smtClean="0"/>
              <a:t>2015/8/7</a:t>
            </a:fld>
            <a:endParaRPr kumimoji="1" lang="ja-JP" altLang="en-US"/>
          </a:p>
        </p:txBody>
      </p:sp>
      <p:sp>
        <p:nvSpPr>
          <p:cNvPr id="5" name="スライド番号プレースホルダー 4"/>
          <p:cNvSpPr>
            <a:spLocks noGrp="1"/>
          </p:cNvSpPr>
          <p:nvPr>
            <p:ph type="sldNum" sz="quarter" idx="11"/>
          </p:nvPr>
        </p:nvSpPr>
        <p:spPr/>
        <p:txBody>
          <a:bodyPr/>
          <a:lstStyle/>
          <a:p>
            <a:fld id="{536FA4E3-3E97-4FD9-AFB9-42BBE03E8560}" type="slidenum">
              <a:rPr kumimoji="1" lang="ja-JP" altLang="en-US" smtClean="0"/>
              <a:t>7</a:t>
            </a:fld>
            <a:endParaRPr kumimoji="1" lang="ja-JP" altLang="en-US"/>
          </a:p>
        </p:txBody>
      </p:sp>
    </p:spTree>
    <p:extLst>
      <p:ext uri="{BB962C8B-B14F-4D97-AF65-F5344CB8AC3E}">
        <p14:creationId xmlns:p14="http://schemas.microsoft.com/office/powerpoint/2010/main" val="1436207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反転授業には，ビデオ教材の作成が不可欠です。それを劇的に容易にするソフトが開発されています。■</a:t>
            </a:r>
            <a:endParaRPr kumimoji="1" lang="en-US" altLang="ja-JP" dirty="0" smtClean="0"/>
          </a:p>
          <a:p>
            <a:pPr>
              <a:lnSpc>
                <a:spcPct val="100000"/>
              </a:lnSpc>
            </a:pPr>
            <a:r>
              <a:rPr kumimoji="1" lang="ja-JP" altLang="en-US" sz="3600" dirty="0" smtClean="0"/>
              <a:t>★それは，</a:t>
            </a:r>
            <a:r>
              <a:rPr lang="ja-JP" altLang="en-US" sz="2800" dirty="0" smtClean="0"/>
              <a:t>ロゴスウェア（株）のストーム・メーカーというソフトウェアです。■</a:t>
            </a:r>
            <a:endParaRPr lang="en-US" altLang="ja-JP" sz="2800" dirty="0" smtClean="0"/>
          </a:p>
          <a:p>
            <a:pPr>
              <a:lnSpc>
                <a:spcPct val="100000"/>
              </a:lnSpc>
            </a:pPr>
            <a:r>
              <a:rPr lang="ja-JP" altLang="en-US" sz="2400" dirty="0" smtClean="0"/>
              <a:t>★このソフトウェアを使うと，</a:t>
            </a:r>
            <a:r>
              <a:rPr lang="en-US" altLang="ja-JP" sz="2400" dirty="0" smtClean="0"/>
              <a:t>PowerPoint</a:t>
            </a:r>
            <a:r>
              <a:rPr lang="ja-JP" altLang="en-US" sz="2400" dirty="0" smtClean="0"/>
              <a:t>に読み上げ用のノートを付加するだけで，ノートを滑らかな合成音声で読み上げ，自動的にビデオ作品を制作してくれます。■</a:t>
            </a:r>
            <a:endParaRPr lang="en-US" altLang="ja-JP" sz="2400" dirty="0" smtClean="0"/>
          </a:p>
          <a:p>
            <a:pPr>
              <a:lnSpc>
                <a:spcPct val="100000"/>
              </a:lnSpc>
            </a:pPr>
            <a:r>
              <a:rPr kumimoji="1" lang="ja-JP" altLang="en-US" sz="2400" dirty="0" smtClean="0"/>
              <a:t>★このソフトウェアは，レンタルの</a:t>
            </a:r>
            <a:r>
              <a:rPr kumimoji="1" lang="en-US" altLang="ja-JP" sz="2400" dirty="0" smtClean="0"/>
              <a:t>1</a:t>
            </a:r>
            <a:r>
              <a:rPr kumimoji="1" lang="ja-JP" altLang="en-US" sz="2400" dirty="0" smtClean="0"/>
              <a:t>年契約で，</a:t>
            </a:r>
            <a:r>
              <a:rPr kumimoji="1" lang="en-US" altLang="ja-JP" sz="2400" dirty="0" smtClean="0"/>
              <a:t>10</a:t>
            </a:r>
            <a:r>
              <a:rPr kumimoji="1" lang="ja-JP" altLang="en-US" sz="2400" dirty="0" smtClean="0"/>
              <a:t>万円の費用がかかりますが，ビデオ教材を外注で作成するのと比較すると，</a:t>
            </a:r>
            <a:r>
              <a:rPr kumimoji="1" lang="en-US" altLang="ja-JP" sz="2400" dirty="0" smtClean="0"/>
              <a:t>10</a:t>
            </a:r>
            <a:r>
              <a:rPr kumimoji="1" lang="ja-JP" altLang="en-US" sz="2400" dirty="0" smtClean="0"/>
              <a:t>分の</a:t>
            </a:r>
            <a:r>
              <a:rPr kumimoji="1" lang="en-US" altLang="ja-JP" sz="2400" dirty="0" smtClean="0"/>
              <a:t>1</a:t>
            </a:r>
            <a:r>
              <a:rPr kumimoji="1" lang="ja-JP" altLang="en-US" sz="2400" dirty="0" smtClean="0"/>
              <a:t>程度の費用で済みます。■</a:t>
            </a:r>
            <a:endParaRPr kumimoji="1" lang="en-US" altLang="ja-JP" sz="2400" dirty="0" smtClean="0"/>
          </a:p>
          <a:p>
            <a:pPr>
              <a:lnSpc>
                <a:spcPct val="100000"/>
              </a:lnSpc>
            </a:pPr>
            <a:r>
              <a:rPr kumimoji="1" lang="ja-JP" altLang="en-US" sz="2400" dirty="0" smtClean="0"/>
              <a:t>★</a:t>
            </a:r>
            <a:r>
              <a:rPr lang="ja-JP" altLang="en-US" sz="2400" dirty="0" smtClean="0"/>
              <a:t>ビデオ教材は，従来は，いったん作成すると，変更が困難でした。しかし，このソフトウエアの場合，プレゼンテーションのノートを書き換えるだけで，自動的にビデオ教材が作成できるので，いったん作成したビデオのバージョンアップも簡単です。</a:t>
            </a:r>
            <a:endParaRPr kumimoji="1" lang="ja-JP" altLang="en-US" sz="2400" dirty="0" smtClean="0"/>
          </a:p>
          <a:p>
            <a:endParaRPr kumimoji="1" lang="ja-JP" altLang="en-US" dirty="0"/>
          </a:p>
        </p:txBody>
      </p:sp>
      <p:sp>
        <p:nvSpPr>
          <p:cNvPr id="4" name="日付プレースホルダー 3"/>
          <p:cNvSpPr>
            <a:spLocks noGrp="1"/>
          </p:cNvSpPr>
          <p:nvPr>
            <p:ph type="dt" idx="10"/>
          </p:nvPr>
        </p:nvSpPr>
        <p:spPr/>
        <p:txBody>
          <a:bodyPr/>
          <a:lstStyle/>
          <a:p>
            <a:fld id="{33436CDD-5EC6-4057-AA4E-269BF786792A}" type="datetime1">
              <a:rPr kumimoji="1" lang="ja-JP" altLang="en-US" smtClean="0"/>
              <a:t>2015/8/7</a:t>
            </a:fld>
            <a:endParaRPr kumimoji="1" lang="ja-JP" altLang="en-US"/>
          </a:p>
        </p:txBody>
      </p:sp>
      <p:sp>
        <p:nvSpPr>
          <p:cNvPr id="5" name="スライド番号プレースホルダー 4"/>
          <p:cNvSpPr>
            <a:spLocks noGrp="1"/>
          </p:cNvSpPr>
          <p:nvPr>
            <p:ph type="sldNum" sz="quarter" idx="11"/>
          </p:nvPr>
        </p:nvSpPr>
        <p:spPr/>
        <p:txBody>
          <a:bodyPr/>
          <a:lstStyle/>
          <a:p>
            <a:fld id="{536FA4E3-3E97-4FD9-AFB9-42BBE03E8560}" type="slidenum">
              <a:rPr kumimoji="1" lang="ja-JP" altLang="en-US" smtClean="0"/>
              <a:t>8</a:t>
            </a:fld>
            <a:endParaRPr kumimoji="1" lang="ja-JP" altLang="en-US"/>
          </a:p>
        </p:txBody>
      </p:sp>
    </p:spTree>
    <p:extLst>
      <p:ext uri="{BB962C8B-B14F-4D97-AF65-F5344CB8AC3E}">
        <p14:creationId xmlns:p14="http://schemas.microsoft.com/office/powerpoint/2010/main" val="1598712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★私は，</a:t>
            </a:r>
            <a:r>
              <a:rPr kumimoji="1" lang="en-US" altLang="ja-JP" dirty="0" smtClean="0"/>
              <a:t>2015</a:t>
            </a:r>
            <a:r>
              <a:rPr kumimoji="1" lang="ja-JP" altLang="en-US" dirty="0" smtClean="0"/>
              <a:t>年</a:t>
            </a:r>
            <a:r>
              <a:rPr kumimoji="1" lang="en-US" altLang="ja-JP" dirty="0" smtClean="0"/>
              <a:t>4</a:t>
            </a:r>
            <a:r>
              <a:rPr lang="ja-JP" altLang="en-US" dirty="0" smtClean="0"/>
              <a:t>月に入手したロゴスウェア（株）のストーム・メーカーを使って，債権総論</a:t>
            </a:r>
            <a:r>
              <a:rPr lang="en-US" altLang="ja-JP" dirty="0" smtClean="0"/>
              <a:t>1</a:t>
            </a:r>
            <a:r>
              <a:rPr lang="ja-JP" altLang="en-US" dirty="0" smtClean="0"/>
              <a:t>の講義のすべてについて，前もってビデオ教材を作成し，学生に予習と復習を促してみました。■</a:t>
            </a:r>
            <a:endParaRPr lang="en-US" altLang="ja-JP" dirty="0" smtClean="0"/>
          </a:p>
          <a:p>
            <a:r>
              <a:rPr lang="ja-JP" altLang="en-US" dirty="0" smtClean="0"/>
              <a:t>★ワンクリック▲世代にふさわしく，学生たちは，パワーポイントの画面を</a:t>
            </a:r>
            <a:r>
              <a:rPr lang="en-US" altLang="ja-JP" dirty="0" smtClean="0"/>
              <a:t>PDF</a:t>
            </a:r>
            <a:r>
              <a:rPr lang="ja-JP" altLang="en-US" dirty="0" smtClean="0"/>
              <a:t>に変換した教材をプリントアウトし，ワンクリックでビデオ教材を見ながら，プリント教材に書き込みをして，予習や復習をしているようです。■</a:t>
            </a:r>
            <a:endParaRPr lang="en-US" altLang="ja-JP" dirty="0" smtClean="0"/>
          </a:p>
          <a:p>
            <a:r>
              <a:rPr lang="ja-JP" altLang="en-US" dirty="0" smtClean="0"/>
              <a:t>★授業でわからなかった箇所を復習する学生が出始めると，それに刺激されて，ビデオを予習にも利用する学生が現れ，小テストの前には，ビデオであらかじめ予習する学生が劇的に増えています。</a:t>
            </a:r>
            <a:endParaRPr lang="en-US" altLang="ja-JP" dirty="0" smtClean="0"/>
          </a:p>
        </p:txBody>
      </p:sp>
      <p:sp>
        <p:nvSpPr>
          <p:cNvPr id="4" name="日付プレースホルダー 3"/>
          <p:cNvSpPr>
            <a:spLocks noGrp="1"/>
          </p:cNvSpPr>
          <p:nvPr>
            <p:ph type="dt" idx="10"/>
          </p:nvPr>
        </p:nvSpPr>
        <p:spPr/>
        <p:txBody>
          <a:bodyPr/>
          <a:lstStyle/>
          <a:p>
            <a:fld id="{3C9DA00B-BB70-462E-9C97-C0D283B0D553}" type="datetime1">
              <a:rPr kumimoji="1" lang="ja-JP" altLang="en-US" smtClean="0"/>
              <a:t>2015/8/7</a:t>
            </a:fld>
            <a:endParaRPr kumimoji="1" lang="ja-JP" altLang="en-US"/>
          </a:p>
        </p:txBody>
      </p:sp>
      <p:sp>
        <p:nvSpPr>
          <p:cNvPr id="5" name="スライド番号プレースホルダー 4"/>
          <p:cNvSpPr>
            <a:spLocks noGrp="1"/>
          </p:cNvSpPr>
          <p:nvPr>
            <p:ph type="sldNum" sz="quarter" idx="11"/>
          </p:nvPr>
        </p:nvSpPr>
        <p:spPr/>
        <p:txBody>
          <a:bodyPr/>
          <a:lstStyle/>
          <a:p>
            <a:fld id="{536FA4E3-3E97-4FD9-AFB9-42BBE03E8560}" type="slidenum">
              <a:rPr kumimoji="1" lang="ja-JP" altLang="en-US" smtClean="0"/>
              <a:t>9</a:t>
            </a:fld>
            <a:endParaRPr kumimoji="1" lang="ja-JP" altLang="en-US"/>
          </a:p>
        </p:txBody>
      </p:sp>
    </p:spTree>
    <p:extLst>
      <p:ext uri="{BB962C8B-B14F-4D97-AF65-F5344CB8AC3E}">
        <p14:creationId xmlns:p14="http://schemas.microsoft.com/office/powerpoint/2010/main" val="1306158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071941"/>
          </a:xfrm>
        </p:spPr>
        <p:txBody>
          <a:bodyPr anchor="ctr">
            <a:normAutofit/>
          </a:bodyPr>
          <a:lstStyle>
            <a:lvl1pPr algn="ctr">
              <a:defRPr sz="5400"/>
            </a:lvl1pPr>
          </a:lstStyle>
          <a:p>
            <a:r>
              <a:rPr kumimoji="1" lang="ja-JP" altLang="en-US" dirty="0" smtClean="0"/>
              <a:t>マスター タイトルの書式設定</a:t>
            </a:r>
            <a:endParaRPr kumimoji="1" lang="ja-JP" altLang="en-US" dirty="0"/>
          </a:p>
        </p:txBody>
      </p:sp>
      <p:sp>
        <p:nvSpPr>
          <p:cNvPr id="3" name="サブタイトル 2"/>
          <p:cNvSpPr>
            <a:spLocks noGrp="1"/>
          </p:cNvSpPr>
          <p:nvPr>
            <p:ph type="subTitle" idx="1"/>
          </p:nvPr>
        </p:nvSpPr>
        <p:spPr>
          <a:xfrm>
            <a:off x="1524000" y="3602038"/>
            <a:ext cx="9144000" cy="1655762"/>
          </a:xfrm>
        </p:spPr>
        <p:txBody>
          <a:bodyPr/>
          <a:lstStyle>
            <a:lvl1pPr marL="342900" indent="-342900" algn="l">
              <a:buFont typeface="Wingdings" panose="05000000000000000000" pitchFamily="2" charset="2"/>
              <a:buChar char="n"/>
              <a:defRPr sz="2400"/>
            </a:lvl1pPr>
            <a:lvl2pPr marL="800100" indent="-342900" algn="l">
              <a:buClr>
                <a:srgbClr val="FF0000"/>
              </a:buClr>
              <a:buFont typeface="Wingdings" panose="05000000000000000000" pitchFamily="2" charset="2"/>
              <a:buChar char="n"/>
              <a:defRPr sz="2000"/>
            </a:lvl2pPr>
            <a:lvl3pPr marL="1200150" indent="-285750" algn="l">
              <a:buClr>
                <a:srgbClr val="002060"/>
              </a:buClr>
              <a:buFont typeface="Wingdings" panose="05000000000000000000" pitchFamily="2" charset="2"/>
              <a:buChar char="n"/>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smtClean="0"/>
              <a:t>マスター サブタイトルの書式設定</a:t>
            </a:r>
            <a:endParaRPr kumimoji="1" lang="en-US" altLang="ja-JP" dirty="0" smtClean="0"/>
          </a:p>
          <a:p>
            <a:pPr lvl="1"/>
            <a:endParaRPr kumimoji="1" lang="en-US" altLang="ja-JP" dirty="0" smtClean="0"/>
          </a:p>
          <a:p>
            <a:pPr lvl="2"/>
            <a:endParaRPr kumimoji="1" lang="en-US" altLang="ja-JP" dirty="0" smtClean="0"/>
          </a:p>
          <a:p>
            <a:pPr lvl="1"/>
            <a:endParaRPr kumimoji="1" lang="ja-JP" altLang="en-US" dirty="0"/>
          </a:p>
        </p:txBody>
      </p:sp>
      <p:sp>
        <p:nvSpPr>
          <p:cNvPr id="4" name="日付プレースホルダー 3"/>
          <p:cNvSpPr>
            <a:spLocks noGrp="1"/>
          </p:cNvSpPr>
          <p:nvPr>
            <p:ph type="dt" sz="half" idx="10"/>
          </p:nvPr>
        </p:nvSpPr>
        <p:spPr/>
        <p:txBody>
          <a:bodyPr/>
          <a:lstStyle/>
          <a:p>
            <a:fld id="{779329EC-7A61-4E8B-9766-738587D879D4}" type="datetime1">
              <a:rPr kumimoji="1" lang="ja-JP" altLang="en-US" smtClean="0"/>
              <a:t>2015/8/7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4DF8C5-7924-4D50-87E1-AC63DB6A7F48}" type="slidenum">
              <a:rPr kumimoji="1" lang="ja-JP" altLang="en-US" smtClean="0"/>
              <a:t>‹#›</a:t>
            </a:fld>
            <a:endParaRPr kumimoji="1" lang="ja-JP" altLang="en-US"/>
          </a:p>
        </p:txBody>
      </p:sp>
    </p:spTree>
    <p:extLst>
      <p:ext uri="{BB962C8B-B14F-4D97-AF65-F5344CB8AC3E}">
        <p14:creationId xmlns:p14="http://schemas.microsoft.com/office/powerpoint/2010/main" val="4426651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09AB626-604C-4264-BF9D-D4AF09C7AD75}" type="datetime1">
              <a:rPr kumimoji="1" lang="ja-JP" altLang="en-US" smtClean="0"/>
              <a:t>2015/8/7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4DF8C5-7924-4D50-87E1-AC63DB6A7F48}" type="slidenum">
              <a:rPr kumimoji="1" lang="ja-JP" altLang="en-US" smtClean="0"/>
              <a:t>‹#›</a:t>
            </a:fld>
            <a:endParaRPr kumimoji="1" lang="ja-JP" altLang="en-US"/>
          </a:p>
        </p:txBody>
      </p:sp>
    </p:spTree>
    <p:extLst>
      <p:ext uri="{BB962C8B-B14F-4D97-AF65-F5344CB8AC3E}">
        <p14:creationId xmlns:p14="http://schemas.microsoft.com/office/powerpoint/2010/main" val="1235267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31646E7-7955-4C5D-8B34-AECD17461F88}" type="datetime1">
              <a:rPr kumimoji="1" lang="ja-JP" altLang="en-US" smtClean="0"/>
              <a:t>2015/8/7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4DF8C5-7924-4D50-87E1-AC63DB6A7F48}" type="slidenum">
              <a:rPr kumimoji="1" lang="ja-JP" altLang="en-US" smtClean="0"/>
              <a:t>‹#›</a:t>
            </a:fld>
            <a:endParaRPr kumimoji="1" lang="ja-JP" altLang="en-US"/>
          </a:p>
        </p:txBody>
      </p:sp>
    </p:spTree>
    <p:extLst>
      <p:ext uri="{BB962C8B-B14F-4D97-AF65-F5344CB8AC3E}">
        <p14:creationId xmlns:p14="http://schemas.microsoft.com/office/powerpoint/2010/main" val="214505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gn="ctr">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p:txBody>
          <a:bodyPr/>
          <a:lstStyle>
            <a:lvl1pPr marL="354013" indent="-354013">
              <a:buClr>
                <a:schemeClr val="accent5">
                  <a:lumMod val="50000"/>
                </a:schemeClr>
              </a:buClr>
              <a:buFont typeface="Wingdings" panose="05000000000000000000" pitchFamily="2" charset="2"/>
              <a:buChar char="n"/>
              <a:defRPr/>
            </a:lvl1pPr>
            <a:lvl2pPr marL="536575" indent="-268288">
              <a:buClr>
                <a:srgbClr val="FF0000"/>
              </a:buClr>
              <a:buFont typeface="Wingdings" panose="05000000000000000000" pitchFamily="2" charset="2"/>
              <a:buChar char="n"/>
              <a:defRPr/>
            </a:lvl2pPr>
            <a:lvl3pPr marL="804863" indent="-268288">
              <a:buClr>
                <a:srgbClr val="002060"/>
              </a:buClr>
              <a:buFont typeface="Wingdings" panose="05000000000000000000" pitchFamily="2" charset="2"/>
              <a:buChar char="n"/>
              <a:defRPr/>
            </a:lvl3pPr>
            <a:lvl4pPr marL="1073150" indent="-268288">
              <a:buClr>
                <a:srgbClr val="FF0000"/>
              </a:buClr>
              <a:buFont typeface="Wingdings" panose="05000000000000000000" pitchFamily="2" charset="2"/>
              <a:buChar char="n"/>
              <a:defRPr/>
            </a:lvl4pPr>
            <a:lvl5pPr marL="1341438" indent="-268288">
              <a:buClr>
                <a:srgbClr val="002060"/>
              </a:buClr>
              <a:buFont typeface="Wingdings" panose="05000000000000000000" pitchFamily="2" charset="2"/>
              <a:buChar char="n"/>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10"/>
          </p:nvPr>
        </p:nvSpPr>
        <p:spPr/>
        <p:txBody>
          <a:bodyPr/>
          <a:lstStyle/>
          <a:p>
            <a:fld id="{88CF1BAE-F492-4E1E-BA27-8E66A82D0222}" type="datetime1">
              <a:rPr kumimoji="1" lang="ja-JP" altLang="en-US" smtClean="0"/>
              <a:t>2015/8/7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4DF8C5-7924-4D50-87E1-AC63DB6A7F48}" type="slidenum">
              <a:rPr kumimoji="1" lang="ja-JP" altLang="en-US" smtClean="0"/>
              <a:t>‹#›</a:t>
            </a:fld>
            <a:endParaRPr kumimoji="1" lang="ja-JP" altLang="en-US"/>
          </a:p>
        </p:txBody>
      </p:sp>
    </p:spTree>
    <p:extLst>
      <p:ext uri="{BB962C8B-B14F-4D97-AF65-F5344CB8AC3E}">
        <p14:creationId xmlns:p14="http://schemas.microsoft.com/office/powerpoint/2010/main" val="4629285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9E336F3-9755-4881-B0F2-3029AE35C855}" type="datetime1">
              <a:rPr kumimoji="1" lang="ja-JP" altLang="en-US" smtClean="0"/>
              <a:t>2015/8/7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4DF8C5-7924-4D50-87E1-AC63DB6A7F48}" type="slidenum">
              <a:rPr kumimoji="1" lang="ja-JP" altLang="en-US" smtClean="0"/>
              <a:t>‹#›</a:t>
            </a:fld>
            <a:endParaRPr kumimoji="1" lang="ja-JP" altLang="en-US"/>
          </a:p>
        </p:txBody>
      </p:sp>
    </p:spTree>
    <p:extLst>
      <p:ext uri="{BB962C8B-B14F-4D97-AF65-F5344CB8AC3E}">
        <p14:creationId xmlns:p14="http://schemas.microsoft.com/office/powerpoint/2010/main" val="1654334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gn="ctr">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sz="half" idx="1"/>
          </p:nvPr>
        </p:nvSpPr>
        <p:spPr>
          <a:xfrm>
            <a:off x="838200" y="1825625"/>
            <a:ext cx="5181600" cy="4351338"/>
          </a:xfrm>
        </p:spPr>
        <p:txBody>
          <a:bodyPr/>
          <a:lstStyle>
            <a:lvl1pPr marL="357188" indent="-357188">
              <a:buClr>
                <a:srgbClr val="002060"/>
              </a:buClr>
              <a:buFont typeface="Wingdings" panose="05000000000000000000" pitchFamily="2" charset="2"/>
              <a:buChar char="n"/>
              <a:defRPr/>
            </a:lvl1pPr>
            <a:lvl2pPr marL="636588" indent="-279400">
              <a:buClr>
                <a:srgbClr val="FF0000"/>
              </a:buClr>
              <a:buFont typeface="Wingdings" panose="05000000000000000000" pitchFamily="2" charset="2"/>
              <a:buChar char="n"/>
              <a:defRPr/>
            </a:lvl2pPr>
            <a:lvl3pPr marL="893763" indent="-257175">
              <a:buClr>
                <a:srgbClr val="002060"/>
              </a:buClr>
              <a:buFont typeface="Wingdings" panose="05000000000000000000" pitchFamily="2" charset="2"/>
              <a:buChar char="n"/>
              <a:defRPr/>
            </a:lvl3pPr>
            <a:lvl4pPr marL="1173163" indent="-279400">
              <a:buClr>
                <a:srgbClr val="FF0000"/>
              </a:buClr>
              <a:buFont typeface="Wingdings" panose="05000000000000000000" pitchFamily="2" charset="2"/>
              <a:buChar char="n"/>
              <a:defRPr/>
            </a:lvl4pPr>
            <a:lvl5pPr marL="1431925" indent="-258763">
              <a:buClr>
                <a:srgbClr val="002060"/>
              </a:buClr>
              <a:buFont typeface="Wingdings" panose="05000000000000000000" pitchFamily="2" charset="2"/>
              <a:buChar char="n"/>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コンテンツ プレースホルダー 3"/>
          <p:cNvSpPr>
            <a:spLocks noGrp="1"/>
          </p:cNvSpPr>
          <p:nvPr>
            <p:ph sz="half" idx="2"/>
          </p:nvPr>
        </p:nvSpPr>
        <p:spPr>
          <a:xfrm>
            <a:off x="6172200" y="1825625"/>
            <a:ext cx="5181600" cy="4351338"/>
          </a:xfrm>
        </p:spPr>
        <p:txBody>
          <a:bodyPr/>
          <a:lstStyle>
            <a:lvl1pPr marL="357188" indent="-357188">
              <a:buClr>
                <a:srgbClr val="002060"/>
              </a:buClr>
              <a:buFont typeface="Wingdings" panose="05000000000000000000" pitchFamily="2" charset="2"/>
              <a:buChar char="n"/>
              <a:defRPr/>
            </a:lvl1pPr>
            <a:lvl2pPr marL="685800" indent="-328613">
              <a:buClr>
                <a:srgbClr val="FF0000"/>
              </a:buClr>
              <a:buFont typeface="Wingdings" panose="05000000000000000000" pitchFamily="2" charset="2"/>
              <a:buChar char="n"/>
              <a:defRPr/>
            </a:lvl2pPr>
            <a:lvl3pPr marL="993775" indent="-277813">
              <a:buClr>
                <a:srgbClr val="002060"/>
              </a:buClr>
              <a:buFont typeface="Wingdings" panose="05000000000000000000" pitchFamily="2" charset="2"/>
              <a:buChar char="n"/>
              <a:defRPr/>
            </a:lvl3pPr>
            <a:lvl4pPr marL="1252538" indent="-258763">
              <a:buClr>
                <a:srgbClr val="FF0000"/>
              </a:buClr>
              <a:buFont typeface="Wingdings" panose="05000000000000000000" pitchFamily="2" charset="2"/>
              <a:buChar char="n"/>
              <a:tabLst>
                <a:tab pos="993775" algn="l"/>
              </a:tabLst>
              <a:defRPr/>
            </a:lvl4pPr>
            <a:lvl5pPr marL="1530350" indent="-277813">
              <a:buClr>
                <a:srgbClr val="002060"/>
              </a:buClr>
              <a:buFont typeface="Wingdings" panose="05000000000000000000" pitchFamily="2" charset="2"/>
              <a:buChar char="n"/>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日付プレースホルダー 4"/>
          <p:cNvSpPr>
            <a:spLocks noGrp="1"/>
          </p:cNvSpPr>
          <p:nvPr>
            <p:ph type="dt" sz="half" idx="10"/>
          </p:nvPr>
        </p:nvSpPr>
        <p:spPr/>
        <p:txBody>
          <a:bodyPr/>
          <a:lstStyle/>
          <a:p>
            <a:fld id="{F81E1B7F-D723-4AE6-9A4B-9BFA9ED33B8E}" type="datetime1">
              <a:rPr kumimoji="1" lang="ja-JP" altLang="en-US" smtClean="0"/>
              <a:t>2015/8/7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4DF8C5-7924-4D50-87E1-AC63DB6A7F48}" type="slidenum">
              <a:rPr kumimoji="1" lang="ja-JP" altLang="en-US" smtClean="0"/>
              <a:t>‹#›</a:t>
            </a:fld>
            <a:endParaRPr kumimoji="1" lang="ja-JP" altLang="en-US"/>
          </a:p>
        </p:txBody>
      </p:sp>
    </p:spTree>
    <p:extLst>
      <p:ext uri="{BB962C8B-B14F-4D97-AF65-F5344CB8AC3E}">
        <p14:creationId xmlns:p14="http://schemas.microsoft.com/office/powerpoint/2010/main" val="38638248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lvl1pPr algn="ctr">
              <a:defRPr/>
            </a:lvl1p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839788" y="1681163"/>
            <a:ext cx="5157787" cy="823912"/>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lvl1pPr marL="228600" indent="-228600">
              <a:buClr>
                <a:srgbClr val="002060"/>
              </a:buClr>
              <a:buFont typeface="Wingdings" panose="05000000000000000000" pitchFamily="2" charset="2"/>
              <a:buChar char="n"/>
              <a:defRPr/>
            </a:lvl1pPr>
            <a:lvl2pPr marL="685800" indent="-228600">
              <a:buClr>
                <a:srgbClr val="FF0000"/>
              </a:buClr>
              <a:buFont typeface="Wingdings" panose="05000000000000000000" pitchFamily="2" charset="2"/>
              <a:buChar char="n"/>
              <a:defRPr/>
            </a:lvl2pPr>
            <a:lvl3pPr marL="1143000" indent="-228600">
              <a:buClr>
                <a:srgbClr val="002060"/>
              </a:buClr>
              <a:buFont typeface="Wingdings" panose="05000000000000000000" pitchFamily="2" charset="2"/>
              <a:buChar char="n"/>
              <a:defRPr/>
            </a:lvl3pPr>
            <a:lvl4pPr marL="1600200" indent="-228600">
              <a:buClr>
                <a:srgbClr val="FF0000"/>
              </a:buClr>
              <a:buFont typeface="Wingdings" panose="05000000000000000000" pitchFamily="2" charset="2"/>
              <a:buChar char="n"/>
              <a:defRPr/>
            </a:lvl4pPr>
            <a:lvl5pPr marL="2057400" indent="-228600">
              <a:buClr>
                <a:srgbClr val="002060"/>
              </a:buClr>
              <a:buFont typeface="Wingdings" panose="05000000000000000000" pitchFamily="2" charset="2"/>
              <a:buChar char="n"/>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テキスト プレースホルダー 4"/>
          <p:cNvSpPr>
            <a:spLocks noGrp="1"/>
          </p:cNvSpPr>
          <p:nvPr>
            <p:ph type="body" sz="quarter" idx="3"/>
          </p:nvPr>
        </p:nvSpPr>
        <p:spPr>
          <a:xfrm>
            <a:off x="6172200" y="1681163"/>
            <a:ext cx="5183188" cy="823912"/>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lvl1pPr marL="228600" indent="-228600">
              <a:buClr>
                <a:srgbClr val="002060"/>
              </a:buClr>
              <a:buFont typeface="Wingdings" panose="05000000000000000000" pitchFamily="2" charset="2"/>
              <a:buChar char="n"/>
              <a:defRPr/>
            </a:lvl1pPr>
            <a:lvl2pPr marL="685800" indent="-228600">
              <a:buClr>
                <a:srgbClr val="FF0000"/>
              </a:buClr>
              <a:buFont typeface="Wingdings" panose="05000000000000000000" pitchFamily="2" charset="2"/>
              <a:buChar char="n"/>
              <a:defRPr/>
            </a:lvl2pPr>
            <a:lvl3pPr marL="1143000" indent="-228600">
              <a:buClr>
                <a:srgbClr val="002060"/>
              </a:buClr>
              <a:buFont typeface="Wingdings" panose="05000000000000000000" pitchFamily="2" charset="2"/>
              <a:buChar char="n"/>
              <a:defRPr/>
            </a:lvl3pPr>
            <a:lvl4pPr marL="1600200" indent="-228600">
              <a:buClr>
                <a:srgbClr val="FF0000"/>
              </a:buClr>
              <a:buFont typeface="Wingdings" panose="05000000000000000000" pitchFamily="2" charset="2"/>
              <a:buChar char="n"/>
              <a:defRPr/>
            </a:lvl4pPr>
            <a:lvl5pPr marL="2057400" indent="-228600">
              <a:buClr>
                <a:srgbClr val="002060"/>
              </a:buClr>
              <a:buFont typeface="Wingdings" panose="05000000000000000000" pitchFamily="2" charset="2"/>
              <a:buChar char="n"/>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7" name="日付プレースホルダー 6"/>
          <p:cNvSpPr>
            <a:spLocks noGrp="1"/>
          </p:cNvSpPr>
          <p:nvPr>
            <p:ph type="dt" sz="half" idx="10"/>
          </p:nvPr>
        </p:nvSpPr>
        <p:spPr/>
        <p:txBody>
          <a:bodyPr/>
          <a:lstStyle/>
          <a:p>
            <a:fld id="{CF15BCF1-845E-4F77-8F17-0E322EE1D189}" type="datetime1">
              <a:rPr kumimoji="1" lang="ja-JP" altLang="en-US" smtClean="0"/>
              <a:t>2015/8/7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34DF8C5-7924-4D50-87E1-AC63DB6A7F48}" type="slidenum">
              <a:rPr kumimoji="1" lang="ja-JP" altLang="en-US" smtClean="0"/>
              <a:t>‹#›</a:t>
            </a:fld>
            <a:endParaRPr kumimoji="1" lang="ja-JP" altLang="en-US"/>
          </a:p>
        </p:txBody>
      </p:sp>
    </p:spTree>
    <p:extLst>
      <p:ext uri="{BB962C8B-B14F-4D97-AF65-F5344CB8AC3E}">
        <p14:creationId xmlns:p14="http://schemas.microsoft.com/office/powerpoint/2010/main" val="3943555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gn="ctr">
              <a:defRPr/>
            </a:lvl1pPr>
          </a:lstStyle>
          <a:p>
            <a:r>
              <a:rPr kumimoji="1" lang="ja-JP" altLang="en-US" dirty="0" smtClean="0"/>
              <a:t>マスター タイトルの書式設定</a:t>
            </a:r>
            <a:endParaRPr kumimoji="1" lang="ja-JP" altLang="en-US" dirty="0"/>
          </a:p>
        </p:txBody>
      </p:sp>
      <p:sp>
        <p:nvSpPr>
          <p:cNvPr id="3" name="日付プレースホルダー 2"/>
          <p:cNvSpPr>
            <a:spLocks noGrp="1"/>
          </p:cNvSpPr>
          <p:nvPr>
            <p:ph type="dt" sz="half" idx="10"/>
          </p:nvPr>
        </p:nvSpPr>
        <p:spPr/>
        <p:txBody>
          <a:bodyPr/>
          <a:lstStyle/>
          <a:p>
            <a:fld id="{10D3AB30-B3B3-4667-ABE4-B0A8D60E86BB}" type="datetime1">
              <a:rPr kumimoji="1" lang="ja-JP" altLang="en-US" smtClean="0"/>
              <a:t>2015/8/7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34DF8C5-7924-4D50-87E1-AC63DB6A7F48}" type="slidenum">
              <a:rPr kumimoji="1" lang="ja-JP" altLang="en-US" smtClean="0"/>
              <a:t>‹#›</a:t>
            </a:fld>
            <a:endParaRPr kumimoji="1" lang="ja-JP" altLang="en-US"/>
          </a:p>
        </p:txBody>
      </p:sp>
    </p:spTree>
    <p:extLst>
      <p:ext uri="{BB962C8B-B14F-4D97-AF65-F5344CB8AC3E}">
        <p14:creationId xmlns:p14="http://schemas.microsoft.com/office/powerpoint/2010/main" val="3205689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35BAF3D-825B-4812-99BD-11776AD344AC}" type="datetime1">
              <a:rPr kumimoji="1" lang="ja-JP" altLang="en-US" smtClean="0"/>
              <a:t>2015/8/7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34DF8C5-7924-4D50-87E1-AC63DB6A7F48}" type="slidenum">
              <a:rPr kumimoji="1" lang="ja-JP" altLang="en-US" smtClean="0"/>
              <a:t>‹#›</a:t>
            </a:fld>
            <a:endParaRPr kumimoji="1" lang="ja-JP" altLang="en-US"/>
          </a:p>
        </p:txBody>
      </p:sp>
    </p:spTree>
    <p:extLst>
      <p:ext uri="{BB962C8B-B14F-4D97-AF65-F5344CB8AC3E}">
        <p14:creationId xmlns:p14="http://schemas.microsoft.com/office/powerpoint/2010/main" val="40596490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62DE9BB-E3F8-46B4-AAFC-5DA681572178}" type="datetime1">
              <a:rPr kumimoji="1" lang="ja-JP" altLang="en-US" smtClean="0"/>
              <a:t>2015/8/7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4DF8C5-7924-4D50-87E1-AC63DB6A7F48}" type="slidenum">
              <a:rPr kumimoji="1" lang="ja-JP" altLang="en-US" smtClean="0"/>
              <a:t>‹#›</a:t>
            </a:fld>
            <a:endParaRPr kumimoji="1" lang="ja-JP" altLang="en-US"/>
          </a:p>
        </p:txBody>
      </p:sp>
    </p:spTree>
    <p:extLst>
      <p:ext uri="{BB962C8B-B14F-4D97-AF65-F5344CB8AC3E}">
        <p14:creationId xmlns:p14="http://schemas.microsoft.com/office/powerpoint/2010/main" val="3843186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B3D32CA-CB1E-4F2A-858A-6338B15D8E4F}" type="datetime1">
              <a:rPr kumimoji="1" lang="ja-JP" altLang="en-US" smtClean="0"/>
              <a:t>2015/8/7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4DF8C5-7924-4D50-87E1-AC63DB6A7F48}" type="slidenum">
              <a:rPr kumimoji="1" lang="ja-JP" altLang="en-US" smtClean="0"/>
              <a:t>‹#›</a:t>
            </a:fld>
            <a:endParaRPr kumimoji="1" lang="ja-JP" altLang="en-US"/>
          </a:p>
        </p:txBody>
      </p:sp>
    </p:spTree>
    <p:extLst>
      <p:ext uri="{BB962C8B-B14F-4D97-AF65-F5344CB8AC3E}">
        <p14:creationId xmlns:p14="http://schemas.microsoft.com/office/powerpoint/2010/main" val="2079480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 Target="../slides/slide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E74271-85A8-4794-888A-351529EF9D3B}" type="datetime1">
              <a:rPr kumimoji="1" lang="ja-JP" altLang="en-US" smtClean="0"/>
              <a:t>2015/8/7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DF8C5-7924-4D50-87E1-AC63DB6A7F48}" type="slidenum">
              <a:rPr kumimoji="1" lang="ja-JP" altLang="en-US" smtClean="0"/>
              <a:t>‹#›</a:t>
            </a:fld>
            <a:endParaRPr kumimoji="1" lang="ja-JP" altLang="en-US"/>
          </a:p>
        </p:txBody>
      </p:sp>
      <p:sp>
        <p:nvSpPr>
          <p:cNvPr id="7" name="動作設定ボタン: ホーム 6">
            <a:hlinkClick r:id="" action="ppaction://hlinkshowjump?jump=firstslide" highlightClick="1"/>
          </p:cNvPr>
          <p:cNvSpPr/>
          <p:nvPr userDrawn="1"/>
        </p:nvSpPr>
        <p:spPr>
          <a:xfrm>
            <a:off x="2507465" y="6342181"/>
            <a:ext cx="360000" cy="360000"/>
          </a:xfrm>
          <a:prstGeom prst="actionButtonHom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動作設定ボタン: 最初 7">
            <a:hlinkClick r:id="rId13" action="ppaction://hlinksldjump" highlightClick="1"/>
          </p:cNvPr>
          <p:cNvSpPr/>
          <p:nvPr userDrawn="1"/>
        </p:nvSpPr>
        <p:spPr>
          <a:xfrm>
            <a:off x="3254598" y="6342181"/>
            <a:ext cx="360000" cy="360000"/>
          </a:xfrm>
          <a:prstGeom prst="actionButtonBeginning">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動作設定ボタン: 最後 8">
            <a:hlinkClick r:id="" action="ppaction://hlinkshowjump?jump=lastslide" highlightClick="1"/>
          </p:cNvPr>
          <p:cNvSpPr/>
          <p:nvPr userDrawn="1"/>
        </p:nvSpPr>
        <p:spPr>
          <a:xfrm>
            <a:off x="8942374" y="6342181"/>
            <a:ext cx="360000" cy="360000"/>
          </a:xfrm>
          <a:prstGeom prst="actionButtonEn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動作設定ボタン: 戻る 9">
            <a:hlinkClick r:id="" action="ppaction://hlinkshowjump?jump=lastslideviewed" highlightClick="1"/>
          </p:cNvPr>
          <p:cNvSpPr/>
          <p:nvPr userDrawn="1"/>
        </p:nvSpPr>
        <p:spPr>
          <a:xfrm>
            <a:off x="8196711" y="6330254"/>
            <a:ext cx="360000" cy="360000"/>
          </a:xfrm>
          <a:prstGeom prst="actionButtonRetur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動作設定ボタン: 情報 10">
            <a:hlinkClick r:id="rId14" action="ppaction://hlinksldjump" highlightClick="1"/>
          </p:cNvPr>
          <p:cNvSpPr/>
          <p:nvPr userDrawn="1"/>
        </p:nvSpPr>
        <p:spPr>
          <a:xfrm>
            <a:off x="4044171" y="6342181"/>
            <a:ext cx="360000" cy="360000"/>
          </a:xfrm>
          <a:prstGeom prst="actionButtonInformati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6054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357188" indent="-357188"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685800" indent="-32861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93775" indent="-277813"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52538" indent="-258763"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30350" indent="-277813"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3.xml"/><Relationship Id="rId7" Type="http://schemas.openxmlformats.org/officeDocument/2006/relationships/slide" Target="slide7.xml"/><Relationship Id="rId12"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slide" Target="slide6.xml"/><Relationship Id="rId11" Type="http://schemas.openxmlformats.org/officeDocument/2006/relationships/slide" Target="slide11.xml"/><Relationship Id="rId5" Type="http://schemas.openxmlformats.org/officeDocument/2006/relationships/slide" Target="slide5.xml"/><Relationship Id="rId10" Type="http://schemas.openxmlformats.org/officeDocument/2006/relationships/slide" Target="slide10.xml"/><Relationship Id="rId4" Type="http://schemas.openxmlformats.org/officeDocument/2006/relationships/slide" Target="slide4.xml"/><Relationship Id="rId9" Type="http://schemas.openxmlformats.org/officeDocument/2006/relationships/slide" Target="slide9.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uite.logosware.com/storm-make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75071" y="632032"/>
            <a:ext cx="7480850" cy="3295650"/>
          </a:xfrm>
        </p:spPr>
        <p:txBody>
          <a:bodyPr>
            <a:normAutofit/>
          </a:bodyPr>
          <a:lstStyle/>
          <a:p>
            <a:r>
              <a:rPr kumimoji="1" lang="ja-JP" altLang="en-US" sz="7300" dirty="0" smtClean="0"/>
              <a:t>反転授業</a:t>
            </a:r>
            <a:r>
              <a:rPr kumimoji="1" lang="en-US" altLang="ja-JP" sz="1050" dirty="0" smtClean="0"/>
              <a:t/>
            </a:r>
            <a:br>
              <a:rPr kumimoji="1" lang="en-US" altLang="ja-JP" sz="1050" dirty="0" smtClean="0"/>
            </a:br>
            <a:r>
              <a:rPr kumimoji="1" lang="en-US" altLang="ja-JP" sz="1050" dirty="0" smtClean="0"/>
              <a:t/>
            </a:r>
            <a:br>
              <a:rPr kumimoji="1" lang="en-US" altLang="ja-JP" sz="1050" dirty="0" smtClean="0"/>
            </a:br>
            <a:r>
              <a:rPr kumimoji="1" lang="ja-JP" altLang="en-US" sz="3600" dirty="0" smtClean="0"/>
              <a:t>（</a:t>
            </a:r>
            <a:r>
              <a:rPr kumimoji="1" lang="en-US" altLang="ja-JP" sz="3600" b="1" dirty="0" smtClean="0">
                <a:latin typeface="Times New Roman" panose="02020603050405020304" pitchFamily="18" charset="0"/>
                <a:cs typeface="Times New Roman" panose="02020603050405020304" pitchFamily="18" charset="0"/>
              </a:rPr>
              <a:t>flip teaching,  flipped classroom</a:t>
            </a:r>
            <a:r>
              <a:rPr kumimoji="1" lang="ja-JP" altLang="en-US" sz="3600" dirty="0" smtClean="0"/>
              <a:t>）</a:t>
            </a:r>
            <a:r>
              <a:rPr kumimoji="1" lang="en-US" altLang="ja-JP" sz="1400" dirty="0" smtClean="0"/>
              <a:t/>
            </a:r>
            <a:br>
              <a:rPr kumimoji="1" lang="en-US" altLang="ja-JP" sz="1400" dirty="0" smtClean="0"/>
            </a:br>
            <a:r>
              <a:rPr kumimoji="1" lang="en-US" altLang="ja-JP" sz="2000" dirty="0" smtClean="0"/>
              <a:t/>
            </a:r>
            <a:br>
              <a:rPr kumimoji="1" lang="en-US" altLang="ja-JP" sz="2000" dirty="0" smtClean="0"/>
            </a:br>
            <a:r>
              <a:rPr lang="ja-JP" altLang="en-US" sz="3600" dirty="0" smtClean="0"/>
              <a:t>実現のためのビデオ教材の作成方法</a:t>
            </a:r>
            <a:endParaRPr kumimoji="1" lang="ja-JP" altLang="en-US" dirty="0"/>
          </a:p>
        </p:txBody>
      </p:sp>
      <p:sp>
        <p:nvSpPr>
          <p:cNvPr id="3" name="サブタイトル 2"/>
          <p:cNvSpPr>
            <a:spLocks noGrp="1"/>
          </p:cNvSpPr>
          <p:nvPr>
            <p:ph type="subTitle" idx="1"/>
          </p:nvPr>
        </p:nvSpPr>
        <p:spPr>
          <a:xfrm>
            <a:off x="1393133" y="4205219"/>
            <a:ext cx="6836468" cy="1477328"/>
          </a:xfrm>
        </p:spPr>
        <p:txBody>
          <a:bodyPr>
            <a:normAutofit/>
          </a:bodyPr>
          <a:lstStyle/>
          <a:p>
            <a:pPr marL="0" indent="0" algn="r">
              <a:buNone/>
            </a:pPr>
            <a:r>
              <a:rPr kumimoji="1" lang="en-US" altLang="ja-JP" sz="3200" dirty="0" smtClean="0"/>
              <a:t>2015</a:t>
            </a:r>
            <a:r>
              <a:rPr kumimoji="1" lang="ja-JP" altLang="en-US" sz="3200" dirty="0" smtClean="0"/>
              <a:t>年</a:t>
            </a:r>
            <a:r>
              <a:rPr kumimoji="1" lang="en-US" altLang="ja-JP" sz="3200" dirty="0" smtClean="0"/>
              <a:t>8</a:t>
            </a:r>
            <a:r>
              <a:rPr kumimoji="1" lang="ja-JP" altLang="en-US" sz="3200" dirty="0" smtClean="0"/>
              <a:t>月</a:t>
            </a:r>
            <a:r>
              <a:rPr kumimoji="1" lang="en-US" altLang="ja-JP" sz="3200" dirty="0" smtClean="0"/>
              <a:t>7</a:t>
            </a:r>
            <a:r>
              <a:rPr kumimoji="1" lang="ja-JP" altLang="en-US" sz="3200" dirty="0" smtClean="0"/>
              <a:t>日</a:t>
            </a:r>
            <a:endParaRPr kumimoji="1" lang="en-US" altLang="ja-JP" sz="3200" dirty="0" smtClean="0"/>
          </a:p>
          <a:p>
            <a:pPr marL="0" indent="0" algn="r">
              <a:buNone/>
            </a:pPr>
            <a:r>
              <a:rPr lang="ja-JP" altLang="en-US" sz="3200" dirty="0" smtClean="0"/>
              <a:t>明治</a:t>
            </a:r>
            <a:r>
              <a:rPr lang="ja-JP" altLang="en-US" sz="3200" dirty="0"/>
              <a:t>学院</a:t>
            </a:r>
            <a:r>
              <a:rPr lang="ja-JP" altLang="en-US" sz="3200" dirty="0" smtClean="0"/>
              <a:t>大学</a:t>
            </a:r>
            <a:r>
              <a:rPr lang="ja-JP" altLang="en-US" sz="3200" dirty="0"/>
              <a:t>法</a:t>
            </a:r>
            <a:r>
              <a:rPr lang="ja-JP" altLang="en-US" sz="3200" dirty="0" smtClean="0"/>
              <a:t>学部教授　加賀山 茂</a:t>
            </a:r>
            <a:endParaRPr kumimoji="1" lang="ja-JP" altLang="en-US" sz="3200" dirty="0"/>
          </a:p>
        </p:txBody>
      </p:sp>
      <p:sp>
        <p:nvSpPr>
          <p:cNvPr id="4" name="日付プレースホルダー 3"/>
          <p:cNvSpPr>
            <a:spLocks noGrp="1"/>
          </p:cNvSpPr>
          <p:nvPr>
            <p:ph type="dt" sz="half" idx="10"/>
          </p:nvPr>
        </p:nvSpPr>
        <p:spPr/>
        <p:txBody>
          <a:bodyPr/>
          <a:lstStyle/>
          <a:p>
            <a:fld id="{1B7AC13B-924B-4677-9F15-B44A80EFA02B}" type="datetime1">
              <a:rPr kumimoji="1" lang="ja-JP" altLang="en-US" smtClean="0"/>
              <a:t>2015/8/7</a:t>
            </a:fld>
            <a:endParaRPr kumimoji="1" lang="ja-JP" altLang="en-US"/>
          </a:p>
        </p:txBody>
      </p:sp>
      <p:sp>
        <p:nvSpPr>
          <p:cNvPr id="5" name="スライド番号プレースホルダー 4"/>
          <p:cNvSpPr>
            <a:spLocks noGrp="1"/>
          </p:cNvSpPr>
          <p:nvPr>
            <p:ph type="sldNum" sz="quarter" idx="12"/>
          </p:nvPr>
        </p:nvSpPr>
        <p:spPr/>
        <p:txBody>
          <a:bodyPr/>
          <a:lstStyle/>
          <a:p>
            <a:fld id="{034DF8C5-7924-4D50-87E1-AC63DB6A7F48}" type="slidenum">
              <a:rPr kumimoji="1" lang="ja-JP" altLang="en-US" smtClean="0"/>
              <a:t>1</a:t>
            </a:fld>
            <a:endParaRPr kumimoji="1" lang="ja-JP" altLang="en-US"/>
          </a:p>
        </p:txBody>
      </p:sp>
      <p:pic>
        <p:nvPicPr>
          <p:cNvPr id="7" name="図 6"/>
          <p:cNvPicPr>
            <a:picLocks noChangeAspect="1"/>
          </p:cNvPicPr>
          <p:nvPr/>
        </p:nvPicPr>
        <p:blipFill>
          <a:blip r:embed="rId3"/>
          <a:stretch>
            <a:fillRect/>
          </a:stretch>
        </p:blipFill>
        <p:spPr>
          <a:xfrm>
            <a:off x="8945210" y="844309"/>
            <a:ext cx="2324100" cy="3295650"/>
          </a:xfrm>
          <a:prstGeom prst="rect">
            <a:avLst/>
          </a:prstGeom>
        </p:spPr>
      </p:pic>
      <p:sp>
        <p:nvSpPr>
          <p:cNvPr id="6" name="テキスト ボックス 5"/>
          <p:cNvSpPr txBox="1"/>
          <p:nvPr/>
        </p:nvSpPr>
        <p:spPr>
          <a:xfrm>
            <a:off x="8463639" y="4264853"/>
            <a:ext cx="3260271" cy="1477328"/>
          </a:xfrm>
          <a:prstGeom prst="rect">
            <a:avLst/>
          </a:prstGeom>
          <a:noFill/>
        </p:spPr>
        <p:txBody>
          <a:bodyPr wrap="square" rtlCol="0">
            <a:spAutoFit/>
          </a:bodyPr>
          <a:lstStyle/>
          <a:p>
            <a:r>
              <a:rPr lang="ja-JP" altLang="en-US" dirty="0"/>
              <a:t>芝池宗克</a:t>
            </a:r>
            <a:r>
              <a:rPr lang="en-US" altLang="ja-JP" dirty="0"/>
              <a:t>=</a:t>
            </a:r>
            <a:r>
              <a:rPr lang="ja-JP" altLang="en-US" dirty="0"/>
              <a:t>中西洋介（反転授業研究会編）</a:t>
            </a:r>
            <a:r>
              <a:rPr lang="en-US" altLang="ja-JP" dirty="0"/>
              <a:t>『</a:t>
            </a:r>
            <a:r>
              <a:rPr lang="ja-JP" altLang="en-US" dirty="0"/>
              <a:t>反転授業が変える教育の未来－生徒の主体性を引き出す授業の取り組み</a:t>
            </a:r>
            <a:r>
              <a:rPr lang="en-US" altLang="ja-JP" dirty="0"/>
              <a:t>』</a:t>
            </a:r>
            <a:r>
              <a:rPr lang="ja-JP" altLang="en-US" dirty="0"/>
              <a:t>明石書店（</a:t>
            </a:r>
            <a:r>
              <a:rPr lang="en-US" altLang="ja-JP" dirty="0"/>
              <a:t>2014/12/15</a:t>
            </a:r>
            <a:r>
              <a:rPr lang="ja-JP" altLang="en-US" dirty="0"/>
              <a:t>）</a:t>
            </a:r>
            <a:endParaRPr kumimoji="1" lang="ja-JP" altLang="en-US" dirty="0"/>
          </a:p>
        </p:txBody>
      </p:sp>
    </p:spTree>
    <p:extLst>
      <p:ext uri="{BB962C8B-B14F-4D97-AF65-F5344CB8AC3E}">
        <p14:creationId xmlns:p14="http://schemas.microsoft.com/office/powerpoint/2010/main" val="60969545"/>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ビデオ教材ができると</a:t>
            </a:r>
            <a:r>
              <a:rPr kumimoji="1" lang="en-US" altLang="ja-JP" dirty="0" smtClean="0"/>
              <a:t/>
            </a:r>
            <a:br>
              <a:rPr kumimoji="1" lang="en-US" altLang="ja-JP" dirty="0" smtClean="0"/>
            </a:br>
            <a:r>
              <a:rPr kumimoji="1" lang="ja-JP" altLang="en-US" dirty="0" smtClean="0"/>
              <a:t>学生の学習効果は飛躍的に高まる</a:t>
            </a:r>
            <a:endParaRPr kumimoji="1" lang="ja-JP" altLang="en-US" dirty="0"/>
          </a:p>
        </p:txBody>
      </p:sp>
      <p:sp>
        <p:nvSpPr>
          <p:cNvPr id="3" name="コンテンツ プレースホルダー 2"/>
          <p:cNvSpPr>
            <a:spLocks noGrp="1"/>
          </p:cNvSpPr>
          <p:nvPr>
            <p:ph idx="1"/>
          </p:nvPr>
        </p:nvSpPr>
        <p:spPr/>
        <p:txBody>
          <a:bodyPr>
            <a:noAutofit/>
          </a:bodyPr>
          <a:lstStyle/>
          <a:p>
            <a:r>
              <a:rPr kumimoji="1" lang="ja-JP" altLang="en-US" sz="3600" dirty="0" smtClean="0"/>
              <a:t>小テストで満点を取った学生のリアクションペーパー</a:t>
            </a:r>
            <a:endParaRPr kumimoji="1" lang="en-US" altLang="ja-JP" sz="3600" dirty="0" smtClean="0"/>
          </a:p>
          <a:p>
            <a:pPr lvl="1"/>
            <a:r>
              <a:rPr lang="ja-JP" altLang="en-US" sz="3200" dirty="0" smtClean="0"/>
              <a:t>昨日ビデオを見て復習しました。ビデオは面白かったですし，先週のことを思い出して，とても助かりました。</a:t>
            </a:r>
            <a:endParaRPr lang="en-US" altLang="ja-JP" sz="3200" dirty="0" smtClean="0"/>
          </a:p>
          <a:p>
            <a:r>
              <a:rPr lang="ja-JP" altLang="en-US" sz="3600" dirty="0" smtClean="0"/>
              <a:t>病欠したが，</a:t>
            </a:r>
            <a:r>
              <a:rPr lang="ja-JP" altLang="en-US" sz="3600" dirty="0" smtClean="0">
                <a:hlinkClick r:id="rId3" action="ppaction://hlinksldjump"/>
              </a:rPr>
              <a:t>ビデオ教材</a:t>
            </a:r>
            <a:r>
              <a:rPr lang="ja-JP" altLang="en-US" sz="3600" dirty="0" smtClean="0"/>
              <a:t>で学習して</a:t>
            </a:r>
            <a:r>
              <a:rPr lang="en-US" altLang="ja-JP" sz="3600" dirty="0" smtClean="0"/>
              <a:t>80</a:t>
            </a:r>
            <a:r>
              <a:rPr lang="ja-JP" altLang="en-US" sz="3600" dirty="0" smtClean="0"/>
              <a:t>点とった学生</a:t>
            </a:r>
            <a:endParaRPr lang="en-US" altLang="ja-JP" sz="3600" dirty="0" smtClean="0"/>
          </a:p>
          <a:p>
            <a:pPr lvl="1"/>
            <a:r>
              <a:rPr lang="ja-JP" altLang="en-US" sz="3200" dirty="0" smtClean="0"/>
              <a:t>先週，下痢と風邪で休み，ビデオ教材を見ました。ビデオ教材は短くしてほしくありません。今までどおり細かいところまで解説してくれた方がわかりやすいです。</a:t>
            </a:r>
            <a:endParaRPr kumimoji="1" lang="ja-JP" altLang="en-US" sz="3200" dirty="0"/>
          </a:p>
        </p:txBody>
      </p:sp>
      <p:sp>
        <p:nvSpPr>
          <p:cNvPr id="4" name="日付プレースホルダー 3"/>
          <p:cNvSpPr>
            <a:spLocks noGrp="1"/>
          </p:cNvSpPr>
          <p:nvPr>
            <p:ph type="dt" sz="half" idx="10"/>
          </p:nvPr>
        </p:nvSpPr>
        <p:spPr/>
        <p:txBody>
          <a:bodyPr/>
          <a:lstStyle/>
          <a:p>
            <a:fld id="{88CF1BAE-F492-4E1E-BA27-8E66A82D0222}" type="datetime1">
              <a:rPr kumimoji="1" lang="ja-JP" altLang="en-US" smtClean="0"/>
              <a:t>2015/8/7</a:t>
            </a:fld>
            <a:endParaRPr kumimoji="1" lang="ja-JP" altLang="en-US"/>
          </a:p>
        </p:txBody>
      </p:sp>
      <p:sp>
        <p:nvSpPr>
          <p:cNvPr id="5" name="スライド番号プレースホルダー 4"/>
          <p:cNvSpPr>
            <a:spLocks noGrp="1"/>
          </p:cNvSpPr>
          <p:nvPr>
            <p:ph type="sldNum" sz="quarter" idx="12"/>
          </p:nvPr>
        </p:nvSpPr>
        <p:spPr/>
        <p:txBody>
          <a:bodyPr/>
          <a:lstStyle/>
          <a:p>
            <a:fld id="{034DF8C5-7924-4D50-87E1-AC63DB6A7F48}" type="slidenum">
              <a:rPr kumimoji="1" lang="ja-JP" altLang="en-US" smtClean="0"/>
              <a:t>10</a:t>
            </a:fld>
            <a:endParaRPr kumimoji="1" lang="ja-JP" altLang="en-US"/>
          </a:p>
        </p:txBody>
      </p:sp>
    </p:spTree>
    <p:extLst>
      <p:ext uri="{BB962C8B-B14F-4D97-AF65-F5344CB8AC3E}">
        <p14:creationId xmlns:p14="http://schemas.microsoft.com/office/powerpoint/2010/main" val="103874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2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2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838200" y="365126"/>
            <a:ext cx="10515600" cy="1071856"/>
          </a:xfrm>
        </p:spPr>
        <p:txBody>
          <a:bodyPr>
            <a:normAutofit/>
          </a:bodyPr>
          <a:lstStyle/>
          <a:p>
            <a:r>
              <a:rPr kumimoji="1" lang="ja-JP" altLang="en-US" sz="4800" dirty="0" smtClean="0"/>
              <a:t>連帯債務の基本設例</a:t>
            </a:r>
            <a:endParaRPr kumimoji="1" lang="ja-JP" altLang="en-US" sz="4800" dirty="0"/>
          </a:p>
        </p:txBody>
      </p:sp>
      <p:sp>
        <p:nvSpPr>
          <p:cNvPr id="4" name="日付プレースホルダー 3"/>
          <p:cNvSpPr>
            <a:spLocks noGrp="1"/>
          </p:cNvSpPr>
          <p:nvPr>
            <p:ph type="dt" sz="half" idx="10"/>
          </p:nvPr>
        </p:nvSpPr>
        <p:spPr/>
        <p:txBody>
          <a:bodyPr/>
          <a:lstStyle/>
          <a:p>
            <a:fld id="{88CF1BAE-F492-4E1E-BA27-8E66A82D0222}" type="datetime1">
              <a:rPr kumimoji="1" lang="ja-JP" altLang="en-US" smtClean="0"/>
              <a:t>2015/8/7</a:t>
            </a:fld>
            <a:endParaRPr kumimoji="1" lang="ja-JP" altLang="en-US"/>
          </a:p>
        </p:txBody>
      </p:sp>
      <p:sp>
        <p:nvSpPr>
          <p:cNvPr id="5" name="スライド番号プレースホルダー 4"/>
          <p:cNvSpPr>
            <a:spLocks noGrp="1"/>
          </p:cNvSpPr>
          <p:nvPr>
            <p:ph type="sldNum" sz="quarter" idx="12"/>
          </p:nvPr>
        </p:nvSpPr>
        <p:spPr/>
        <p:txBody>
          <a:bodyPr/>
          <a:lstStyle/>
          <a:p>
            <a:fld id="{034DF8C5-7924-4D50-87E1-AC63DB6A7F48}" type="slidenum">
              <a:rPr kumimoji="1" lang="ja-JP" altLang="en-US" smtClean="0"/>
              <a:t>11</a:t>
            </a:fld>
            <a:endParaRPr kumimoji="1" lang="ja-JP" altLang="en-US"/>
          </a:p>
        </p:txBody>
      </p:sp>
      <p:sp>
        <p:nvSpPr>
          <p:cNvPr id="38" name="コンテンツ プレースホルダー 11"/>
          <p:cNvSpPr txBox="1">
            <a:spLocks/>
          </p:cNvSpPr>
          <p:nvPr/>
        </p:nvSpPr>
        <p:spPr>
          <a:xfrm>
            <a:off x="838200" y="1664403"/>
            <a:ext cx="10515600" cy="1471172"/>
          </a:xfrm>
          <a:prstGeom prst="rect">
            <a:avLst/>
          </a:prstGeom>
          <a:noFill/>
        </p:spPr>
        <p:txBody>
          <a:bodyPr wrap="square" rtlCol="0">
            <a:sp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2800" b="1" dirty="0" smtClean="0"/>
              <a:t>〔</a:t>
            </a:r>
            <a:r>
              <a:rPr lang="ja-JP" altLang="en-US" sz="2800" b="1" dirty="0" smtClean="0"/>
              <a:t>設例</a:t>
            </a:r>
            <a:r>
              <a:rPr lang="en-US" altLang="ja-JP" sz="2800" b="1" dirty="0" smtClean="0"/>
              <a:t>〕</a:t>
            </a:r>
            <a:r>
              <a:rPr lang="ja-JP" altLang="en-US" sz="2800" dirty="0" smtClean="0"/>
              <a:t>　</a:t>
            </a:r>
            <a:r>
              <a:rPr lang="en-US" altLang="ja-JP" sz="2800" dirty="0" smtClean="0"/>
              <a:t>3</a:t>
            </a:r>
            <a:r>
              <a:rPr lang="ja-JP" altLang="en-US" sz="2800" dirty="0" smtClean="0"/>
              <a:t>人の債務者が，債権者からそれぞれ，</a:t>
            </a:r>
            <a:r>
              <a:rPr lang="en-US" altLang="ja-JP" sz="2800" dirty="0" smtClean="0">
                <a:latin typeface="Times New Roman" pitchFamily="18" charset="0"/>
                <a:cs typeface="Times New Roman" pitchFamily="18" charset="0"/>
              </a:rPr>
              <a:t>300</a:t>
            </a:r>
            <a:r>
              <a:rPr lang="ja-JP" altLang="en-US" sz="2800" dirty="0" smtClean="0"/>
              <a:t>万円，</a:t>
            </a:r>
            <a:r>
              <a:rPr lang="en-US" altLang="ja-JP" sz="2800" dirty="0" smtClean="0">
                <a:latin typeface="Times New Roman" pitchFamily="18" charset="0"/>
                <a:cs typeface="Times New Roman" pitchFamily="18" charset="0"/>
              </a:rPr>
              <a:t>200</a:t>
            </a:r>
            <a:r>
              <a:rPr lang="ja-JP" altLang="en-US" sz="2800" dirty="0" smtClean="0"/>
              <a:t>万円，</a:t>
            </a:r>
            <a:r>
              <a:rPr lang="en-US" altLang="ja-JP" sz="2800" dirty="0" smtClean="0">
                <a:latin typeface="Times New Roman" pitchFamily="18" charset="0"/>
                <a:cs typeface="Times New Roman" pitchFamily="18" charset="0"/>
              </a:rPr>
              <a:t>100</a:t>
            </a:r>
            <a:r>
              <a:rPr lang="ja-JP" altLang="en-US" sz="2800" dirty="0" smtClean="0"/>
              <a:t>万円を借り，連帯して債務を負うとの契約を締結したとする。</a:t>
            </a:r>
            <a:endParaRPr lang="en-US" altLang="ja-JP" sz="2800" dirty="0" smtClean="0"/>
          </a:p>
          <a:p>
            <a:r>
              <a:rPr lang="ja-JP" altLang="en-US" sz="2800" dirty="0" smtClean="0"/>
              <a:t>連帯債務は，当事者間にどのような効果を生じさせるか</a:t>
            </a:r>
            <a:r>
              <a:rPr lang="en-US" altLang="ja-JP" sz="2800" dirty="0" smtClean="0"/>
              <a:t>?</a:t>
            </a:r>
            <a:endParaRPr lang="ja-JP" altLang="en-US" sz="2800" dirty="0"/>
          </a:p>
        </p:txBody>
      </p:sp>
      <p:sp>
        <p:nvSpPr>
          <p:cNvPr id="39" name="上矢印 38"/>
          <p:cNvSpPr/>
          <p:nvPr/>
        </p:nvSpPr>
        <p:spPr>
          <a:xfrm rot="3134850">
            <a:off x="7284773" y="5027695"/>
            <a:ext cx="948891" cy="1081722"/>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400" dirty="0" smtClean="0"/>
              <a:t>600</a:t>
            </a:r>
            <a:endParaRPr kumimoji="1" lang="ja-JP" altLang="en-US" sz="1400" dirty="0"/>
          </a:p>
        </p:txBody>
      </p:sp>
      <p:sp>
        <p:nvSpPr>
          <p:cNvPr id="40" name="上矢印 39"/>
          <p:cNvSpPr/>
          <p:nvPr/>
        </p:nvSpPr>
        <p:spPr>
          <a:xfrm>
            <a:off x="5524945" y="5245083"/>
            <a:ext cx="1152128" cy="499942"/>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400" dirty="0" smtClean="0"/>
              <a:t>600</a:t>
            </a:r>
            <a:endParaRPr kumimoji="1" lang="ja-JP" altLang="en-US" sz="1400" dirty="0"/>
          </a:p>
        </p:txBody>
      </p:sp>
      <p:sp>
        <p:nvSpPr>
          <p:cNvPr id="41" name="上矢印 40"/>
          <p:cNvSpPr/>
          <p:nvPr/>
        </p:nvSpPr>
        <p:spPr>
          <a:xfrm rot="18432143">
            <a:off x="3961202" y="5015343"/>
            <a:ext cx="982079" cy="1082054"/>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400" dirty="0" smtClean="0"/>
              <a:t>600</a:t>
            </a:r>
            <a:endParaRPr kumimoji="1" lang="ja-JP" altLang="en-US" sz="1400" dirty="0"/>
          </a:p>
        </p:txBody>
      </p:sp>
      <p:sp>
        <p:nvSpPr>
          <p:cNvPr id="42" name="正方形/長方形 41"/>
          <p:cNvSpPr/>
          <p:nvPr/>
        </p:nvSpPr>
        <p:spPr>
          <a:xfrm>
            <a:off x="8189241" y="3947172"/>
            <a:ext cx="1410474" cy="1087902"/>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pPr algn="ctr"/>
            <a:r>
              <a:rPr kumimoji="1" lang="en-US" altLang="ja-JP" dirty="0" smtClean="0"/>
              <a:t>500</a:t>
            </a:r>
            <a:endParaRPr kumimoji="1" lang="ja-JP" altLang="en-US" dirty="0"/>
          </a:p>
        </p:txBody>
      </p:sp>
      <p:sp>
        <p:nvSpPr>
          <p:cNvPr id="43" name="正方形/長方形 42"/>
          <p:cNvSpPr/>
          <p:nvPr/>
        </p:nvSpPr>
        <p:spPr>
          <a:xfrm>
            <a:off x="5374121" y="3946653"/>
            <a:ext cx="1410474" cy="891479"/>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pPr algn="ctr"/>
            <a:r>
              <a:rPr kumimoji="1" lang="en-US" altLang="ja-JP" dirty="0" smtClean="0"/>
              <a:t>400</a:t>
            </a:r>
            <a:endParaRPr kumimoji="1" lang="ja-JP" altLang="en-US" dirty="0"/>
          </a:p>
        </p:txBody>
      </p:sp>
      <p:sp>
        <p:nvSpPr>
          <p:cNvPr id="44" name="正方形/長方形 43"/>
          <p:cNvSpPr/>
          <p:nvPr/>
        </p:nvSpPr>
        <p:spPr>
          <a:xfrm>
            <a:off x="2602303" y="3951246"/>
            <a:ext cx="1410474" cy="611845"/>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pPr algn="ctr"/>
            <a:r>
              <a:rPr kumimoji="1" lang="en-US" altLang="ja-JP" dirty="0" smtClean="0"/>
              <a:t>300</a:t>
            </a:r>
            <a:endParaRPr kumimoji="1" lang="ja-JP" altLang="en-US" dirty="0"/>
          </a:p>
        </p:txBody>
      </p:sp>
      <p:sp>
        <p:nvSpPr>
          <p:cNvPr id="45" name="円/楕円 44"/>
          <p:cNvSpPr/>
          <p:nvPr/>
        </p:nvSpPr>
        <p:spPr>
          <a:xfrm>
            <a:off x="4660849" y="5768859"/>
            <a:ext cx="2880320" cy="506692"/>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1600" b="1" dirty="0" smtClean="0"/>
              <a:t>債権者</a:t>
            </a:r>
            <a:r>
              <a:rPr kumimoji="1" lang="en-US" altLang="ja-JP" b="1" dirty="0" smtClean="0">
                <a:latin typeface="Times New Roman" pitchFamily="18" charset="0"/>
                <a:cs typeface="Times New Roman" pitchFamily="18" charset="0"/>
              </a:rPr>
              <a:t>X</a:t>
            </a:r>
            <a:endParaRPr kumimoji="1" lang="ja-JP" altLang="en-US" b="1" dirty="0">
              <a:latin typeface="Times New Roman" pitchFamily="18" charset="0"/>
              <a:cs typeface="Times New Roman" pitchFamily="18" charset="0"/>
            </a:endParaRPr>
          </a:p>
        </p:txBody>
      </p:sp>
      <p:sp>
        <p:nvSpPr>
          <p:cNvPr id="46" name="テキスト ボックス 45"/>
          <p:cNvSpPr txBox="1"/>
          <p:nvPr/>
        </p:nvSpPr>
        <p:spPr>
          <a:xfrm>
            <a:off x="2359567" y="3481029"/>
            <a:ext cx="1887965" cy="707886"/>
          </a:xfrm>
          <a:prstGeom prst="rect">
            <a:avLst/>
          </a:prstGeom>
          <a:noFill/>
        </p:spPr>
        <p:txBody>
          <a:bodyPr wrap="square" rtlCol="0">
            <a:spAutoFit/>
          </a:bodyPr>
          <a:lstStyle/>
          <a:p>
            <a:r>
              <a:rPr kumimoji="1" lang="ja-JP" altLang="en-US" sz="2000" dirty="0" smtClean="0"/>
              <a:t>連帯債務者</a:t>
            </a:r>
            <a:r>
              <a:rPr kumimoji="1" lang="en-US" altLang="ja-JP" sz="2000" b="1" dirty="0" smtClean="0">
                <a:latin typeface="Times New Roman" pitchFamily="18" charset="0"/>
                <a:cs typeface="Times New Roman" pitchFamily="18" charset="0"/>
              </a:rPr>
              <a:t>Y</a:t>
            </a:r>
            <a:r>
              <a:rPr kumimoji="1" lang="en-US" altLang="ja-JP" sz="2000" b="1" baseline="-25000" dirty="0" smtClean="0">
                <a:latin typeface="Times New Roman" pitchFamily="18" charset="0"/>
                <a:cs typeface="Times New Roman" pitchFamily="18" charset="0"/>
              </a:rPr>
              <a:t>1</a:t>
            </a:r>
            <a:endParaRPr kumimoji="1" lang="ja-JP" altLang="en-US" sz="2000" b="1" baseline="-25000" dirty="0">
              <a:latin typeface="Times New Roman" pitchFamily="18" charset="0"/>
              <a:cs typeface="Times New Roman" pitchFamily="18" charset="0"/>
            </a:endParaRPr>
          </a:p>
        </p:txBody>
      </p:sp>
      <p:sp>
        <p:nvSpPr>
          <p:cNvPr id="47" name="テキスト ボックス 46"/>
          <p:cNvSpPr txBox="1"/>
          <p:nvPr/>
        </p:nvSpPr>
        <p:spPr>
          <a:xfrm>
            <a:off x="5167879" y="3481029"/>
            <a:ext cx="1887965" cy="707886"/>
          </a:xfrm>
          <a:prstGeom prst="rect">
            <a:avLst/>
          </a:prstGeom>
          <a:noFill/>
        </p:spPr>
        <p:txBody>
          <a:bodyPr wrap="square" rtlCol="0">
            <a:spAutoFit/>
          </a:bodyPr>
          <a:lstStyle/>
          <a:p>
            <a:r>
              <a:rPr kumimoji="1" lang="ja-JP" altLang="en-US" sz="2000" dirty="0" smtClean="0"/>
              <a:t>連帯債務者</a:t>
            </a:r>
            <a:r>
              <a:rPr kumimoji="1" lang="en-US" altLang="ja-JP" sz="2000" b="1" dirty="0" smtClean="0">
                <a:latin typeface="Times New Roman" pitchFamily="18" charset="0"/>
                <a:cs typeface="Times New Roman" pitchFamily="18" charset="0"/>
              </a:rPr>
              <a:t>Y</a:t>
            </a:r>
            <a:r>
              <a:rPr kumimoji="1" lang="en-US" altLang="ja-JP" sz="2000" b="1" baseline="-25000" dirty="0" smtClean="0">
                <a:latin typeface="Times New Roman" pitchFamily="18" charset="0"/>
                <a:cs typeface="Times New Roman" pitchFamily="18" charset="0"/>
              </a:rPr>
              <a:t>2</a:t>
            </a:r>
            <a:endParaRPr kumimoji="1" lang="ja-JP" altLang="en-US" sz="2000" b="1" baseline="-25000" dirty="0">
              <a:latin typeface="Times New Roman" pitchFamily="18" charset="0"/>
              <a:cs typeface="Times New Roman" pitchFamily="18" charset="0"/>
            </a:endParaRPr>
          </a:p>
        </p:txBody>
      </p:sp>
      <p:sp>
        <p:nvSpPr>
          <p:cNvPr id="48" name="テキスト ボックス 47"/>
          <p:cNvSpPr txBox="1"/>
          <p:nvPr/>
        </p:nvSpPr>
        <p:spPr>
          <a:xfrm>
            <a:off x="7954487" y="3481029"/>
            <a:ext cx="1887965" cy="707886"/>
          </a:xfrm>
          <a:prstGeom prst="rect">
            <a:avLst/>
          </a:prstGeom>
          <a:noFill/>
        </p:spPr>
        <p:txBody>
          <a:bodyPr wrap="square" rtlCol="0">
            <a:spAutoFit/>
          </a:bodyPr>
          <a:lstStyle/>
          <a:p>
            <a:r>
              <a:rPr kumimoji="1" lang="ja-JP" altLang="en-US" sz="2000" dirty="0" smtClean="0"/>
              <a:t>連帯債務者</a:t>
            </a:r>
            <a:r>
              <a:rPr kumimoji="1" lang="en-US" altLang="ja-JP" sz="2000" b="1" dirty="0" smtClean="0">
                <a:latin typeface="Times New Roman" pitchFamily="18" charset="0"/>
                <a:cs typeface="Times New Roman" pitchFamily="18" charset="0"/>
              </a:rPr>
              <a:t>Y</a:t>
            </a:r>
            <a:r>
              <a:rPr lang="en-US" altLang="ja-JP" sz="2000" b="1" baseline="-25000" dirty="0">
                <a:latin typeface="Times New Roman" pitchFamily="18" charset="0"/>
                <a:cs typeface="Times New Roman" pitchFamily="18" charset="0"/>
              </a:rPr>
              <a:t>3</a:t>
            </a:r>
            <a:endParaRPr kumimoji="1" lang="ja-JP" altLang="en-US" sz="2000" b="1" baseline="-25000" dirty="0">
              <a:latin typeface="Times New Roman" pitchFamily="18" charset="0"/>
              <a:cs typeface="Times New Roman" pitchFamily="18" charset="0"/>
            </a:endParaRPr>
          </a:p>
        </p:txBody>
      </p:sp>
      <p:sp>
        <p:nvSpPr>
          <p:cNvPr id="49" name="正方形/長方形 48"/>
          <p:cNvSpPr/>
          <p:nvPr/>
        </p:nvSpPr>
        <p:spPr>
          <a:xfrm>
            <a:off x="5384327" y="4822892"/>
            <a:ext cx="1410474" cy="424364"/>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ja-JP" dirty="0" smtClean="0"/>
              <a:t>200</a:t>
            </a:r>
            <a:endParaRPr kumimoji="1" lang="ja-JP" altLang="en-US" dirty="0"/>
          </a:p>
        </p:txBody>
      </p:sp>
      <p:sp>
        <p:nvSpPr>
          <p:cNvPr id="50" name="正方形/長方形 49"/>
          <p:cNvSpPr/>
          <p:nvPr/>
        </p:nvSpPr>
        <p:spPr>
          <a:xfrm>
            <a:off x="8188447" y="5035074"/>
            <a:ext cx="1410474" cy="227422"/>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ja-JP" dirty="0" smtClean="0"/>
              <a:t>100</a:t>
            </a:r>
            <a:endParaRPr kumimoji="1" lang="ja-JP" altLang="en-US" dirty="0"/>
          </a:p>
        </p:txBody>
      </p:sp>
      <p:sp>
        <p:nvSpPr>
          <p:cNvPr id="51" name="正方形/長方形 50"/>
          <p:cNvSpPr/>
          <p:nvPr/>
        </p:nvSpPr>
        <p:spPr>
          <a:xfrm>
            <a:off x="2603097" y="4563091"/>
            <a:ext cx="1410474" cy="668925"/>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ja-JP" dirty="0" smtClean="0"/>
              <a:t>300</a:t>
            </a:r>
            <a:endParaRPr kumimoji="1" lang="ja-JP" altLang="en-US" dirty="0"/>
          </a:p>
        </p:txBody>
      </p:sp>
    </p:spTree>
    <p:extLst>
      <p:ext uri="{BB962C8B-B14F-4D97-AF65-F5344CB8AC3E}">
        <p14:creationId xmlns:p14="http://schemas.microsoft.com/office/powerpoint/2010/main" val="55148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wipe(up)">
                                      <p:cBhvr>
                                        <p:cTn id="7" dur="2000"/>
                                        <p:tgtEl>
                                          <p:spTgt spid="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
                                            <p:txEl>
                                              <p:pRg st="1" end="1"/>
                                            </p:txEl>
                                          </p:spTgt>
                                        </p:tgtEl>
                                        <p:attrNameLst>
                                          <p:attrName>style.visibility</p:attrName>
                                        </p:attrNameLst>
                                      </p:cBhvr>
                                      <p:to>
                                        <p:strVal val="visible"/>
                                      </p:to>
                                    </p:set>
                                    <p:animEffect transition="in" filter="wipe(left)">
                                      <p:cBhvr>
                                        <p:cTn id="12" dur="1000"/>
                                        <p:tgtEl>
                                          <p:spTgt spid="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left)">
                                      <p:cBhvr>
                                        <p:cTn id="22" dur="500"/>
                                        <p:tgtEl>
                                          <p:spTgt spid="46"/>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wipe(down)">
                                      <p:cBhvr>
                                        <p:cTn id="26" dur="750"/>
                                        <p:tgtEl>
                                          <p:spTgt spid="5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left)">
                                      <p:cBhvr>
                                        <p:cTn id="31" dur="500"/>
                                        <p:tgtEl>
                                          <p:spTgt spid="47"/>
                                        </p:tgtEl>
                                      </p:cBhvr>
                                    </p:animEffect>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wipe(down)">
                                      <p:cBhvr>
                                        <p:cTn id="35" dur="750"/>
                                        <p:tgtEl>
                                          <p:spTgt spid="4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ipe(left)">
                                      <p:cBhvr>
                                        <p:cTn id="40" dur="500"/>
                                        <p:tgtEl>
                                          <p:spTgt spid="48"/>
                                        </p:tgtEl>
                                      </p:cBhvr>
                                    </p:animEffect>
                                  </p:childTnLst>
                                </p:cTn>
                              </p:par>
                            </p:childTnLst>
                          </p:cTn>
                        </p:par>
                        <p:par>
                          <p:cTn id="41" fill="hold">
                            <p:stCondLst>
                              <p:cond delay="500"/>
                            </p:stCondLst>
                            <p:childTnLst>
                              <p:par>
                                <p:cTn id="42" presetID="22" presetClass="entr" presetSubtype="4"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wipe(down)">
                                      <p:cBhvr>
                                        <p:cTn id="44" dur="750"/>
                                        <p:tgtEl>
                                          <p:spTgt spid="5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down)">
                                      <p:cBhvr>
                                        <p:cTn id="49" dur="750"/>
                                        <p:tgtEl>
                                          <p:spTgt spid="41"/>
                                        </p:tgtEl>
                                      </p:cBhvr>
                                    </p:animEffect>
                                  </p:childTnLst>
                                </p:cTn>
                              </p:par>
                            </p:childTnLst>
                          </p:cTn>
                        </p:par>
                        <p:par>
                          <p:cTn id="50" fill="hold">
                            <p:stCondLst>
                              <p:cond delay="750"/>
                            </p:stCondLst>
                            <p:childTnLst>
                              <p:par>
                                <p:cTn id="51" presetID="22" presetClass="entr" presetSubtype="4"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750"/>
                                        <p:tgtEl>
                                          <p:spTgt spid="40"/>
                                        </p:tgtEl>
                                      </p:cBhvr>
                                    </p:animEffect>
                                  </p:childTnLst>
                                </p:cTn>
                              </p:par>
                            </p:childTnLst>
                          </p:cTn>
                        </p:par>
                        <p:par>
                          <p:cTn id="54" fill="hold">
                            <p:stCondLst>
                              <p:cond delay="1500"/>
                            </p:stCondLst>
                            <p:childTnLst>
                              <p:par>
                                <p:cTn id="55" presetID="22" presetClass="entr" presetSubtype="4"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down)">
                                      <p:cBhvr>
                                        <p:cTn id="57" dur="75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 calcmode="lin" valueType="num">
                                      <p:cBhvr>
                                        <p:cTn id="62" dur="1000" fill="hold"/>
                                        <p:tgtEl>
                                          <p:spTgt spid="44"/>
                                        </p:tgtEl>
                                        <p:attrNameLst>
                                          <p:attrName>ppt_w</p:attrName>
                                        </p:attrNameLst>
                                      </p:cBhvr>
                                      <p:tavLst>
                                        <p:tav tm="0">
                                          <p:val>
                                            <p:fltVal val="0"/>
                                          </p:val>
                                        </p:tav>
                                        <p:tav tm="100000">
                                          <p:val>
                                            <p:strVal val="#ppt_w"/>
                                          </p:val>
                                        </p:tav>
                                      </p:tavLst>
                                    </p:anim>
                                    <p:anim calcmode="lin" valueType="num">
                                      <p:cBhvr>
                                        <p:cTn id="63" dur="1000" fill="hold"/>
                                        <p:tgtEl>
                                          <p:spTgt spid="44"/>
                                        </p:tgtEl>
                                        <p:attrNameLst>
                                          <p:attrName>ppt_h</p:attrName>
                                        </p:attrNameLst>
                                      </p:cBhvr>
                                      <p:tavLst>
                                        <p:tav tm="0">
                                          <p:val>
                                            <p:fltVal val="0"/>
                                          </p:val>
                                        </p:tav>
                                        <p:tav tm="100000">
                                          <p:val>
                                            <p:strVal val="#ppt_h"/>
                                          </p:val>
                                        </p:tav>
                                      </p:tavLst>
                                    </p:anim>
                                    <p:anim calcmode="lin" valueType="num">
                                      <p:cBhvr>
                                        <p:cTn id="64" dur="1000" fill="hold"/>
                                        <p:tgtEl>
                                          <p:spTgt spid="44"/>
                                        </p:tgtEl>
                                        <p:attrNameLst>
                                          <p:attrName>style.rotation</p:attrName>
                                        </p:attrNameLst>
                                      </p:cBhvr>
                                      <p:tavLst>
                                        <p:tav tm="0">
                                          <p:val>
                                            <p:fltVal val="90"/>
                                          </p:val>
                                        </p:tav>
                                        <p:tav tm="100000">
                                          <p:val>
                                            <p:fltVal val="0"/>
                                          </p:val>
                                        </p:tav>
                                      </p:tavLst>
                                    </p:anim>
                                    <p:animEffect transition="in" filter="fade">
                                      <p:cBhvr>
                                        <p:cTn id="65" dur="1000"/>
                                        <p:tgtEl>
                                          <p:spTgt spid="44"/>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grpId="0" nodeType="click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p:cTn id="70" dur="1000" fill="hold"/>
                                        <p:tgtEl>
                                          <p:spTgt spid="43"/>
                                        </p:tgtEl>
                                        <p:attrNameLst>
                                          <p:attrName>ppt_w</p:attrName>
                                        </p:attrNameLst>
                                      </p:cBhvr>
                                      <p:tavLst>
                                        <p:tav tm="0">
                                          <p:val>
                                            <p:fltVal val="0"/>
                                          </p:val>
                                        </p:tav>
                                        <p:tav tm="100000">
                                          <p:val>
                                            <p:strVal val="#ppt_w"/>
                                          </p:val>
                                        </p:tav>
                                      </p:tavLst>
                                    </p:anim>
                                    <p:anim calcmode="lin" valueType="num">
                                      <p:cBhvr>
                                        <p:cTn id="71" dur="1000" fill="hold"/>
                                        <p:tgtEl>
                                          <p:spTgt spid="43"/>
                                        </p:tgtEl>
                                        <p:attrNameLst>
                                          <p:attrName>ppt_h</p:attrName>
                                        </p:attrNameLst>
                                      </p:cBhvr>
                                      <p:tavLst>
                                        <p:tav tm="0">
                                          <p:val>
                                            <p:fltVal val="0"/>
                                          </p:val>
                                        </p:tav>
                                        <p:tav tm="100000">
                                          <p:val>
                                            <p:strVal val="#ppt_h"/>
                                          </p:val>
                                        </p:tav>
                                      </p:tavLst>
                                    </p:anim>
                                    <p:anim calcmode="lin" valueType="num">
                                      <p:cBhvr>
                                        <p:cTn id="72" dur="1000" fill="hold"/>
                                        <p:tgtEl>
                                          <p:spTgt spid="43"/>
                                        </p:tgtEl>
                                        <p:attrNameLst>
                                          <p:attrName>style.rotation</p:attrName>
                                        </p:attrNameLst>
                                      </p:cBhvr>
                                      <p:tavLst>
                                        <p:tav tm="0">
                                          <p:val>
                                            <p:fltVal val="90"/>
                                          </p:val>
                                        </p:tav>
                                        <p:tav tm="100000">
                                          <p:val>
                                            <p:fltVal val="0"/>
                                          </p:val>
                                        </p:tav>
                                      </p:tavLst>
                                    </p:anim>
                                    <p:animEffect transition="in" filter="fade">
                                      <p:cBhvr>
                                        <p:cTn id="73" dur="1000"/>
                                        <p:tgtEl>
                                          <p:spTgt spid="43"/>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p:cTn id="78" dur="1000" fill="hold"/>
                                        <p:tgtEl>
                                          <p:spTgt spid="42"/>
                                        </p:tgtEl>
                                        <p:attrNameLst>
                                          <p:attrName>ppt_w</p:attrName>
                                        </p:attrNameLst>
                                      </p:cBhvr>
                                      <p:tavLst>
                                        <p:tav tm="0">
                                          <p:val>
                                            <p:fltVal val="0"/>
                                          </p:val>
                                        </p:tav>
                                        <p:tav tm="100000">
                                          <p:val>
                                            <p:strVal val="#ppt_w"/>
                                          </p:val>
                                        </p:tav>
                                      </p:tavLst>
                                    </p:anim>
                                    <p:anim calcmode="lin" valueType="num">
                                      <p:cBhvr>
                                        <p:cTn id="79" dur="1000" fill="hold"/>
                                        <p:tgtEl>
                                          <p:spTgt spid="42"/>
                                        </p:tgtEl>
                                        <p:attrNameLst>
                                          <p:attrName>ppt_h</p:attrName>
                                        </p:attrNameLst>
                                      </p:cBhvr>
                                      <p:tavLst>
                                        <p:tav tm="0">
                                          <p:val>
                                            <p:fltVal val="0"/>
                                          </p:val>
                                        </p:tav>
                                        <p:tav tm="100000">
                                          <p:val>
                                            <p:strVal val="#ppt_h"/>
                                          </p:val>
                                        </p:tav>
                                      </p:tavLst>
                                    </p:anim>
                                    <p:anim calcmode="lin" valueType="num">
                                      <p:cBhvr>
                                        <p:cTn id="80" dur="1000" fill="hold"/>
                                        <p:tgtEl>
                                          <p:spTgt spid="42"/>
                                        </p:tgtEl>
                                        <p:attrNameLst>
                                          <p:attrName>style.rotation</p:attrName>
                                        </p:attrNameLst>
                                      </p:cBhvr>
                                      <p:tavLst>
                                        <p:tav tm="0">
                                          <p:val>
                                            <p:fltVal val="90"/>
                                          </p:val>
                                        </p:tav>
                                        <p:tav tm="100000">
                                          <p:val>
                                            <p:fltVal val="0"/>
                                          </p:val>
                                        </p:tav>
                                      </p:tavLst>
                                    </p:anim>
                                    <p:animEffect transition="in" filter="fade">
                                      <p:cBhvr>
                                        <p:cTn id="81"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uiExpand="1" build="allAtOnce"/>
      <p:bldP spid="39" grpId="0" animBg="1"/>
      <p:bldP spid="40" grpId="0" animBg="1"/>
      <p:bldP spid="41" grpId="0" animBg="1"/>
      <p:bldP spid="42" grpId="0" animBg="1"/>
      <p:bldP spid="43" grpId="0" animBg="1"/>
      <p:bldP spid="44" grpId="0" animBg="1"/>
      <p:bldP spid="45" grpId="0" animBg="1"/>
      <p:bldP spid="46" grpId="0"/>
      <p:bldP spid="47" grpId="0"/>
      <p:bldP spid="48" grpId="0"/>
      <p:bldP spid="49" grpId="0" animBg="1"/>
      <p:bldP spid="50" grpId="0" animBg="1"/>
      <p:bldP spid="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5400" dirty="0" smtClean="0"/>
              <a:t>厳格な成績評価</a:t>
            </a:r>
            <a:endParaRPr kumimoji="1" lang="ja-JP" altLang="en-US" sz="5400" dirty="0"/>
          </a:p>
        </p:txBody>
      </p:sp>
      <p:sp>
        <p:nvSpPr>
          <p:cNvPr id="3" name="日付プレースホルダー 2"/>
          <p:cNvSpPr>
            <a:spLocks noGrp="1"/>
          </p:cNvSpPr>
          <p:nvPr>
            <p:ph type="dt" sz="half" idx="10"/>
          </p:nvPr>
        </p:nvSpPr>
        <p:spPr/>
        <p:txBody>
          <a:bodyPr/>
          <a:lstStyle/>
          <a:p>
            <a:fld id="{10D3AB30-B3B3-4667-ABE4-B0A8D60E86BB}" type="datetime1">
              <a:rPr kumimoji="1" lang="ja-JP" altLang="en-US" smtClean="0"/>
              <a:t>2015/8/7</a:t>
            </a:fld>
            <a:endParaRPr kumimoji="1" lang="ja-JP" altLang="en-US"/>
          </a:p>
        </p:txBody>
      </p:sp>
      <p:sp>
        <p:nvSpPr>
          <p:cNvPr id="4" name="スライド番号プレースホルダー 3"/>
          <p:cNvSpPr>
            <a:spLocks noGrp="1"/>
          </p:cNvSpPr>
          <p:nvPr>
            <p:ph type="sldNum" sz="quarter" idx="12"/>
          </p:nvPr>
        </p:nvSpPr>
        <p:spPr/>
        <p:txBody>
          <a:bodyPr/>
          <a:lstStyle/>
          <a:p>
            <a:fld id="{034DF8C5-7924-4D50-87E1-AC63DB6A7F48}" type="slidenum">
              <a:rPr kumimoji="1" lang="ja-JP" altLang="en-US" smtClean="0"/>
              <a:t>12</a:t>
            </a:fld>
            <a:endParaRPr kumimoji="1" lang="ja-JP" altLang="en-US"/>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5022" y="1690688"/>
            <a:ext cx="4868778" cy="3651583"/>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361" y="1690688"/>
            <a:ext cx="4868777" cy="3651583"/>
          </a:xfrm>
          <a:prstGeom prst="rect">
            <a:avLst/>
          </a:prstGeom>
        </p:spPr>
      </p:pic>
    </p:spTree>
    <p:extLst>
      <p:ext uri="{BB962C8B-B14F-4D97-AF65-F5344CB8AC3E}">
        <p14:creationId xmlns:p14="http://schemas.microsoft.com/office/powerpoint/2010/main" val="233051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dirty="0" smtClean="0"/>
              <a:t>目次</a:t>
            </a:r>
            <a:endParaRPr kumimoji="1" lang="ja-JP" altLang="en-US" dirty="0"/>
          </a:p>
        </p:txBody>
      </p:sp>
      <p:sp>
        <p:nvSpPr>
          <p:cNvPr id="7" name="コンテンツ プレースホルダー 6"/>
          <p:cNvSpPr>
            <a:spLocks noGrp="1"/>
          </p:cNvSpPr>
          <p:nvPr>
            <p:ph sz="half" idx="1"/>
          </p:nvPr>
        </p:nvSpPr>
        <p:spPr>
          <a:xfrm>
            <a:off x="838200" y="1825625"/>
            <a:ext cx="5181600" cy="4351338"/>
          </a:xfrm>
        </p:spPr>
        <p:txBody>
          <a:bodyPr>
            <a:normAutofit/>
          </a:bodyPr>
          <a:lstStyle/>
          <a:p>
            <a:r>
              <a:rPr kumimoji="1" lang="ja-JP" altLang="en-US" sz="3200" dirty="0" smtClean="0"/>
              <a:t>反転授業のイメージ</a:t>
            </a:r>
            <a:endParaRPr kumimoji="1" lang="en-US" altLang="ja-JP" sz="3200" dirty="0" smtClean="0"/>
          </a:p>
          <a:p>
            <a:pPr lvl="1"/>
            <a:r>
              <a:rPr lang="ja-JP" altLang="en-US" sz="2800" dirty="0" smtClean="0">
                <a:hlinkClick r:id="rId3" action="ppaction://hlinksldjump"/>
              </a:rPr>
              <a:t>アメリカ発の反転教育</a:t>
            </a:r>
            <a:endParaRPr lang="en-US" altLang="ja-JP" sz="2800" dirty="0" smtClean="0"/>
          </a:p>
          <a:p>
            <a:pPr lvl="1"/>
            <a:r>
              <a:rPr kumimoji="1" lang="ja-JP" altLang="en-US" sz="2800" dirty="0" smtClean="0">
                <a:hlinkClick r:id="rId4" action="ppaction://hlinksldjump"/>
              </a:rPr>
              <a:t>日本の反転教育のイメージ</a:t>
            </a:r>
            <a:endParaRPr kumimoji="1" lang="en-US" altLang="ja-JP" sz="2800" dirty="0" smtClean="0"/>
          </a:p>
          <a:p>
            <a:pPr lvl="1"/>
            <a:r>
              <a:rPr lang="ja-JP" altLang="en-US" sz="2800" dirty="0" smtClean="0">
                <a:hlinkClick r:id="rId5" action="ppaction://hlinksldjump"/>
              </a:rPr>
              <a:t>講義</a:t>
            </a:r>
            <a:r>
              <a:rPr lang="ja-JP" altLang="en-US" sz="2800" dirty="0">
                <a:hlinkClick r:id="rId5" action="ppaction://hlinksldjump"/>
              </a:rPr>
              <a:t>方式</a:t>
            </a:r>
            <a:r>
              <a:rPr lang="ja-JP" altLang="en-US" sz="2800" dirty="0" smtClean="0">
                <a:hlinkClick r:id="rId5" action="ppaction://hlinksldjump"/>
              </a:rPr>
              <a:t>から寺子屋方式へ</a:t>
            </a:r>
            <a:endParaRPr lang="en-US" altLang="ja-JP" sz="2800" dirty="0" smtClean="0"/>
          </a:p>
          <a:p>
            <a:pPr lvl="1"/>
            <a:r>
              <a:rPr lang="ja-JP" altLang="en-US" sz="2800" dirty="0" smtClean="0">
                <a:hlinkClick r:id="rId6" action="ppaction://hlinksldjump"/>
              </a:rPr>
              <a:t>反転教育の教育理論</a:t>
            </a:r>
            <a:endParaRPr lang="en-US" altLang="ja-JP" sz="2800" dirty="0" smtClean="0"/>
          </a:p>
          <a:p>
            <a:r>
              <a:rPr lang="ja-JP" altLang="en-US" sz="3200" dirty="0" smtClean="0"/>
              <a:t>明治学院大学への波及</a:t>
            </a:r>
            <a:endParaRPr lang="en-US" altLang="ja-JP" sz="3200" dirty="0" smtClean="0"/>
          </a:p>
          <a:p>
            <a:pPr lvl="1"/>
            <a:r>
              <a:rPr lang="ja-JP" altLang="en-US" sz="2800" dirty="0" smtClean="0">
                <a:hlinkClick r:id="rId7" action="ppaction://hlinksldjump"/>
              </a:rPr>
              <a:t>小・中・高校の全国的試み</a:t>
            </a:r>
            <a:endParaRPr lang="en-US" altLang="ja-JP" sz="2800" dirty="0" smtClean="0"/>
          </a:p>
          <a:p>
            <a:pPr lvl="1"/>
            <a:r>
              <a:rPr lang="ja-JP" altLang="en-US" sz="2800" dirty="0" smtClean="0">
                <a:hlinkClick r:id="rId7" action="ppaction://hlinksldjump"/>
              </a:rPr>
              <a:t>教員の負担増とその解消策</a:t>
            </a:r>
            <a:endParaRPr lang="en-US" altLang="ja-JP" sz="2800" dirty="0" smtClean="0"/>
          </a:p>
        </p:txBody>
      </p:sp>
      <p:sp>
        <p:nvSpPr>
          <p:cNvPr id="8" name="コンテンツ プレースホルダー 7"/>
          <p:cNvSpPr>
            <a:spLocks noGrp="1"/>
          </p:cNvSpPr>
          <p:nvPr>
            <p:ph sz="half" idx="2"/>
          </p:nvPr>
        </p:nvSpPr>
        <p:spPr>
          <a:xfrm>
            <a:off x="6315740" y="1825625"/>
            <a:ext cx="5422604" cy="4351338"/>
          </a:xfrm>
        </p:spPr>
        <p:txBody>
          <a:bodyPr>
            <a:normAutofit/>
          </a:bodyPr>
          <a:lstStyle/>
          <a:p>
            <a:r>
              <a:rPr kumimoji="1" lang="ja-JP" altLang="en-US" sz="3200" dirty="0" smtClean="0"/>
              <a:t>ビデオ教材の簡単な作成方法</a:t>
            </a:r>
            <a:endParaRPr kumimoji="1" lang="en-US" altLang="ja-JP" sz="3200" dirty="0" smtClean="0"/>
          </a:p>
          <a:p>
            <a:pPr lvl="1"/>
            <a:r>
              <a:rPr kumimoji="1" lang="ja-JP" altLang="en-US" sz="2800" dirty="0" smtClean="0">
                <a:hlinkClick r:id="rId8" action="ppaction://hlinksldjump"/>
              </a:rPr>
              <a:t>ビデオ教材の簡単な作成方法</a:t>
            </a:r>
            <a:endParaRPr kumimoji="1" lang="en-US" altLang="ja-JP" sz="2800" dirty="0" smtClean="0"/>
          </a:p>
          <a:p>
            <a:pPr lvl="1"/>
            <a:r>
              <a:rPr lang="ja-JP" altLang="en-US" sz="2800" dirty="0" smtClean="0">
                <a:hlinkClick r:id="rId9" action="ppaction://hlinksldjump"/>
              </a:rPr>
              <a:t>ビデオ</a:t>
            </a:r>
            <a:r>
              <a:rPr lang="ja-JP" altLang="en-US" sz="2800" dirty="0">
                <a:hlinkClick r:id="rId9" action="ppaction://hlinksldjump"/>
              </a:rPr>
              <a:t>教材</a:t>
            </a:r>
            <a:r>
              <a:rPr lang="ja-JP" altLang="en-US" sz="2800" dirty="0" smtClean="0">
                <a:hlinkClick r:id="rId9" action="ppaction://hlinksldjump"/>
              </a:rPr>
              <a:t>の作成の試み</a:t>
            </a:r>
            <a:endParaRPr lang="en-US" altLang="ja-JP" sz="2800" dirty="0" smtClean="0"/>
          </a:p>
          <a:p>
            <a:pPr lvl="1"/>
            <a:r>
              <a:rPr kumimoji="1" lang="ja-JP" altLang="en-US" sz="2800" dirty="0" smtClean="0">
                <a:hlinkClick r:id="rId10" action="ppaction://hlinksldjump"/>
              </a:rPr>
              <a:t>ビデオ教材</a:t>
            </a:r>
            <a:r>
              <a:rPr lang="ja-JP" altLang="en-US" sz="2800" dirty="0" smtClean="0">
                <a:hlinkClick r:id="rId10" action="ppaction://hlinksldjump"/>
              </a:rPr>
              <a:t>の効用</a:t>
            </a:r>
            <a:endParaRPr lang="en-US" altLang="ja-JP" sz="2800" dirty="0" smtClean="0"/>
          </a:p>
          <a:p>
            <a:r>
              <a:rPr kumimoji="1" lang="ja-JP" altLang="en-US" sz="3200" dirty="0" smtClean="0"/>
              <a:t>ビデオ</a:t>
            </a:r>
            <a:r>
              <a:rPr kumimoji="1" lang="ja-JP" altLang="en-US" sz="3200" dirty="0"/>
              <a:t>教材</a:t>
            </a:r>
            <a:r>
              <a:rPr kumimoji="1" lang="ja-JP" altLang="en-US" sz="3200" dirty="0" smtClean="0"/>
              <a:t>の実例</a:t>
            </a:r>
            <a:endParaRPr kumimoji="1" lang="en-US" altLang="ja-JP" sz="3200" dirty="0" smtClean="0"/>
          </a:p>
          <a:p>
            <a:pPr lvl="1"/>
            <a:r>
              <a:rPr lang="ja-JP" altLang="en-US" sz="2800" dirty="0" smtClean="0">
                <a:hlinkClick r:id="rId11" action="ppaction://hlinksldjump"/>
              </a:rPr>
              <a:t>連帯債務に関する基本設例</a:t>
            </a:r>
            <a:endParaRPr lang="en-US" altLang="ja-JP" sz="2800" dirty="0" smtClean="0"/>
          </a:p>
          <a:p>
            <a:pPr lvl="1"/>
            <a:r>
              <a:rPr lang="ja-JP" altLang="en-US" sz="2800" dirty="0">
                <a:hlinkClick r:id="rId12" action="ppaction://hlinksldjump"/>
              </a:rPr>
              <a:t>厳格</a:t>
            </a:r>
            <a:r>
              <a:rPr lang="ja-JP" altLang="en-US" sz="2800" dirty="0" smtClean="0">
                <a:hlinkClick r:id="rId12" action="ppaction://hlinksldjump"/>
              </a:rPr>
              <a:t>な成績評価</a:t>
            </a:r>
            <a:endParaRPr lang="en-US" altLang="ja-JP" sz="2800" dirty="0" smtClean="0"/>
          </a:p>
        </p:txBody>
      </p:sp>
      <p:sp>
        <p:nvSpPr>
          <p:cNvPr id="4" name="日付プレースホルダー 3"/>
          <p:cNvSpPr>
            <a:spLocks noGrp="1"/>
          </p:cNvSpPr>
          <p:nvPr>
            <p:ph type="dt" sz="half" idx="10"/>
          </p:nvPr>
        </p:nvSpPr>
        <p:spPr/>
        <p:txBody>
          <a:bodyPr/>
          <a:lstStyle/>
          <a:p>
            <a:fld id="{88CF1BAE-F492-4E1E-BA27-8E66A82D0222}" type="datetime1">
              <a:rPr kumimoji="1" lang="ja-JP" altLang="en-US" smtClean="0"/>
              <a:t>2015/8/7</a:t>
            </a:fld>
            <a:endParaRPr kumimoji="1" lang="ja-JP" altLang="en-US"/>
          </a:p>
        </p:txBody>
      </p:sp>
      <p:sp>
        <p:nvSpPr>
          <p:cNvPr id="5" name="スライド番号プレースホルダー 4"/>
          <p:cNvSpPr>
            <a:spLocks noGrp="1"/>
          </p:cNvSpPr>
          <p:nvPr>
            <p:ph type="sldNum" sz="quarter" idx="12"/>
          </p:nvPr>
        </p:nvSpPr>
        <p:spPr/>
        <p:txBody>
          <a:bodyPr/>
          <a:lstStyle/>
          <a:p>
            <a:fld id="{034DF8C5-7924-4D50-87E1-AC63DB6A7F48}" type="slidenum">
              <a:rPr kumimoji="1" lang="ja-JP" altLang="en-US" smtClean="0"/>
              <a:t>2</a:t>
            </a:fld>
            <a:endParaRPr kumimoji="1" lang="ja-JP" altLang="en-US"/>
          </a:p>
        </p:txBody>
      </p:sp>
    </p:spTree>
    <p:extLst>
      <p:ext uri="{BB962C8B-B14F-4D97-AF65-F5344CB8AC3E}">
        <p14:creationId xmlns:p14="http://schemas.microsoft.com/office/powerpoint/2010/main" val="1623495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smtClean="0"/>
              <a:t>反転授業のイメージ</a:t>
            </a:r>
            <a:endParaRPr kumimoji="1" lang="ja-JP" altLang="en-US" sz="4800" dirty="0"/>
          </a:p>
        </p:txBody>
      </p:sp>
      <p:sp>
        <p:nvSpPr>
          <p:cNvPr id="4" name="日付プレースホルダー 3"/>
          <p:cNvSpPr>
            <a:spLocks noGrp="1"/>
          </p:cNvSpPr>
          <p:nvPr>
            <p:ph type="dt" sz="half" idx="10"/>
          </p:nvPr>
        </p:nvSpPr>
        <p:spPr/>
        <p:txBody>
          <a:bodyPr/>
          <a:lstStyle/>
          <a:p>
            <a:fld id="{88CF1BAE-F492-4E1E-BA27-8E66A82D0222}" type="datetime1">
              <a:rPr kumimoji="1" lang="ja-JP" altLang="en-US" smtClean="0"/>
              <a:t>2015/8/7</a:t>
            </a:fld>
            <a:endParaRPr kumimoji="1" lang="ja-JP" altLang="en-US"/>
          </a:p>
        </p:txBody>
      </p:sp>
      <p:sp>
        <p:nvSpPr>
          <p:cNvPr id="5" name="スライド番号プレースホルダー 4"/>
          <p:cNvSpPr>
            <a:spLocks noGrp="1"/>
          </p:cNvSpPr>
          <p:nvPr>
            <p:ph type="sldNum" sz="quarter" idx="12"/>
          </p:nvPr>
        </p:nvSpPr>
        <p:spPr/>
        <p:txBody>
          <a:bodyPr/>
          <a:lstStyle/>
          <a:p>
            <a:fld id="{034DF8C5-7924-4D50-87E1-AC63DB6A7F48}" type="slidenum">
              <a:rPr kumimoji="1" lang="ja-JP" altLang="en-US" smtClean="0"/>
              <a:t>3</a:t>
            </a:fld>
            <a:endParaRPr kumimoji="1" lang="ja-JP" altLang="en-US"/>
          </a:p>
        </p:txBody>
      </p:sp>
      <p:pic>
        <p:nvPicPr>
          <p:cNvPr id="1028" name="Picture 4" descr="http://www.city.fukuoka.lg.jp/data/open/cnt/3/26574/1/class-mini.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56214" y="3169523"/>
            <a:ext cx="2843725" cy="2415785"/>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1273007" y="1709626"/>
            <a:ext cx="4231757" cy="769441"/>
          </a:xfrm>
          <a:prstGeom prst="rect">
            <a:avLst/>
          </a:prstGeom>
          <a:noFill/>
        </p:spPr>
        <p:txBody>
          <a:bodyPr wrap="square" rtlCol="0">
            <a:spAutoFit/>
          </a:bodyPr>
          <a:lstStyle/>
          <a:p>
            <a:pPr algn="ctr"/>
            <a:r>
              <a:rPr lang="ja-JP" altLang="en-US" sz="4400" dirty="0"/>
              <a:t>ステージ</a:t>
            </a:r>
            <a:r>
              <a:rPr lang="ja-JP" altLang="en-US" sz="4400" dirty="0" smtClean="0"/>
              <a:t>の</a:t>
            </a:r>
            <a:r>
              <a:rPr lang="ja-JP" altLang="en-US" sz="4400" dirty="0"/>
              <a:t>賢人</a:t>
            </a:r>
            <a:endParaRPr kumimoji="1" lang="ja-JP" altLang="en-US" sz="4400" dirty="0"/>
          </a:p>
        </p:txBody>
      </p:sp>
      <p:grpSp>
        <p:nvGrpSpPr>
          <p:cNvPr id="14" name="グループ化 13"/>
          <p:cNvGrpSpPr/>
          <p:nvPr/>
        </p:nvGrpSpPr>
        <p:grpSpPr>
          <a:xfrm>
            <a:off x="7847241" y="3298840"/>
            <a:ext cx="2547018" cy="2286468"/>
            <a:chOff x="7490331" y="3490225"/>
            <a:chExt cx="2547018" cy="2286468"/>
          </a:xfrm>
        </p:grpSpPr>
        <p:pic>
          <p:nvPicPr>
            <p:cNvPr id="1034" name="Picture 10" descr="http://sozaidas.com/sozai/010107oldman/seethrough/010107oldman21st-tran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0903" y="3490225"/>
              <a:ext cx="1416446" cy="17693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kodaira.ed.jp/kogera/tayori79-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0331" y="4211362"/>
              <a:ext cx="2240537" cy="1565331"/>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テキスト ボックス 15"/>
          <p:cNvSpPr txBox="1"/>
          <p:nvPr/>
        </p:nvSpPr>
        <p:spPr>
          <a:xfrm>
            <a:off x="6861934" y="1690688"/>
            <a:ext cx="4231757" cy="1446550"/>
          </a:xfrm>
          <a:prstGeom prst="rect">
            <a:avLst/>
          </a:prstGeom>
          <a:noFill/>
        </p:spPr>
        <p:txBody>
          <a:bodyPr wrap="square" rtlCol="0">
            <a:spAutoFit/>
          </a:bodyPr>
          <a:lstStyle/>
          <a:p>
            <a:pPr algn="ctr"/>
            <a:r>
              <a:rPr lang="ja-JP" altLang="en-US" sz="4400" dirty="0" smtClean="0"/>
              <a:t>生徒に寄り添うコーチ</a:t>
            </a:r>
            <a:endParaRPr kumimoji="1" lang="ja-JP" altLang="en-US" sz="4400" dirty="0"/>
          </a:p>
        </p:txBody>
      </p:sp>
      <p:sp>
        <p:nvSpPr>
          <p:cNvPr id="17" name="左矢印 16"/>
          <p:cNvSpPr/>
          <p:nvPr/>
        </p:nvSpPr>
        <p:spPr>
          <a:xfrm flipH="1">
            <a:off x="5734386" y="3085174"/>
            <a:ext cx="978408" cy="70955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5210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wipe(left)">
                                      <p:cBhvr>
                                        <p:cTn id="10" dur="10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1000"/>
                                        <p:tgtEl>
                                          <p:spTgt spid="16"/>
                                        </p:tgtEl>
                                      </p:cBhvr>
                                    </p:animEffect>
                                  </p:childTnLst>
                                </p:cTn>
                              </p:par>
                              <p:par>
                                <p:cTn id="21" presetID="22" presetClass="entr" presetSubtype="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反転授業の概要（日本）</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sz="4400" dirty="0" smtClean="0"/>
              <a:t>1. </a:t>
            </a:r>
            <a:r>
              <a:rPr lang="ja-JP" altLang="en-US" sz="4400" dirty="0"/>
              <a:t>教員</a:t>
            </a:r>
            <a:r>
              <a:rPr lang="ja-JP" altLang="en-US" sz="4400" dirty="0" smtClean="0"/>
              <a:t>が前</a:t>
            </a:r>
            <a:r>
              <a:rPr lang="ja-JP" altLang="en-US" sz="4400" dirty="0"/>
              <a:t>もって授業の動画を撮影する。</a:t>
            </a:r>
          </a:p>
          <a:p>
            <a:r>
              <a:rPr lang="en-US" altLang="ja-JP" sz="4400" dirty="0" smtClean="0"/>
              <a:t>2. </a:t>
            </a:r>
            <a:r>
              <a:rPr lang="ja-JP" altLang="en-US" sz="4400" dirty="0"/>
              <a:t>学生は，配信された動画を自宅</a:t>
            </a:r>
            <a:r>
              <a:rPr lang="ja-JP" altLang="en-US" sz="4400" dirty="0" smtClean="0"/>
              <a:t>で予習する（反転授業）。</a:t>
            </a:r>
            <a:endParaRPr lang="ja-JP" altLang="en-US" sz="4400" dirty="0"/>
          </a:p>
          <a:p>
            <a:r>
              <a:rPr lang="en-US" altLang="ja-JP" sz="4400" dirty="0" smtClean="0"/>
              <a:t>3. </a:t>
            </a:r>
            <a:r>
              <a:rPr lang="ja-JP" altLang="en-US" sz="4400" dirty="0"/>
              <a:t>講義室では，話し合い，教えあいを行う。</a:t>
            </a:r>
          </a:p>
          <a:p>
            <a:r>
              <a:rPr lang="en-US" altLang="ja-JP" sz="4400" dirty="0" smtClean="0"/>
              <a:t>4. </a:t>
            </a:r>
            <a:r>
              <a:rPr lang="ja-JP" altLang="en-US" sz="4400" dirty="0"/>
              <a:t>講義後</a:t>
            </a:r>
            <a:r>
              <a:rPr lang="ja-JP" altLang="en-US" sz="4400" dirty="0" smtClean="0"/>
              <a:t>，自宅</a:t>
            </a:r>
            <a:r>
              <a:rPr lang="ja-JP" altLang="en-US" sz="4400" dirty="0"/>
              <a:t>で宿題を解き，復習する。</a:t>
            </a:r>
            <a:endParaRPr kumimoji="1" lang="ja-JP" altLang="en-US" sz="4400" dirty="0"/>
          </a:p>
        </p:txBody>
      </p:sp>
      <p:sp>
        <p:nvSpPr>
          <p:cNvPr id="4" name="日付プレースホルダー 3"/>
          <p:cNvSpPr>
            <a:spLocks noGrp="1"/>
          </p:cNvSpPr>
          <p:nvPr>
            <p:ph type="dt" sz="half" idx="10"/>
          </p:nvPr>
        </p:nvSpPr>
        <p:spPr/>
        <p:txBody>
          <a:bodyPr/>
          <a:lstStyle/>
          <a:p>
            <a:fld id="{88CF1BAE-F492-4E1E-BA27-8E66A82D0222}" type="datetime1">
              <a:rPr kumimoji="1" lang="ja-JP" altLang="en-US" smtClean="0"/>
              <a:t>2015/8/7</a:t>
            </a:fld>
            <a:endParaRPr kumimoji="1" lang="ja-JP" altLang="en-US"/>
          </a:p>
        </p:txBody>
      </p:sp>
      <p:sp>
        <p:nvSpPr>
          <p:cNvPr id="5" name="スライド番号プレースホルダー 4"/>
          <p:cNvSpPr>
            <a:spLocks noGrp="1"/>
          </p:cNvSpPr>
          <p:nvPr>
            <p:ph type="sldNum" sz="quarter" idx="12"/>
          </p:nvPr>
        </p:nvSpPr>
        <p:spPr/>
        <p:txBody>
          <a:bodyPr/>
          <a:lstStyle/>
          <a:p>
            <a:fld id="{034DF8C5-7924-4D50-87E1-AC63DB6A7F48}" type="slidenum">
              <a:rPr kumimoji="1" lang="ja-JP" altLang="en-US" smtClean="0"/>
              <a:t>4</a:t>
            </a:fld>
            <a:endParaRPr kumimoji="1" lang="ja-JP" altLang="en-US"/>
          </a:p>
        </p:txBody>
      </p:sp>
    </p:spTree>
    <p:extLst>
      <p:ext uri="{BB962C8B-B14F-4D97-AF65-F5344CB8AC3E}">
        <p14:creationId xmlns:p14="http://schemas.microsoft.com/office/powerpoint/2010/main" val="59106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smtClean="0"/>
              <a:t>講義方式から寺子屋方式へ</a:t>
            </a:r>
            <a:endParaRPr kumimoji="1" lang="ja-JP" altLang="en-US" sz="4800" dirty="0"/>
          </a:p>
        </p:txBody>
      </p:sp>
      <p:sp>
        <p:nvSpPr>
          <p:cNvPr id="4" name="日付プレースホルダー 3"/>
          <p:cNvSpPr>
            <a:spLocks noGrp="1"/>
          </p:cNvSpPr>
          <p:nvPr>
            <p:ph type="dt" sz="half" idx="10"/>
          </p:nvPr>
        </p:nvSpPr>
        <p:spPr/>
        <p:txBody>
          <a:bodyPr/>
          <a:lstStyle/>
          <a:p>
            <a:fld id="{88CF1BAE-F492-4E1E-BA27-8E66A82D0222}" type="datetime1">
              <a:rPr kumimoji="1" lang="ja-JP" altLang="en-US" smtClean="0"/>
              <a:t>2015/8/7</a:t>
            </a:fld>
            <a:endParaRPr kumimoji="1" lang="ja-JP" altLang="en-US"/>
          </a:p>
        </p:txBody>
      </p:sp>
      <p:sp>
        <p:nvSpPr>
          <p:cNvPr id="5" name="スライド番号プレースホルダー 4"/>
          <p:cNvSpPr>
            <a:spLocks noGrp="1"/>
          </p:cNvSpPr>
          <p:nvPr>
            <p:ph type="sldNum" sz="quarter" idx="12"/>
          </p:nvPr>
        </p:nvSpPr>
        <p:spPr/>
        <p:txBody>
          <a:bodyPr/>
          <a:lstStyle/>
          <a:p>
            <a:fld id="{034DF8C5-7924-4D50-87E1-AC63DB6A7F48}" type="slidenum">
              <a:rPr kumimoji="1" lang="ja-JP" altLang="en-US" smtClean="0"/>
              <a:t>5</a:t>
            </a:fld>
            <a:endParaRPr kumimoji="1" lang="ja-JP" altLang="en-US"/>
          </a:p>
        </p:txBody>
      </p:sp>
      <p:sp>
        <p:nvSpPr>
          <p:cNvPr id="8" name="左矢印 7"/>
          <p:cNvSpPr/>
          <p:nvPr/>
        </p:nvSpPr>
        <p:spPr>
          <a:xfrm flipH="1">
            <a:off x="5688441" y="2363643"/>
            <a:ext cx="978408" cy="70955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728011" y="3229788"/>
            <a:ext cx="738664" cy="2427808"/>
          </a:xfrm>
          <a:prstGeom prst="rect">
            <a:avLst/>
          </a:prstGeom>
          <a:noFill/>
        </p:spPr>
        <p:txBody>
          <a:bodyPr vert="eaVert" wrap="square" rtlCol="0">
            <a:spAutoFit/>
          </a:bodyPr>
          <a:lstStyle/>
          <a:p>
            <a:r>
              <a:rPr lang="ja-JP" altLang="en-US" sz="3600" dirty="0" smtClean="0"/>
              <a:t>歴史を遡る</a:t>
            </a:r>
            <a:endParaRPr kumimoji="1" lang="ja-JP" altLang="en-US" sz="3600" dirty="0"/>
          </a:p>
        </p:txBody>
      </p:sp>
      <p:pic>
        <p:nvPicPr>
          <p:cNvPr id="1026" name="Picture 2" descr="http://ginjo.fc2web.com/293hanahosii/terakoy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5740" y="1876721"/>
            <a:ext cx="4468060" cy="3198447"/>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6666849" y="5236363"/>
            <a:ext cx="5319797" cy="369332"/>
          </a:xfrm>
          <a:prstGeom prst="rect">
            <a:avLst/>
          </a:prstGeom>
          <a:noFill/>
        </p:spPr>
        <p:txBody>
          <a:bodyPr wrap="square" rtlCol="0">
            <a:spAutoFit/>
          </a:bodyPr>
          <a:lstStyle/>
          <a:p>
            <a:r>
              <a:rPr lang="ja-JP" altLang="en-US" dirty="0"/>
              <a:t>渡辺崋山画「寺子屋の図」（田原町教育委員会蔵）</a:t>
            </a:r>
            <a:endParaRPr kumimoji="1" lang="ja-JP" altLang="en-US" dirty="0"/>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880" y="2363643"/>
            <a:ext cx="4721957" cy="2654027"/>
          </a:xfrm>
          <a:prstGeom prst="rect">
            <a:avLst/>
          </a:prstGeom>
        </p:spPr>
      </p:pic>
    </p:spTree>
    <p:extLst>
      <p:ext uri="{BB962C8B-B14F-4D97-AF65-F5344CB8AC3E}">
        <p14:creationId xmlns:p14="http://schemas.microsoft.com/office/powerpoint/2010/main" val="421281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wipe(left)">
                                      <p:cBhvr>
                                        <p:cTn id="20" dur="1500"/>
                                        <p:tgtEl>
                                          <p:spTgt spid="102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smtClean="0"/>
              <a:t>反転授業の教育理論</a:t>
            </a:r>
            <a:endParaRPr kumimoji="1" lang="ja-JP" altLang="en-US" sz="4800" dirty="0"/>
          </a:p>
        </p:txBody>
      </p:sp>
      <p:sp>
        <p:nvSpPr>
          <p:cNvPr id="3" name="コンテンツ プレースホルダー 2"/>
          <p:cNvSpPr>
            <a:spLocks noGrp="1"/>
          </p:cNvSpPr>
          <p:nvPr>
            <p:ph idx="1"/>
          </p:nvPr>
        </p:nvSpPr>
        <p:spPr>
          <a:xfrm>
            <a:off x="1127051" y="1690688"/>
            <a:ext cx="10711163" cy="4351338"/>
          </a:xfrm>
        </p:spPr>
        <p:txBody>
          <a:bodyPr>
            <a:noAutofit/>
          </a:bodyPr>
          <a:lstStyle/>
          <a:p>
            <a:pPr>
              <a:lnSpc>
                <a:spcPct val="100000"/>
              </a:lnSpc>
            </a:pPr>
            <a:r>
              <a:rPr kumimoji="1" lang="ja-JP" altLang="en-US" sz="4000" dirty="0" smtClean="0"/>
              <a:t>教育理論の進展</a:t>
            </a:r>
            <a:endParaRPr kumimoji="1" lang="en-US" altLang="ja-JP" sz="4000" dirty="0" smtClean="0"/>
          </a:p>
          <a:p>
            <a:pPr lvl="1">
              <a:lnSpc>
                <a:spcPct val="100000"/>
              </a:lnSpc>
            </a:pPr>
            <a:r>
              <a:rPr lang="ja-JP" altLang="en-US" sz="3600" dirty="0"/>
              <a:t>知識</a:t>
            </a:r>
            <a:r>
              <a:rPr lang="ja-JP" altLang="en-US" sz="3600" dirty="0" smtClean="0"/>
              <a:t>は</a:t>
            </a:r>
            <a:r>
              <a:rPr lang="ja-JP" altLang="en-US" sz="3600" dirty="0"/>
              <a:t>伝達</a:t>
            </a:r>
            <a:r>
              <a:rPr lang="ja-JP" altLang="en-US" sz="3600" dirty="0" smtClean="0"/>
              <a:t>できるものではなく，学習者が記憶を再構成することによって，自発的に獲得するものである。</a:t>
            </a:r>
            <a:endParaRPr lang="en-US" altLang="ja-JP" sz="3600" dirty="0" smtClean="0"/>
          </a:p>
          <a:p>
            <a:pPr lvl="1">
              <a:lnSpc>
                <a:spcPct val="100000"/>
              </a:lnSpc>
            </a:pPr>
            <a:r>
              <a:rPr kumimoji="1" lang="ja-JP" altLang="en-US" sz="3600" dirty="0" smtClean="0"/>
              <a:t>知識の獲得は，教えられるよりも，学びあい，教えあうことによって達成される。</a:t>
            </a:r>
            <a:endParaRPr kumimoji="1" lang="en-US" altLang="ja-JP" sz="3600" dirty="0" smtClean="0"/>
          </a:p>
          <a:p>
            <a:pPr lvl="1">
              <a:lnSpc>
                <a:spcPct val="100000"/>
              </a:lnSpc>
            </a:pPr>
            <a:r>
              <a:rPr lang="ja-JP" altLang="en-US" sz="3600" dirty="0"/>
              <a:t>教師</a:t>
            </a:r>
            <a:r>
              <a:rPr lang="ja-JP" altLang="en-US" sz="3600" dirty="0" smtClean="0"/>
              <a:t>は，講師ではなく，コーチとしての役割を演じるべきである。</a:t>
            </a:r>
            <a:endParaRPr kumimoji="1" lang="ja-JP" altLang="en-US" sz="3600" dirty="0"/>
          </a:p>
        </p:txBody>
      </p:sp>
      <p:sp>
        <p:nvSpPr>
          <p:cNvPr id="4" name="日付プレースホルダー 3"/>
          <p:cNvSpPr>
            <a:spLocks noGrp="1"/>
          </p:cNvSpPr>
          <p:nvPr>
            <p:ph type="dt" sz="half" idx="10"/>
          </p:nvPr>
        </p:nvSpPr>
        <p:spPr/>
        <p:txBody>
          <a:bodyPr/>
          <a:lstStyle/>
          <a:p>
            <a:fld id="{88CF1BAE-F492-4E1E-BA27-8E66A82D0222}" type="datetime1">
              <a:rPr kumimoji="1" lang="ja-JP" altLang="en-US" smtClean="0"/>
              <a:t>2015/8/7</a:t>
            </a:fld>
            <a:endParaRPr kumimoji="1" lang="ja-JP" altLang="en-US"/>
          </a:p>
        </p:txBody>
      </p:sp>
      <p:sp>
        <p:nvSpPr>
          <p:cNvPr id="5" name="スライド番号プレースホルダー 4"/>
          <p:cNvSpPr>
            <a:spLocks noGrp="1"/>
          </p:cNvSpPr>
          <p:nvPr>
            <p:ph type="sldNum" sz="quarter" idx="12"/>
          </p:nvPr>
        </p:nvSpPr>
        <p:spPr/>
        <p:txBody>
          <a:bodyPr/>
          <a:lstStyle/>
          <a:p>
            <a:fld id="{034DF8C5-7924-4D50-87E1-AC63DB6A7F48}" type="slidenum">
              <a:rPr kumimoji="1" lang="ja-JP" altLang="en-US" smtClean="0"/>
              <a:t>6</a:t>
            </a:fld>
            <a:endParaRPr kumimoji="1" lang="ja-JP" altLang="en-US"/>
          </a:p>
        </p:txBody>
      </p:sp>
    </p:spTree>
    <p:extLst>
      <p:ext uri="{BB962C8B-B14F-4D97-AF65-F5344CB8AC3E}">
        <p14:creationId xmlns:p14="http://schemas.microsoft.com/office/powerpoint/2010/main" val="109863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1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1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ビデオ作成で教師の負担は激増する</a:t>
            </a:r>
            <a:r>
              <a:rPr kumimoji="1" lang="en-US" altLang="ja-JP" dirty="0" smtClean="0"/>
              <a:t/>
            </a:r>
            <a:br>
              <a:rPr kumimoji="1" lang="en-US" altLang="ja-JP" dirty="0" smtClean="0"/>
            </a:br>
            <a:r>
              <a:rPr kumimoji="1" lang="ja-JP" altLang="en-US" sz="3200" dirty="0" smtClean="0"/>
              <a:t>ただし，</a:t>
            </a:r>
            <a:r>
              <a:rPr lang="ja-JP" altLang="en-US" sz="3200" dirty="0" smtClean="0"/>
              <a:t>学生は，ワンクリックで予習・復習ができる</a:t>
            </a:r>
            <a:endParaRPr kumimoji="1" lang="ja-JP" altLang="en-US" sz="3200" dirty="0"/>
          </a:p>
        </p:txBody>
      </p:sp>
      <p:sp>
        <p:nvSpPr>
          <p:cNvPr id="3" name="コンテンツ プレースホルダー 2"/>
          <p:cNvSpPr>
            <a:spLocks noGrp="1"/>
          </p:cNvSpPr>
          <p:nvPr>
            <p:ph idx="1"/>
          </p:nvPr>
        </p:nvSpPr>
        <p:spPr/>
        <p:txBody>
          <a:bodyPr>
            <a:normAutofit/>
          </a:bodyPr>
          <a:lstStyle/>
          <a:p>
            <a:pPr>
              <a:lnSpc>
                <a:spcPct val="100000"/>
              </a:lnSpc>
            </a:pPr>
            <a:r>
              <a:rPr lang="en-US" altLang="ja-JP" sz="4400" dirty="0"/>
              <a:t>1. </a:t>
            </a:r>
            <a:r>
              <a:rPr lang="ja-JP" altLang="en-US" sz="4400" dirty="0"/>
              <a:t>教員は，前もって，授業の動画を撮影しなければならない。</a:t>
            </a:r>
          </a:p>
          <a:p>
            <a:pPr>
              <a:lnSpc>
                <a:spcPct val="100000"/>
              </a:lnSpc>
            </a:pPr>
            <a:r>
              <a:rPr lang="en-US" altLang="ja-JP" sz="4400" dirty="0"/>
              <a:t>2. </a:t>
            </a:r>
            <a:r>
              <a:rPr lang="ja-JP" altLang="en-US" sz="4400" dirty="0" smtClean="0"/>
              <a:t>その上</a:t>
            </a:r>
            <a:r>
              <a:rPr lang="ja-JP" altLang="en-US" sz="4400" dirty="0"/>
              <a:t>，</a:t>
            </a:r>
            <a:r>
              <a:rPr lang="ja-JP" altLang="en-US" sz="4400" dirty="0" smtClean="0"/>
              <a:t>撮影</a:t>
            </a:r>
            <a:r>
              <a:rPr lang="ja-JP" altLang="en-US" sz="4400" dirty="0"/>
              <a:t>した</a:t>
            </a:r>
            <a:r>
              <a:rPr lang="ja-JP" altLang="en-US" sz="4400" dirty="0" smtClean="0"/>
              <a:t>動画に解説</a:t>
            </a:r>
            <a:r>
              <a:rPr lang="ja-JP" altLang="en-US" sz="4400" dirty="0"/>
              <a:t>をつけるなどして</a:t>
            </a:r>
            <a:r>
              <a:rPr lang="ja-JP" altLang="en-US" sz="4400" dirty="0" smtClean="0"/>
              <a:t>，時間に収まるように，編集</a:t>
            </a:r>
            <a:r>
              <a:rPr lang="ja-JP" altLang="en-US" sz="4400" dirty="0"/>
              <a:t>しなければならない。</a:t>
            </a:r>
            <a:endParaRPr kumimoji="1" lang="ja-JP" altLang="en-US" sz="4400" dirty="0"/>
          </a:p>
        </p:txBody>
      </p:sp>
      <p:sp>
        <p:nvSpPr>
          <p:cNvPr id="4" name="日付プレースホルダー 3"/>
          <p:cNvSpPr>
            <a:spLocks noGrp="1"/>
          </p:cNvSpPr>
          <p:nvPr>
            <p:ph type="dt" sz="half" idx="10"/>
          </p:nvPr>
        </p:nvSpPr>
        <p:spPr/>
        <p:txBody>
          <a:bodyPr/>
          <a:lstStyle/>
          <a:p>
            <a:fld id="{88CF1BAE-F492-4E1E-BA27-8E66A82D0222}" type="datetime1">
              <a:rPr kumimoji="1" lang="ja-JP" altLang="en-US" smtClean="0"/>
              <a:t>2015/8/7</a:t>
            </a:fld>
            <a:endParaRPr kumimoji="1" lang="ja-JP" altLang="en-US"/>
          </a:p>
        </p:txBody>
      </p:sp>
      <p:sp>
        <p:nvSpPr>
          <p:cNvPr id="5" name="スライド番号プレースホルダー 4"/>
          <p:cNvSpPr>
            <a:spLocks noGrp="1"/>
          </p:cNvSpPr>
          <p:nvPr>
            <p:ph type="sldNum" sz="quarter" idx="12"/>
          </p:nvPr>
        </p:nvSpPr>
        <p:spPr/>
        <p:txBody>
          <a:bodyPr/>
          <a:lstStyle/>
          <a:p>
            <a:fld id="{034DF8C5-7924-4D50-87E1-AC63DB6A7F48}" type="slidenum">
              <a:rPr kumimoji="1" lang="ja-JP" altLang="en-US" smtClean="0"/>
              <a:t>7</a:t>
            </a:fld>
            <a:endParaRPr kumimoji="1" lang="ja-JP" altLang="en-US"/>
          </a:p>
        </p:txBody>
      </p:sp>
    </p:spTree>
    <p:extLst>
      <p:ext uri="{BB962C8B-B14F-4D97-AF65-F5344CB8AC3E}">
        <p14:creationId xmlns:p14="http://schemas.microsoft.com/office/powerpoint/2010/main" val="305385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22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smtClean="0"/>
              <a:t>簡単にビデオ教材を作成する方法</a:t>
            </a:r>
            <a:endParaRPr kumimoji="1" lang="ja-JP" altLang="en-US" sz="4800" dirty="0"/>
          </a:p>
        </p:txBody>
      </p:sp>
      <p:sp>
        <p:nvSpPr>
          <p:cNvPr id="3" name="コンテンツ プレースホルダー 2"/>
          <p:cNvSpPr>
            <a:spLocks noGrp="1"/>
          </p:cNvSpPr>
          <p:nvPr>
            <p:ph idx="1"/>
          </p:nvPr>
        </p:nvSpPr>
        <p:spPr/>
        <p:txBody>
          <a:bodyPr>
            <a:noAutofit/>
          </a:bodyPr>
          <a:lstStyle/>
          <a:p>
            <a:pPr>
              <a:lnSpc>
                <a:spcPct val="100000"/>
              </a:lnSpc>
            </a:pPr>
            <a:r>
              <a:rPr lang="ja-JP" altLang="en-US" sz="4400" dirty="0" smtClean="0"/>
              <a:t>ロゴスウェア</a:t>
            </a:r>
            <a:r>
              <a:rPr lang="ja-JP" altLang="en-US" sz="4400" dirty="0"/>
              <a:t>（株）の</a:t>
            </a:r>
            <a:r>
              <a:rPr lang="en-US" altLang="ja-JP" sz="4400" dirty="0">
                <a:hlinkClick r:id="rId3"/>
              </a:rPr>
              <a:t>STORM </a:t>
            </a:r>
            <a:r>
              <a:rPr lang="en-US" altLang="ja-JP" sz="4400" dirty="0" smtClean="0">
                <a:hlinkClick r:id="rId3"/>
              </a:rPr>
              <a:t>Maker</a:t>
            </a:r>
            <a:endParaRPr lang="en-US" altLang="ja-JP" sz="4400" dirty="0" smtClean="0"/>
          </a:p>
          <a:p>
            <a:pPr lvl="1">
              <a:lnSpc>
                <a:spcPct val="100000"/>
              </a:lnSpc>
            </a:pPr>
            <a:r>
              <a:rPr lang="en-US" altLang="ja-JP" sz="4000" dirty="0" smtClean="0"/>
              <a:t>PowerPoint</a:t>
            </a:r>
            <a:r>
              <a:rPr lang="ja-JP" altLang="en-US" sz="4000" dirty="0" smtClean="0"/>
              <a:t>にノート</a:t>
            </a:r>
            <a:r>
              <a:rPr lang="ja-JP" altLang="en-US" sz="4000" dirty="0"/>
              <a:t>を付加する</a:t>
            </a:r>
            <a:r>
              <a:rPr lang="ja-JP" altLang="en-US" sz="4000" dirty="0" smtClean="0"/>
              <a:t>だけで，滑らかな合成音声でビデオを制作してくれる。</a:t>
            </a:r>
            <a:endParaRPr lang="en-US" altLang="ja-JP" sz="4000" dirty="0" smtClean="0"/>
          </a:p>
          <a:p>
            <a:pPr lvl="1">
              <a:lnSpc>
                <a:spcPct val="100000"/>
              </a:lnSpc>
            </a:pPr>
            <a:r>
              <a:rPr kumimoji="1" lang="en-US" altLang="ja-JP" sz="4000" dirty="0" smtClean="0"/>
              <a:t>10</a:t>
            </a:r>
            <a:r>
              <a:rPr kumimoji="1" lang="ja-JP" altLang="en-US" sz="4000" dirty="0" smtClean="0"/>
              <a:t>万円</a:t>
            </a:r>
            <a:r>
              <a:rPr kumimoji="1" lang="en-US" altLang="ja-JP" sz="4000" dirty="0" smtClean="0"/>
              <a:t>/</a:t>
            </a:r>
            <a:r>
              <a:rPr kumimoji="1" lang="ja-JP" altLang="en-US" sz="4000" dirty="0" smtClean="0"/>
              <a:t>年の費用で済む。</a:t>
            </a:r>
            <a:endParaRPr kumimoji="1" lang="en-US" altLang="ja-JP" sz="4000" dirty="0" smtClean="0"/>
          </a:p>
          <a:p>
            <a:pPr lvl="1">
              <a:lnSpc>
                <a:spcPct val="100000"/>
              </a:lnSpc>
            </a:pPr>
            <a:r>
              <a:rPr lang="ja-JP" altLang="en-US" sz="4000" dirty="0" smtClean="0"/>
              <a:t>ノートを書き換える</a:t>
            </a:r>
            <a:r>
              <a:rPr lang="ja-JP" altLang="en-US" sz="4000" dirty="0"/>
              <a:t>と</a:t>
            </a:r>
            <a:r>
              <a:rPr lang="ja-JP" altLang="en-US" sz="4000" dirty="0" smtClean="0"/>
              <a:t>，ビデオが自動的にバージョンアップされる。</a:t>
            </a:r>
            <a:endParaRPr kumimoji="1" lang="ja-JP" altLang="en-US" sz="4000" dirty="0"/>
          </a:p>
        </p:txBody>
      </p:sp>
      <p:sp>
        <p:nvSpPr>
          <p:cNvPr id="4" name="日付プレースホルダー 3"/>
          <p:cNvSpPr>
            <a:spLocks noGrp="1"/>
          </p:cNvSpPr>
          <p:nvPr>
            <p:ph type="dt" sz="half" idx="10"/>
          </p:nvPr>
        </p:nvSpPr>
        <p:spPr/>
        <p:txBody>
          <a:bodyPr/>
          <a:lstStyle/>
          <a:p>
            <a:fld id="{88CF1BAE-F492-4E1E-BA27-8E66A82D0222}" type="datetime1">
              <a:rPr kumimoji="1" lang="ja-JP" altLang="en-US" smtClean="0"/>
              <a:t>2015/8/7</a:t>
            </a:fld>
            <a:endParaRPr kumimoji="1" lang="ja-JP" altLang="en-US"/>
          </a:p>
        </p:txBody>
      </p:sp>
      <p:sp>
        <p:nvSpPr>
          <p:cNvPr id="5" name="スライド番号プレースホルダー 4"/>
          <p:cNvSpPr>
            <a:spLocks noGrp="1"/>
          </p:cNvSpPr>
          <p:nvPr>
            <p:ph type="sldNum" sz="quarter" idx="12"/>
          </p:nvPr>
        </p:nvSpPr>
        <p:spPr/>
        <p:txBody>
          <a:bodyPr/>
          <a:lstStyle/>
          <a:p>
            <a:fld id="{034DF8C5-7924-4D50-87E1-AC63DB6A7F48}" type="slidenum">
              <a:rPr kumimoji="1" lang="ja-JP" altLang="en-US" smtClean="0"/>
              <a:t>8</a:t>
            </a:fld>
            <a:endParaRPr kumimoji="1" lang="ja-JP" altLang="en-US"/>
          </a:p>
        </p:txBody>
      </p:sp>
    </p:spTree>
    <p:extLst>
      <p:ext uri="{BB962C8B-B14F-4D97-AF65-F5344CB8AC3E}">
        <p14:creationId xmlns:p14="http://schemas.microsoft.com/office/powerpoint/2010/main" val="255185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7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7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1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smtClean="0"/>
              <a:t>債権総論</a:t>
            </a:r>
            <a:r>
              <a:rPr kumimoji="1" lang="en-US" altLang="ja-JP" sz="4800" dirty="0" smtClean="0"/>
              <a:t>1</a:t>
            </a:r>
            <a:r>
              <a:rPr kumimoji="1" lang="ja-JP" altLang="en-US" sz="4800" dirty="0" smtClean="0"/>
              <a:t>のビデオ教材の実例</a:t>
            </a:r>
            <a:endParaRPr kumimoji="1" lang="ja-JP" altLang="en-US" sz="4800" dirty="0"/>
          </a:p>
        </p:txBody>
      </p:sp>
      <p:sp>
        <p:nvSpPr>
          <p:cNvPr id="3" name="コンテンツ プレースホルダー 2"/>
          <p:cNvSpPr>
            <a:spLocks noGrp="1"/>
          </p:cNvSpPr>
          <p:nvPr>
            <p:ph idx="1"/>
          </p:nvPr>
        </p:nvSpPr>
        <p:spPr/>
        <p:txBody>
          <a:bodyPr>
            <a:noAutofit/>
          </a:bodyPr>
          <a:lstStyle/>
          <a:p>
            <a:r>
              <a:rPr lang="ja-JP" altLang="en-US" sz="4000" dirty="0" smtClean="0"/>
              <a:t>前もって講義のビデオ教材を作成。</a:t>
            </a:r>
            <a:endParaRPr lang="en-US" altLang="ja-JP" sz="4000" dirty="0" smtClean="0"/>
          </a:p>
          <a:p>
            <a:r>
              <a:rPr lang="ja-JP" altLang="en-US" sz="4000" dirty="0" smtClean="0"/>
              <a:t>付属の</a:t>
            </a:r>
            <a:r>
              <a:rPr lang="en-US" altLang="ja-JP" sz="4000" dirty="0" smtClean="0"/>
              <a:t>PDF</a:t>
            </a:r>
            <a:r>
              <a:rPr lang="ja-JP" altLang="en-US" sz="4000" dirty="0" smtClean="0"/>
              <a:t>に書き込みながら，ビデオ教材を見るように指示しておく。</a:t>
            </a:r>
            <a:endParaRPr lang="en-US" altLang="ja-JP" sz="4000" dirty="0" smtClean="0"/>
          </a:p>
          <a:p>
            <a:r>
              <a:rPr lang="ja-JP" altLang="en-US" sz="4000" dirty="0" smtClean="0"/>
              <a:t>分からない箇所を復習する学生が出始める。</a:t>
            </a:r>
            <a:endParaRPr lang="en-US" altLang="ja-JP" sz="4000" dirty="0" smtClean="0"/>
          </a:p>
          <a:p>
            <a:r>
              <a:rPr lang="ja-JP" altLang="en-US" sz="4000" dirty="0" smtClean="0"/>
              <a:t>ビデオを予習にも利用する学生が現れる。</a:t>
            </a:r>
            <a:endParaRPr lang="en-US" altLang="ja-JP" sz="4000" dirty="0" smtClean="0"/>
          </a:p>
          <a:p>
            <a:r>
              <a:rPr lang="ja-JP" altLang="en-US" sz="4000" dirty="0" smtClean="0"/>
              <a:t>テストの前は，ビデオで予習する学生が増える。</a:t>
            </a:r>
            <a:endParaRPr lang="ja-JP" altLang="en-US" sz="4000" dirty="0"/>
          </a:p>
        </p:txBody>
      </p:sp>
      <p:sp>
        <p:nvSpPr>
          <p:cNvPr id="4" name="日付プレースホルダー 3"/>
          <p:cNvSpPr>
            <a:spLocks noGrp="1"/>
          </p:cNvSpPr>
          <p:nvPr>
            <p:ph type="dt" sz="half" idx="10"/>
          </p:nvPr>
        </p:nvSpPr>
        <p:spPr/>
        <p:txBody>
          <a:bodyPr/>
          <a:lstStyle/>
          <a:p>
            <a:fld id="{88CF1BAE-F492-4E1E-BA27-8E66A82D0222}" type="datetime1">
              <a:rPr kumimoji="1" lang="ja-JP" altLang="en-US" smtClean="0"/>
              <a:t>2015/8/7</a:t>
            </a:fld>
            <a:endParaRPr kumimoji="1" lang="ja-JP" altLang="en-US"/>
          </a:p>
        </p:txBody>
      </p:sp>
      <p:sp>
        <p:nvSpPr>
          <p:cNvPr id="5" name="スライド番号プレースホルダー 4"/>
          <p:cNvSpPr>
            <a:spLocks noGrp="1"/>
          </p:cNvSpPr>
          <p:nvPr>
            <p:ph type="sldNum" sz="quarter" idx="12"/>
          </p:nvPr>
        </p:nvSpPr>
        <p:spPr/>
        <p:txBody>
          <a:bodyPr/>
          <a:lstStyle/>
          <a:p>
            <a:fld id="{034DF8C5-7924-4D50-87E1-AC63DB6A7F48}" type="slidenum">
              <a:rPr kumimoji="1" lang="ja-JP" altLang="en-US" smtClean="0"/>
              <a:t>9</a:t>
            </a:fld>
            <a:endParaRPr kumimoji="1" lang="ja-JP" altLang="en-US"/>
          </a:p>
        </p:txBody>
      </p:sp>
    </p:spTree>
    <p:extLst>
      <p:ext uri="{BB962C8B-B14F-4D97-AF65-F5344CB8AC3E}">
        <p14:creationId xmlns:p14="http://schemas.microsoft.com/office/powerpoint/2010/main" val="50052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2653</TotalTime>
  <Words>1354</Words>
  <Application>Microsoft Office PowerPoint</Application>
  <PresentationFormat>ワイド画面</PresentationFormat>
  <Paragraphs>180</Paragraphs>
  <Slides>12</Slides>
  <Notes>12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vt:i4>
      </vt:variant>
    </vt:vector>
  </HeadingPairs>
  <TitlesOfParts>
    <vt:vector size="19" baseType="lpstr">
      <vt:lpstr>ＭＳ Ｐゴシック</vt:lpstr>
      <vt:lpstr>Arial</vt:lpstr>
      <vt:lpstr>Calibri</vt:lpstr>
      <vt:lpstr>Calibri Light</vt:lpstr>
      <vt:lpstr>Times New Roman</vt:lpstr>
      <vt:lpstr>Wingdings</vt:lpstr>
      <vt:lpstr>Office テーマ</vt:lpstr>
      <vt:lpstr>反転授業  （flip teaching,  flipped classroom）  実現のためのビデオ教材の作成方法</vt:lpstr>
      <vt:lpstr>目次</vt:lpstr>
      <vt:lpstr>反転授業のイメージ</vt:lpstr>
      <vt:lpstr>反転授業の概要（日本）</vt:lpstr>
      <vt:lpstr>講義方式から寺子屋方式へ</vt:lpstr>
      <vt:lpstr>反転授業の教育理論</vt:lpstr>
      <vt:lpstr>ビデオ作成で教師の負担は激増する ただし，学生は，ワンクリックで予習・復習ができる</vt:lpstr>
      <vt:lpstr>簡単にビデオ教材を作成する方法</vt:lpstr>
      <vt:lpstr>債権総論1のビデオ教材の実例</vt:lpstr>
      <vt:lpstr>ビデオ教材ができると 学生の学習効果は飛躍的に高まる</vt:lpstr>
      <vt:lpstr>連帯債務の基本設例</vt:lpstr>
      <vt:lpstr>厳格な成績評価</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KAGAYAMA Shigeru</dc:creator>
  <cp:lastModifiedBy>KAGAYAMA Shigeru</cp:lastModifiedBy>
  <cp:revision>90</cp:revision>
  <dcterms:created xsi:type="dcterms:W3CDTF">2015-06-30T00:05:33Z</dcterms:created>
  <dcterms:modified xsi:type="dcterms:W3CDTF">2015-08-07T00:13:59Z</dcterms:modified>
</cp:coreProperties>
</file>