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72" r:id="rId3"/>
    <p:sldId id="273" r:id="rId4"/>
    <p:sldId id="274" r:id="rId5"/>
    <p:sldId id="275" r:id="rId6"/>
    <p:sldId id="276" r:id="rId7"/>
    <p:sldId id="277" r:id="rId8"/>
    <p:sldId id="279" r:id="rId9"/>
    <p:sldId id="278" r:id="rId10"/>
    <p:sldId id="280" r:id="rId11"/>
    <p:sldId id="281" r:id="rId12"/>
    <p:sldId id="282" r:id="rId13"/>
    <p:sldId id="283" r:id="rId14"/>
    <p:sldId id="284" r:id="rId15"/>
    <p:sldId id="266" r:id="rId1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3455" autoAdjust="0"/>
  </p:normalViewPr>
  <p:slideViewPr>
    <p:cSldViewPr snapToGrid="0" showGuides="1">
      <p:cViewPr varScale="1">
        <p:scale>
          <a:sx n="33" d="100"/>
          <a:sy n="33" d="100"/>
        </p:scale>
        <p:origin x="322" y="48"/>
      </p:cViewPr>
      <p:guideLst>
        <p:guide orient="horz" pos="213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1E0B38-60DE-4F8B-8494-607DF95EDCBB}" type="doc">
      <dgm:prSet loTypeId="urn:microsoft.com/office/officeart/2005/8/layout/venn1" loCatId="relationship" qsTypeId="urn:microsoft.com/office/officeart/2005/8/quickstyle/simple1" qsCatId="simple" csTypeId="urn:microsoft.com/office/officeart/2005/8/colors/colorful5" csCatId="colorful" phldr="1"/>
      <dgm:spPr/>
    </dgm:pt>
    <dgm:pt modelId="{ECD948CC-F104-4927-A0FB-CF45243BC0E7}">
      <dgm:prSet phldrT="[テキスト]" custT="1"/>
      <dgm:spPr/>
      <dgm:t>
        <a:bodyPr/>
        <a:lstStyle/>
        <a:p>
          <a:r>
            <a:rPr kumimoji="1" lang="ja-JP" altLang="en-US" sz="3600" dirty="0" smtClean="0"/>
            <a:t>法学</a:t>
          </a:r>
          <a:r>
            <a:rPr kumimoji="1" lang="en-US" altLang="ja-JP" sz="3600" dirty="0" smtClean="0"/>
            <a:t/>
          </a:r>
          <a:br>
            <a:rPr kumimoji="1" lang="en-US" altLang="ja-JP" sz="3600" dirty="0" smtClean="0"/>
          </a:br>
          <a:r>
            <a:rPr kumimoji="1" lang="en-US" altLang="ja-JP" sz="3600" b="1" dirty="0" smtClean="0">
              <a:latin typeface="Times New Roman" panose="02020603050405020304" pitchFamily="18" charset="0"/>
              <a:cs typeface="Times New Roman" panose="02020603050405020304" pitchFamily="18" charset="0"/>
            </a:rPr>
            <a:t>Law</a:t>
          </a:r>
          <a:endParaRPr kumimoji="1" lang="ja-JP" altLang="en-US" sz="3600" b="1" dirty="0">
            <a:latin typeface="Times New Roman" panose="02020603050405020304" pitchFamily="18" charset="0"/>
            <a:cs typeface="Times New Roman" panose="02020603050405020304" pitchFamily="18" charset="0"/>
          </a:endParaRPr>
        </a:p>
      </dgm:t>
    </dgm:pt>
    <dgm:pt modelId="{33C5790B-1CC7-4DD1-9533-24799E553A67}" type="parTrans" cxnId="{7E839501-C8F1-45E1-8B6D-F194E355913D}">
      <dgm:prSet/>
      <dgm:spPr/>
      <dgm:t>
        <a:bodyPr/>
        <a:lstStyle/>
        <a:p>
          <a:endParaRPr kumimoji="1" lang="ja-JP" altLang="en-US" sz="1200"/>
        </a:p>
      </dgm:t>
    </dgm:pt>
    <dgm:pt modelId="{61DEB7D4-93D4-4433-8D27-FC7D62E3D3A4}" type="sibTrans" cxnId="{7E839501-C8F1-45E1-8B6D-F194E355913D}">
      <dgm:prSet/>
      <dgm:spPr/>
      <dgm:t>
        <a:bodyPr/>
        <a:lstStyle/>
        <a:p>
          <a:endParaRPr kumimoji="1" lang="ja-JP" altLang="en-US" sz="1200"/>
        </a:p>
      </dgm:t>
    </dgm:pt>
    <dgm:pt modelId="{2723716C-8E01-48DD-BE42-75CC4165ACB4}">
      <dgm:prSet phldrT="[テキスト]" custT="1"/>
      <dgm:spPr/>
      <dgm:t>
        <a:bodyPr/>
        <a:lstStyle/>
        <a:p>
          <a:r>
            <a:rPr kumimoji="1" lang="ja-JP" altLang="en-US" sz="3600" dirty="0" smtClean="0"/>
            <a:t>経営学</a:t>
          </a:r>
          <a:r>
            <a:rPr kumimoji="1" lang="en-US" altLang="ja-JP" sz="3600" dirty="0" smtClean="0"/>
            <a:t/>
          </a:r>
          <a:br>
            <a:rPr kumimoji="1" lang="en-US" altLang="ja-JP" sz="3600" dirty="0" smtClean="0"/>
          </a:br>
          <a:r>
            <a:rPr kumimoji="1" lang="en-US" altLang="ja-JP" sz="3600" b="1" dirty="0" smtClean="0">
              <a:latin typeface="Times New Roman" panose="02020603050405020304" pitchFamily="18" charset="0"/>
              <a:cs typeface="Times New Roman" panose="02020603050405020304" pitchFamily="18" charset="0"/>
            </a:rPr>
            <a:t>Business</a:t>
          </a:r>
          <a:endParaRPr kumimoji="1" lang="ja-JP" altLang="en-US" sz="3600" b="1" dirty="0">
            <a:latin typeface="Times New Roman" panose="02020603050405020304" pitchFamily="18" charset="0"/>
            <a:cs typeface="Times New Roman" panose="02020603050405020304" pitchFamily="18" charset="0"/>
          </a:endParaRPr>
        </a:p>
      </dgm:t>
    </dgm:pt>
    <dgm:pt modelId="{694168E5-2E66-4DCC-9B2F-E6DE39CAEA99}" type="parTrans" cxnId="{E3A3B510-7572-4BC1-A2B0-2CE6617FE56D}">
      <dgm:prSet/>
      <dgm:spPr/>
      <dgm:t>
        <a:bodyPr/>
        <a:lstStyle/>
        <a:p>
          <a:endParaRPr kumimoji="1" lang="ja-JP" altLang="en-US" sz="1200"/>
        </a:p>
      </dgm:t>
    </dgm:pt>
    <dgm:pt modelId="{F947959D-7A05-4B9B-9BE4-D24F7EC74D0F}" type="sibTrans" cxnId="{E3A3B510-7572-4BC1-A2B0-2CE6617FE56D}">
      <dgm:prSet/>
      <dgm:spPr/>
      <dgm:t>
        <a:bodyPr/>
        <a:lstStyle/>
        <a:p>
          <a:endParaRPr kumimoji="1" lang="ja-JP" altLang="en-US" sz="1200"/>
        </a:p>
      </dgm:t>
    </dgm:pt>
    <dgm:pt modelId="{D4154F1C-3298-42AE-AE34-D522F4B009D8}" type="pres">
      <dgm:prSet presAssocID="{9D1E0B38-60DE-4F8B-8494-607DF95EDCBB}" presName="compositeShape" presStyleCnt="0">
        <dgm:presLayoutVars>
          <dgm:chMax val="7"/>
          <dgm:dir/>
          <dgm:resizeHandles val="exact"/>
        </dgm:presLayoutVars>
      </dgm:prSet>
      <dgm:spPr/>
    </dgm:pt>
    <dgm:pt modelId="{EBC5C076-8AF2-47D3-A077-912D1967F940}" type="pres">
      <dgm:prSet presAssocID="{ECD948CC-F104-4927-A0FB-CF45243BC0E7}" presName="circ1" presStyleLbl="vennNode1" presStyleIdx="0" presStyleCnt="2" custScaleX="146410" custScaleY="82645" custLinFactNeighborX="-22770"/>
      <dgm:spPr/>
      <dgm:t>
        <a:bodyPr/>
        <a:lstStyle/>
        <a:p>
          <a:endParaRPr kumimoji="1" lang="ja-JP" altLang="en-US"/>
        </a:p>
      </dgm:t>
    </dgm:pt>
    <dgm:pt modelId="{0CA20E6A-F8FC-4601-B858-8291870F7D47}" type="pres">
      <dgm:prSet presAssocID="{ECD948CC-F104-4927-A0FB-CF45243BC0E7}" presName="circ1Tx" presStyleLbl="revTx" presStyleIdx="0" presStyleCnt="0">
        <dgm:presLayoutVars>
          <dgm:chMax val="0"/>
          <dgm:chPref val="0"/>
          <dgm:bulletEnabled val="1"/>
        </dgm:presLayoutVars>
      </dgm:prSet>
      <dgm:spPr/>
      <dgm:t>
        <a:bodyPr/>
        <a:lstStyle/>
        <a:p>
          <a:endParaRPr kumimoji="1" lang="ja-JP" altLang="en-US"/>
        </a:p>
      </dgm:t>
    </dgm:pt>
    <dgm:pt modelId="{F33D3046-9B95-4272-AC50-A61770BCE937}" type="pres">
      <dgm:prSet presAssocID="{2723716C-8E01-48DD-BE42-75CC4165ACB4}" presName="circ2" presStyleLbl="vennNode1" presStyleIdx="1" presStyleCnt="2" custScaleX="146410" custScaleY="82645" custLinFactNeighborX="12870"/>
      <dgm:spPr/>
      <dgm:t>
        <a:bodyPr/>
        <a:lstStyle/>
        <a:p>
          <a:endParaRPr kumimoji="1" lang="ja-JP" altLang="en-US"/>
        </a:p>
      </dgm:t>
    </dgm:pt>
    <dgm:pt modelId="{B2A1E1C8-96B5-488A-A394-3F85EC343E53}" type="pres">
      <dgm:prSet presAssocID="{2723716C-8E01-48DD-BE42-75CC4165ACB4}" presName="circ2Tx" presStyleLbl="revTx" presStyleIdx="0" presStyleCnt="0">
        <dgm:presLayoutVars>
          <dgm:chMax val="0"/>
          <dgm:chPref val="0"/>
          <dgm:bulletEnabled val="1"/>
        </dgm:presLayoutVars>
      </dgm:prSet>
      <dgm:spPr/>
      <dgm:t>
        <a:bodyPr/>
        <a:lstStyle/>
        <a:p>
          <a:endParaRPr kumimoji="1" lang="ja-JP" altLang="en-US"/>
        </a:p>
      </dgm:t>
    </dgm:pt>
  </dgm:ptLst>
  <dgm:cxnLst>
    <dgm:cxn modelId="{6D4E51BE-A333-43EE-9F50-B6AB2D346ED8}" type="presOf" srcId="{2723716C-8E01-48DD-BE42-75CC4165ACB4}" destId="{B2A1E1C8-96B5-488A-A394-3F85EC343E53}" srcOrd="1" destOrd="0" presId="urn:microsoft.com/office/officeart/2005/8/layout/venn1"/>
    <dgm:cxn modelId="{7E839501-C8F1-45E1-8B6D-F194E355913D}" srcId="{9D1E0B38-60DE-4F8B-8494-607DF95EDCBB}" destId="{ECD948CC-F104-4927-A0FB-CF45243BC0E7}" srcOrd="0" destOrd="0" parTransId="{33C5790B-1CC7-4DD1-9533-24799E553A67}" sibTransId="{61DEB7D4-93D4-4433-8D27-FC7D62E3D3A4}"/>
    <dgm:cxn modelId="{1ED1B158-4691-4120-9E11-2E41CF57AF26}" type="presOf" srcId="{2723716C-8E01-48DD-BE42-75CC4165ACB4}" destId="{F33D3046-9B95-4272-AC50-A61770BCE937}" srcOrd="0" destOrd="0" presId="urn:microsoft.com/office/officeart/2005/8/layout/venn1"/>
    <dgm:cxn modelId="{4BBBAA17-B2B2-44CC-BFA7-2D41D214B81F}" type="presOf" srcId="{ECD948CC-F104-4927-A0FB-CF45243BC0E7}" destId="{0CA20E6A-F8FC-4601-B858-8291870F7D47}" srcOrd="1" destOrd="0" presId="urn:microsoft.com/office/officeart/2005/8/layout/venn1"/>
    <dgm:cxn modelId="{E3A3B510-7572-4BC1-A2B0-2CE6617FE56D}" srcId="{9D1E0B38-60DE-4F8B-8494-607DF95EDCBB}" destId="{2723716C-8E01-48DD-BE42-75CC4165ACB4}" srcOrd="1" destOrd="0" parTransId="{694168E5-2E66-4DCC-9B2F-E6DE39CAEA99}" sibTransId="{F947959D-7A05-4B9B-9BE4-D24F7EC74D0F}"/>
    <dgm:cxn modelId="{D8FAC67D-AA6C-4958-849F-B36537FFFCD6}" type="presOf" srcId="{9D1E0B38-60DE-4F8B-8494-607DF95EDCBB}" destId="{D4154F1C-3298-42AE-AE34-D522F4B009D8}" srcOrd="0" destOrd="0" presId="urn:microsoft.com/office/officeart/2005/8/layout/venn1"/>
    <dgm:cxn modelId="{DA7FC500-40F8-4F50-A0D9-F51EBD1AA0D0}" type="presOf" srcId="{ECD948CC-F104-4927-A0FB-CF45243BC0E7}" destId="{EBC5C076-8AF2-47D3-A077-912D1967F940}" srcOrd="0" destOrd="0" presId="urn:microsoft.com/office/officeart/2005/8/layout/venn1"/>
    <dgm:cxn modelId="{42A6A191-57D8-4B53-9909-8E1666C2E364}" type="presParOf" srcId="{D4154F1C-3298-42AE-AE34-D522F4B009D8}" destId="{EBC5C076-8AF2-47D3-A077-912D1967F940}" srcOrd="0" destOrd="0" presId="urn:microsoft.com/office/officeart/2005/8/layout/venn1"/>
    <dgm:cxn modelId="{148DFA90-9F72-48AA-9837-4F837F37B1F1}" type="presParOf" srcId="{D4154F1C-3298-42AE-AE34-D522F4B009D8}" destId="{0CA20E6A-F8FC-4601-B858-8291870F7D47}" srcOrd="1" destOrd="0" presId="urn:microsoft.com/office/officeart/2005/8/layout/venn1"/>
    <dgm:cxn modelId="{3348EEC0-2866-46DC-AB58-E9059F594F51}" type="presParOf" srcId="{D4154F1C-3298-42AE-AE34-D522F4B009D8}" destId="{F33D3046-9B95-4272-AC50-A61770BCE937}" srcOrd="2" destOrd="0" presId="urn:microsoft.com/office/officeart/2005/8/layout/venn1"/>
    <dgm:cxn modelId="{B6D6295A-9164-4CB4-A1DE-5D0CD073EFAD}" type="presParOf" srcId="{D4154F1C-3298-42AE-AE34-D522F4B009D8}" destId="{B2A1E1C8-96B5-488A-A394-3F85EC343E53}" srcOrd="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C6F20CD-C771-4BBC-BC16-0BBC073971CE}"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kumimoji="1" lang="ja-JP" altLang="en-US"/>
        </a:p>
      </dgm:t>
    </dgm:pt>
    <dgm:pt modelId="{BEA09D39-00C4-4157-94C9-D892C2A5C489}">
      <dgm:prSet phldrT="[テキスト]" custT="1">
        <dgm:style>
          <a:lnRef idx="1">
            <a:schemeClr val="accent2"/>
          </a:lnRef>
          <a:fillRef idx="2">
            <a:schemeClr val="accent2"/>
          </a:fillRef>
          <a:effectRef idx="1">
            <a:schemeClr val="accent2"/>
          </a:effectRef>
          <a:fontRef idx="minor">
            <a:schemeClr val="dk1"/>
          </a:fontRef>
        </dgm:style>
      </dgm:prSet>
      <dgm:spPr/>
      <dgm:t>
        <a:bodyPr/>
        <a:lstStyle/>
        <a:p>
          <a:r>
            <a:rPr kumimoji="1" lang="ja-JP" altLang="en-US" sz="1600" b="1" dirty="0" smtClean="0">
              <a:solidFill>
                <a:schemeClr val="tx1"/>
              </a:solidFill>
              <a:latin typeface="AR P丸ゴシック体E" panose="020F0900000000000000" pitchFamily="50" charset="-128"/>
              <a:ea typeface="AR P丸ゴシック体E" panose="020F0900000000000000" pitchFamily="50" charset="-128"/>
            </a:rPr>
            <a:t>ビ</a:t>
          </a:r>
          <a:r>
            <a:rPr kumimoji="1" lang="en-US" altLang="ja-JP" sz="1600" b="1" dirty="0" smtClean="0">
              <a:solidFill>
                <a:schemeClr val="tx1"/>
              </a:solidFill>
              <a:latin typeface="AR P丸ゴシック体E" panose="020F0900000000000000" pitchFamily="50" charset="-128"/>
              <a:ea typeface="AR P丸ゴシック体E" panose="020F0900000000000000" pitchFamily="50" charset="-128"/>
            </a:rPr>
            <a:t/>
          </a:r>
          <a:br>
            <a:rPr kumimoji="1" lang="en-US" altLang="ja-JP" sz="1600" b="1" dirty="0" smtClean="0">
              <a:solidFill>
                <a:schemeClr val="tx1"/>
              </a:solidFill>
              <a:latin typeface="AR P丸ゴシック体E" panose="020F0900000000000000" pitchFamily="50" charset="-128"/>
              <a:ea typeface="AR P丸ゴシック体E" panose="020F0900000000000000" pitchFamily="50" charset="-128"/>
            </a:rPr>
          </a:br>
          <a:r>
            <a:rPr kumimoji="1" lang="ja-JP" altLang="en-US" sz="1600" b="1" dirty="0" smtClean="0">
              <a:solidFill>
                <a:schemeClr val="tx1"/>
              </a:solidFill>
              <a:latin typeface="AR P丸ゴシック体E" panose="020F0900000000000000" pitchFamily="50" charset="-128"/>
              <a:ea typeface="AR P丸ゴシック体E" panose="020F0900000000000000" pitchFamily="50" charset="-128"/>
            </a:rPr>
            <a:t>ジ</a:t>
          </a:r>
          <a:r>
            <a:rPr kumimoji="1" lang="en-US" altLang="ja-JP" sz="1600" b="1" dirty="0" smtClean="0">
              <a:solidFill>
                <a:schemeClr val="tx1"/>
              </a:solidFill>
              <a:latin typeface="AR P丸ゴシック体E" panose="020F0900000000000000" pitchFamily="50" charset="-128"/>
              <a:ea typeface="AR P丸ゴシック体E" panose="020F0900000000000000" pitchFamily="50" charset="-128"/>
            </a:rPr>
            <a:t/>
          </a:r>
          <a:br>
            <a:rPr kumimoji="1" lang="en-US" altLang="ja-JP" sz="1600" b="1" dirty="0" smtClean="0">
              <a:solidFill>
                <a:schemeClr val="tx1"/>
              </a:solidFill>
              <a:latin typeface="AR P丸ゴシック体E" panose="020F0900000000000000" pitchFamily="50" charset="-128"/>
              <a:ea typeface="AR P丸ゴシック体E" panose="020F0900000000000000" pitchFamily="50" charset="-128"/>
            </a:rPr>
          </a:br>
          <a:r>
            <a:rPr kumimoji="1" lang="ja-JP" altLang="en-US" sz="1600" b="1" dirty="0" smtClean="0">
              <a:solidFill>
                <a:schemeClr val="tx1"/>
              </a:solidFill>
              <a:latin typeface="AR P丸ゴシック体E" panose="020F0900000000000000" pitchFamily="50" charset="-128"/>
              <a:ea typeface="AR P丸ゴシック体E" panose="020F0900000000000000" pitchFamily="50" charset="-128"/>
            </a:rPr>
            <a:t>ネ</a:t>
          </a:r>
          <a:r>
            <a:rPr kumimoji="1" lang="en-US" altLang="ja-JP" sz="1600" b="1" dirty="0" smtClean="0">
              <a:solidFill>
                <a:schemeClr val="tx1"/>
              </a:solidFill>
              <a:latin typeface="AR P丸ゴシック体E" panose="020F0900000000000000" pitchFamily="50" charset="-128"/>
              <a:ea typeface="AR P丸ゴシック体E" panose="020F0900000000000000" pitchFamily="50" charset="-128"/>
            </a:rPr>
            <a:t/>
          </a:r>
          <a:br>
            <a:rPr kumimoji="1" lang="en-US" altLang="ja-JP" sz="1600" b="1" dirty="0" smtClean="0">
              <a:solidFill>
                <a:schemeClr val="tx1"/>
              </a:solidFill>
              <a:latin typeface="AR P丸ゴシック体E" panose="020F0900000000000000" pitchFamily="50" charset="-128"/>
              <a:ea typeface="AR P丸ゴシック体E" panose="020F0900000000000000" pitchFamily="50" charset="-128"/>
            </a:rPr>
          </a:br>
          <a:r>
            <a:rPr kumimoji="1" lang="ja-JP" altLang="en-US" sz="1600" b="1" dirty="0" smtClean="0">
              <a:solidFill>
                <a:schemeClr val="tx1"/>
              </a:solidFill>
              <a:latin typeface="AR P丸ゴシック体E" panose="020F0900000000000000" pitchFamily="50" charset="-128"/>
              <a:ea typeface="AR P丸ゴシック体E" panose="020F0900000000000000" pitchFamily="50" charset="-128"/>
            </a:rPr>
            <a:t>ス</a:t>
          </a:r>
          <a:r>
            <a:rPr kumimoji="1" lang="en-US" altLang="ja-JP" sz="1600" b="1" dirty="0" smtClean="0">
              <a:solidFill>
                <a:schemeClr val="tx1"/>
              </a:solidFill>
              <a:latin typeface="AR P丸ゴシック体E" panose="020F0900000000000000" pitchFamily="50" charset="-128"/>
              <a:ea typeface="AR P丸ゴシック体E" panose="020F0900000000000000" pitchFamily="50" charset="-128"/>
            </a:rPr>
            <a:t/>
          </a:r>
          <a:br>
            <a:rPr kumimoji="1" lang="en-US" altLang="ja-JP" sz="1600" b="1" dirty="0" smtClean="0">
              <a:solidFill>
                <a:schemeClr val="tx1"/>
              </a:solidFill>
              <a:latin typeface="AR P丸ゴシック体E" panose="020F0900000000000000" pitchFamily="50" charset="-128"/>
              <a:ea typeface="AR P丸ゴシック体E" panose="020F0900000000000000" pitchFamily="50" charset="-128"/>
            </a:rPr>
          </a:br>
          <a:r>
            <a:rPr kumimoji="1" lang="ja-JP" altLang="en-US" sz="1600" b="1" dirty="0" smtClean="0">
              <a:solidFill>
                <a:schemeClr val="tx1"/>
              </a:solidFill>
              <a:latin typeface="AR P丸ゴシック体E" panose="020F0900000000000000" pitchFamily="50" charset="-128"/>
              <a:ea typeface="AR P丸ゴシック体E" panose="020F0900000000000000" pitchFamily="50" charset="-128"/>
            </a:rPr>
            <a:t>総</a:t>
          </a:r>
          <a:r>
            <a:rPr kumimoji="1" lang="en-US" altLang="ja-JP" sz="1600" b="1" dirty="0" smtClean="0">
              <a:solidFill>
                <a:schemeClr val="tx1"/>
              </a:solidFill>
              <a:latin typeface="AR P丸ゴシック体E" panose="020F0900000000000000" pitchFamily="50" charset="-128"/>
              <a:ea typeface="AR P丸ゴシック体E" panose="020F0900000000000000" pitchFamily="50" charset="-128"/>
            </a:rPr>
            <a:t/>
          </a:r>
          <a:br>
            <a:rPr kumimoji="1" lang="en-US" altLang="ja-JP" sz="1600" b="1" dirty="0" smtClean="0">
              <a:solidFill>
                <a:schemeClr val="tx1"/>
              </a:solidFill>
              <a:latin typeface="AR P丸ゴシック体E" panose="020F0900000000000000" pitchFamily="50" charset="-128"/>
              <a:ea typeface="AR P丸ゴシック体E" panose="020F0900000000000000" pitchFamily="50" charset="-128"/>
            </a:rPr>
          </a:br>
          <a:r>
            <a:rPr kumimoji="1" lang="ja-JP" altLang="en-US" sz="1600" b="1" dirty="0" smtClean="0">
              <a:solidFill>
                <a:schemeClr val="tx1"/>
              </a:solidFill>
              <a:latin typeface="AR P丸ゴシック体E" panose="020F0900000000000000" pitchFamily="50" charset="-128"/>
              <a:ea typeface="AR P丸ゴシック体E" panose="020F0900000000000000" pitchFamily="50" charset="-128"/>
            </a:rPr>
            <a:t>論</a:t>
          </a:r>
          <a:endParaRPr kumimoji="1" lang="ja-JP" altLang="en-US" sz="1600" b="1" dirty="0">
            <a:solidFill>
              <a:schemeClr val="tx1"/>
            </a:solidFill>
            <a:latin typeface="AR P丸ゴシック体E" panose="020F0900000000000000" pitchFamily="50" charset="-128"/>
            <a:ea typeface="AR P丸ゴシック体E" panose="020F0900000000000000" pitchFamily="50" charset="-128"/>
          </a:endParaRPr>
        </a:p>
      </dgm:t>
    </dgm:pt>
    <dgm:pt modelId="{B66077AB-16BE-459F-BD9F-884265B6E2F8}" type="parTrans" cxnId="{96F9E37B-BA08-4299-AD81-36007FFB7F83}">
      <dgm:prSet/>
      <dgm:spPr/>
      <dgm:t>
        <a:bodyPr/>
        <a:lstStyle/>
        <a:p>
          <a:endParaRPr kumimoji="1" lang="ja-JP" altLang="en-US" sz="5400" b="1">
            <a:solidFill>
              <a:schemeClr val="tx1"/>
            </a:solidFill>
            <a:latin typeface="AR P丸ゴシック体E" panose="020F0900000000000000" pitchFamily="50" charset="-128"/>
            <a:ea typeface="AR P丸ゴシック体E" panose="020F0900000000000000" pitchFamily="50" charset="-128"/>
          </a:endParaRPr>
        </a:p>
      </dgm:t>
    </dgm:pt>
    <dgm:pt modelId="{26B11063-F097-4841-BC0B-3DE1F0721F1B}" type="sibTrans" cxnId="{96F9E37B-BA08-4299-AD81-36007FFB7F83}">
      <dgm:prSet/>
      <dgm:spPr/>
      <dgm:t>
        <a:bodyPr/>
        <a:lstStyle/>
        <a:p>
          <a:endParaRPr kumimoji="1" lang="ja-JP" altLang="en-US" sz="5400" b="1">
            <a:solidFill>
              <a:schemeClr val="tx1"/>
            </a:solidFill>
            <a:latin typeface="AR P丸ゴシック体E" panose="020F0900000000000000" pitchFamily="50" charset="-128"/>
            <a:ea typeface="AR P丸ゴシック体E" panose="020F0900000000000000" pitchFamily="50" charset="-128"/>
          </a:endParaRPr>
        </a:p>
      </dgm:t>
    </dgm:pt>
    <dgm:pt modelId="{CAA454F7-F6A6-47C2-AE61-16049D297F9D}">
      <dgm:prSet phldrT="[テキスト]" custT="1">
        <dgm:style>
          <a:lnRef idx="0">
            <a:schemeClr val="accent4"/>
          </a:lnRef>
          <a:fillRef idx="3">
            <a:schemeClr val="accent4"/>
          </a:fillRef>
          <a:effectRef idx="3">
            <a:schemeClr val="accent4"/>
          </a:effectRef>
          <a:fontRef idx="minor">
            <a:schemeClr val="lt1"/>
          </a:fontRef>
        </dgm:style>
      </dgm:prSet>
      <dgm:spPr>
        <a:solidFill>
          <a:schemeClr val="accent4">
            <a:lumMod val="40000"/>
            <a:lumOff val="60000"/>
          </a:schemeClr>
        </a:solidFill>
      </dgm:spPr>
      <dgm:t>
        <a:bodyPr/>
        <a:lstStyle/>
        <a:p>
          <a:r>
            <a:rPr kumimoji="1" lang="ja-JP" altLang="en-US" sz="1400" b="1" dirty="0" smtClean="0">
              <a:solidFill>
                <a:schemeClr val="tx1"/>
              </a:solidFill>
              <a:latin typeface="AR P丸ゴシック体E" panose="020F0900000000000000" pitchFamily="50" charset="-128"/>
              <a:ea typeface="AR P丸ゴシック体E" panose="020F0900000000000000" pitchFamily="50" charset="-128"/>
            </a:rPr>
            <a:t>コーポレートガバナンス</a:t>
          </a:r>
          <a:r>
            <a:rPr kumimoji="1" lang="en-US" altLang="ja-JP" sz="1400" b="1" dirty="0" smtClean="0">
              <a:solidFill>
                <a:schemeClr val="tx1"/>
              </a:solidFill>
              <a:latin typeface="AR P丸ゴシック体E" panose="020F0900000000000000" pitchFamily="50" charset="-128"/>
              <a:ea typeface="AR P丸ゴシック体E" panose="020F0900000000000000" pitchFamily="50" charset="-128"/>
            </a:rPr>
            <a:t/>
          </a:r>
          <a:br>
            <a:rPr kumimoji="1" lang="en-US" altLang="ja-JP" sz="1400" b="1" dirty="0" smtClean="0">
              <a:solidFill>
                <a:schemeClr val="tx1"/>
              </a:solidFill>
              <a:latin typeface="AR P丸ゴシック体E" panose="020F0900000000000000" pitchFamily="50" charset="-128"/>
              <a:ea typeface="AR P丸ゴシック体E" panose="020F0900000000000000" pitchFamily="50" charset="-128"/>
            </a:rPr>
          </a:br>
          <a:r>
            <a:rPr kumimoji="1" lang="ja-JP" altLang="en-US" sz="1400" b="1" dirty="0" smtClean="0">
              <a:solidFill>
                <a:schemeClr val="tx1"/>
              </a:solidFill>
              <a:latin typeface="AR P丸ゴシック体E" panose="020F0900000000000000" pitchFamily="50" charset="-128"/>
              <a:ea typeface="AR P丸ゴシック体E" panose="020F0900000000000000" pitchFamily="50" charset="-128"/>
            </a:rPr>
            <a:t>（企業統治）</a:t>
          </a:r>
          <a:endParaRPr kumimoji="1" lang="ja-JP" altLang="en-US" sz="1400" b="1" dirty="0">
            <a:solidFill>
              <a:schemeClr val="tx1"/>
            </a:solidFill>
            <a:latin typeface="AR P丸ゴシック体E" panose="020F0900000000000000" pitchFamily="50" charset="-128"/>
            <a:ea typeface="AR P丸ゴシック体E" panose="020F0900000000000000" pitchFamily="50" charset="-128"/>
          </a:endParaRPr>
        </a:p>
      </dgm:t>
    </dgm:pt>
    <dgm:pt modelId="{9B143738-302F-4D40-B35E-70B15943C020}" type="parTrans" cxnId="{538E6E75-B761-4671-AE32-862EA5DFA26C}">
      <dgm:prSet custT="1"/>
      <dgm:spPr/>
      <dgm:t>
        <a:bodyPr/>
        <a:lstStyle/>
        <a:p>
          <a:endParaRPr kumimoji="1" lang="ja-JP" altLang="en-US" sz="1200" b="1">
            <a:solidFill>
              <a:schemeClr val="tx1"/>
            </a:solidFill>
            <a:latin typeface="AR P丸ゴシック体E" panose="020F0900000000000000" pitchFamily="50" charset="-128"/>
            <a:ea typeface="AR P丸ゴシック体E" panose="020F0900000000000000" pitchFamily="50" charset="-128"/>
          </a:endParaRPr>
        </a:p>
      </dgm:t>
    </dgm:pt>
    <dgm:pt modelId="{BFBF87D5-506B-4A58-932A-9E123A469039}" type="sibTrans" cxnId="{538E6E75-B761-4671-AE32-862EA5DFA26C}">
      <dgm:prSet/>
      <dgm:spPr/>
      <dgm:t>
        <a:bodyPr/>
        <a:lstStyle/>
        <a:p>
          <a:endParaRPr kumimoji="1" lang="ja-JP" altLang="en-US" sz="5400" b="1">
            <a:solidFill>
              <a:schemeClr val="tx1"/>
            </a:solidFill>
            <a:latin typeface="AR P丸ゴシック体E" panose="020F0900000000000000" pitchFamily="50" charset="-128"/>
            <a:ea typeface="AR P丸ゴシック体E" panose="020F0900000000000000" pitchFamily="50" charset="-128"/>
          </a:endParaRPr>
        </a:p>
      </dgm:t>
    </dgm:pt>
    <dgm:pt modelId="{CF98F22C-01D6-4EEC-A7E1-0F2F458D94B6}">
      <dgm:prSet phldrT="[テキスト]" custT="1">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sz="1400" b="1" dirty="0" smtClean="0">
              <a:solidFill>
                <a:schemeClr val="tx1"/>
              </a:solidFill>
              <a:latin typeface="AR P丸ゴシック体E" panose="020F0900000000000000" pitchFamily="50" charset="-128"/>
              <a:ea typeface="AR P丸ゴシック体E" panose="020F0900000000000000" pitchFamily="50" charset="-128"/>
            </a:rPr>
            <a:t>企業統治論、経営史、中小企業経営、</a:t>
          </a:r>
          <a:r>
            <a:rPr kumimoji="1" lang="en-US" altLang="ja-JP" sz="1400" b="1" dirty="0" smtClean="0">
              <a:solidFill>
                <a:schemeClr val="tx1"/>
              </a:solidFill>
              <a:latin typeface="AR P丸ゴシック体E" panose="020F0900000000000000" pitchFamily="50" charset="-128"/>
              <a:ea typeface="AR P丸ゴシック体E" panose="020F0900000000000000" pitchFamily="50" charset="-128"/>
              <a:cs typeface="Times New Roman" panose="02020603050405020304" pitchFamily="18" charset="0"/>
            </a:rPr>
            <a:t>CSR</a:t>
          </a:r>
          <a:endParaRPr kumimoji="1" lang="ja-JP" altLang="en-US" sz="1400" b="1" dirty="0">
            <a:solidFill>
              <a:schemeClr val="tx1"/>
            </a:solidFill>
            <a:latin typeface="AR P丸ゴシック体E" panose="020F0900000000000000" pitchFamily="50" charset="-128"/>
            <a:ea typeface="AR P丸ゴシック体E" panose="020F0900000000000000" pitchFamily="50" charset="-128"/>
            <a:cs typeface="Times New Roman" panose="02020603050405020304" pitchFamily="18" charset="0"/>
          </a:endParaRPr>
        </a:p>
      </dgm:t>
    </dgm:pt>
    <dgm:pt modelId="{3F6766BD-5767-44FC-832D-A8B16FF64CEE}" type="parTrans" cxnId="{C1E9840B-1ED4-4B95-BBEA-368D78CBB832}">
      <dgm:prSet custT="1"/>
      <dgm:spPr/>
      <dgm:t>
        <a:bodyPr/>
        <a:lstStyle/>
        <a:p>
          <a:endParaRPr kumimoji="1" lang="ja-JP" altLang="en-US" sz="1200" b="1">
            <a:solidFill>
              <a:schemeClr val="tx1"/>
            </a:solidFill>
            <a:latin typeface="AR P丸ゴシック体E" panose="020F0900000000000000" pitchFamily="50" charset="-128"/>
            <a:ea typeface="AR P丸ゴシック体E" panose="020F0900000000000000" pitchFamily="50" charset="-128"/>
          </a:endParaRPr>
        </a:p>
      </dgm:t>
    </dgm:pt>
    <dgm:pt modelId="{E9BEFF06-333F-475F-9D62-3B1EAC29D7AB}" type="sibTrans" cxnId="{C1E9840B-1ED4-4B95-BBEA-368D78CBB832}">
      <dgm:prSet/>
      <dgm:spPr/>
      <dgm:t>
        <a:bodyPr/>
        <a:lstStyle/>
        <a:p>
          <a:endParaRPr kumimoji="1" lang="ja-JP" altLang="en-US" sz="5400" b="1">
            <a:solidFill>
              <a:schemeClr val="tx1"/>
            </a:solidFill>
            <a:latin typeface="AR P丸ゴシック体E" panose="020F0900000000000000" pitchFamily="50" charset="-128"/>
            <a:ea typeface="AR P丸ゴシック体E" panose="020F0900000000000000" pitchFamily="50" charset="-128"/>
          </a:endParaRPr>
        </a:p>
      </dgm:t>
    </dgm:pt>
    <dgm:pt modelId="{31F1E964-3091-427B-A93A-82E6054BE449}">
      <dgm:prSet phldrT="[テキスト]" custT="1">
        <dgm:style>
          <a:lnRef idx="0">
            <a:schemeClr val="accent5"/>
          </a:lnRef>
          <a:fillRef idx="3">
            <a:schemeClr val="accent5"/>
          </a:fillRef>
          <a:effectRef idx="3">
            <a:schemeClr val="accent5"/>
          </a:effectRef>
          <a:fontRef idx="minor">
            <a:schemeClr val="lt1"/>
          </a:fontRef>
        </dgm:style>
      </dgm:prSet>
      <dgm:spPr>
        <a:solidFill>
          <a:schemeClr val="accent1">
            <a:lumMod val="40000"/>
            <a:lumOff val="60000"/>
          </a:schemeClr>
        </a:solidFill>
      </dgm:spPr>
      <dgm:t>
        <a:bodyPr/>
        <a:lstStyle/>
        <a:p>
          <a:r>
            <a:rPr kumimoji="1" lang="ja-JP" altLang="en-US" sz="1400" b="1" dirty="0" smtClean="0">
              <a:solidFill>
                <a:schemeClr val="tx1"/>
              </a:solidFill>
              <a:latin typeface="AR P丸ゴシック体E" panose="020F0900000000000000" pitchFamily="50" charset="-128"/>
              <a:ea typeface="AR P丸ゴシック体E" panose="020F0900000000000000" pitchFamily="50" charset="-128"/>
            </a:rPr>
            <a:t>企業組織法、企業活動法、事業承継・企業再生法</a:t>
          </a:r>
          <a:endParaRPr kumimoji="1" lang="ja-JP" altLang="en-US" sz="1400" b="1" dirty="0">
            <a:solidFill>
              <a:schemeClr val="tx1"/>
            </a:solidFill>
            <a:latin typeface="AR P丸ゴシック体E" panose="020F0900000000000000" pitchFamily="50" charset="-128"/>
            <a:ea typeface="AR P丸ゴシック体E" panose="020F0900000000000000" pitchFamily="50" charset="-128"/>
          </a:endParaRPr>
        </a:p>
      </dgm:t>
    </dgm:pt>
    <dgm:pt modelId="{5C3CC9C3-07AB-41B1-AD5F-F92087C8660A}" type="parTrans" cxnId="{901F651B-13E0-4FB6-8CF6-A912A4BF2946}">
      <dgm:prSet custT="1"/>
      <dgm:spPr/>
      <dgm:t>
        <a:bodyPr/>
        <a:lstStyle/>
        <a:p>
          <a:endParaRPr kumimoji="1" lang="ja-JP" altLang="en-US" sz="1200" b="1">
            <a:solidFill>
              <a:schemeClr val="tx1"/>
            </a:solidFill>
            <a:latin typeface="AR P丸ゴシック体E" panose="020F0900000000000000" pitchFamily="50" charset="-128"/>
            <a:ea typeface="AR P丸ゴシック体E" panose="020F0900000000000000" pitchFamily="50" charset="-128"/>
          </a:endParaRPr>
        </a:p>
      </dgm:t>
    </dgm:pt>
    <dgm:pt modelId="{DDD32629-1F86-402B-81E5-DC896A7BF9B2}" type="sibTrans" cxnId="{901F651B-13E0-4FB6-8CF6-A912A4BF2946}">
      <dgm:prSet/>
      <dgm:spPr/>
      <dgm:t>
        <a:bodyPr/>
        <a:lstStyle/>
        <a:p>
          <a:endParaRPr kumimoji="1" lang="ja-JP" altLang="en-US" sz="5400" b="1">
            <a:solidFill>
              <a:schemeClr val="tx1"/>
            </a:solidFill>
            <a:latin typeface="AR P丸ゴシック体E" panose="020F0900000000000000" pitchFamily="50" charset="-128"/>
            <a:ea typeface="AR P丸ゴシック体E" panose="020F0900000000000000" pitchFamily="50" charset="-128"/>
          </a:endParaRPr>
        </a:p>
      </dgm:t>
    </dgm:pt>
    <dgm:pt modelId="{8575768F-9B28-4975-ADD2-4F1E9584B223}">
      <dgm:prSet phldrT="[テキスト]" custT="1">
        <dgm:style>
          <a:lnRef idx="0">
            <a:schemeClr val="accent4"/>
          </a:lnRef>
          <a:fillRef idx="3">
            <a:schemeClr val="accent4"/>
          </a:fillRef>
          <a:effectRef idx="3">
            <a:schemeClr val="accent4"/>
          </a:effectRef>
          <a:fontRef idx="minor">
            <a:schemeClr val="lt1"/>
          </a:fontRef>
        </dgm:style>
      </dgm:prSet>
      <dgm:spPr>
        <a:solidFill>
          <a:schemeClr val="accent4">
            <a:lumMod val="40000"/>
            <a:lumOff val="60000"/>
          </a:schemeClr>
        </a:solidFill>
      </dgm:spPr>
      <dgm:t>
        <a:bodyPr/>
        <a:lstStyle/>
        <a:p>
          <a:r>
            <a:rPr kumimoji="1" lang="ja-JP" altLang="en-US" sz="1400" b="1" dirty="0" smtClean="0">
              <a:solidFill>
                <a:schemeClr val="tx1"/>
              </a:solidFill>
              <a:latin typeface="AR P丸ゴシック体E" panose="020F0900000000000000" pitchFamily="50" charset="-128"/>
              <a:ea typeface="AR P丸ゴシック体E" panose="020F0900000000000000" pitchFamily="50" charset="-128"/>
            </a:rPr>
            <a:t>ファイナンス</a:t>
          </a:r>
          <a:r>
            <a:rPr kumimoji="1" lang="en-US" altLang="ja-JP" sz="1400" b="1" dirty="0" smtClean="0">
              <a:solidFill>
                <a:schemeClr val="tx1"/>
              </a:solidFill>
              <a:latin typeface="AR P丸ゴシック体E" panose="020F0900000000000000" pitchFamily="50" charset="-128"/>
              <a:ea typeface="AR P丸ゴシック体E" panose="020F0900000000000000" pitchFamily="50" charset="-128"/>
            </a:rPr>
            <a:t/>
          </a:r>
          <a:br>
            <a:rPr kumimoji="1" lang="en-US" altLang="ja-JP" sz="1400" b="1" dirty="0" smtClean="0">
              <a:solidFill>
                <a:schemeClr val="tx1"/>
              </a:solidFill>
              <a:latin typeface="AR P丸ゴシック体E" panose="020F0900000000000000" pitchFamily="50" charset="-128"/>
              <a:ea typeface="AR P丸ゴシック体E" panose="020F0900000000000000" pitchFamily="50" charset="-128"/>
            </a:rPr>
          </a:br>
          <a:r>
            <a:rPr kumimoji="1" lang="ja-JP" altLang="en-US" sz="1400" b="1" dirty="0" smtClean="0">
              <a:solidFill>
                <a:schemeClr val="tx1"/>
              </a:solidFill>
              <a:latin typeface="AR P丸ゴシック体E" panose="020F0900000000000000" pitchFamily="50" charset="-128"/>
              <a:ea typeface="AR P丸ゴシック体E" panose="020F0900000000000000" pitchFamily="50" charset="-128"/>
            </a:rPr>
            <a:t>（資金調達）</a:t>
          </a:r>
          <a:endParaRPr kumimoji="1" lang="ja-JP" altLang="en-US" sz="1400" b="1" dirty="0">
            <a:solidFill>
              <a:schemeClr val="tx1"/>
            </a:solidFill>
            <a:latin typeface="AR P丸ゴシック体E" panose="020F0900000000000000" pitchFamily="50" charset="-128"/>
            <a:ea typeface="AR P丸ゴシック体E" panose="020F0900000000000000" pitchFamily="50" charset="-128"/>
          </a:endParaRPr>
        </a:p>
      </dgm:t>
    </dgm:pt>
    <dgm:pt modelId="{1AE59615-58F5-4A6B-B202-8C0A8B291F4E}" type="parTrans" cxnId="{E1F2E9BF-F24C-490D-A914-15767E2D0EF4}">
      <dgm:prSet custT="1"/>
      <dgm:spPr/>
      <dgm:t>
        <a:bodyPr/>
        <a:lstStyle/>
        <a:p>
          <a:endParaRPr kumimoji="1" lang="ja-JP" altLang="en-US" sz="1200" b="1">
            <a:solidFill>
              <a:schemeClr val="tx1"/>
            </a:solidFill>
            <a:latin typeface="AR P丸ゴシック体E" panose="020F0900000000000000" pitchFamily="50" charset="-128"/>
            <a:ea typeface="AR P丸ゴシック体E" panose="020F0900000000000000" pitchFamily="50" charset="-128"/>
          </a:endParaRPr>
        </a:p>
      </dgm:t>
    </dgm:pt>
    <dgm:pt modelId="{47FE4DB8-3FA5-4B8F-B810-5B1F2B5AD730}" type="sibTrans" cxnId="{E1F2E9BF-F24C-490D-A914-15767E2D0EF4}">
      <dgm:prSet/>
      <dgm:spPr/>
      <dgm:t>
        <a:bodyPr/>
        <a:lstStyle/>
        <a:p>
          <a:endParaRPr kumimoji="1" lang="ja-JP" altLang="en-US" sz="5400" b="1">
            <a:solidFill>
              <a:schemeClr val="tx1"/>
            </a:solidFill>
            <a:latin typeface="AR P丸ゴシック体E" panose="020F0900000000000000" pitchFamily="50" charset="-128"/>
            <a:ea typeface="AR P丸ゴシック体E" panose="020F0900000000000000" pitchFamily="50" charset="-128"/>
          </a:endParaRPr>
        </a:p>
      </dgm:t>
    </dgm:pt>
    <dgm:pt modelId="{BD2E7D4A-B2C0-4F11-850C-B7E306B23D6E}">
      <dgm:prSet phldrT="[テキスト]" custT="1">
        <dgm:style>
          <a:lnRef idx="0">
            <a:schemeClr val="accent5"/>
          </a:lnRef>
          <a:fillRef idx="3">
            <a:schemeClr val="accent5"/>
          </a:fillRef>
          <a:effectRef idx="3">
            <a:schemeClr val="accent5"/>
          </a:effectRef>
          <a:fontRef idx="minor">
            <a:schemeClr val="lt1"/>
          </a:fontRef>
        </dgm:style>
      </dgm:prSet>
      <dgm:spPr>
        <a:solidFill>
          <a:schemeClr val="accent1">
            <a:lumMod val="40000"/>
            <a:lumOff val="60000"/>
          </a:schemeClr>
        </a:solidFill>
      </dgm:spPr>
      <dgm:t>
        <a:bodyPr/>
        <a:lstStyle/>
        <a:p>
          <a:r>
            <a:rPr kumimoji="1" lang="ja-JP" altLang="en-US" sz="1400" b="1" dirty="0" smtClean="0">
              <a:solidFill>
                <a:schemeClr val="tx1"/>
              </a:solidFill>
              <a:latin typeface="AR P丸ゴシック体E" panose="020F0900000000000000" pitchFamily="50" charset="-128"/>
              <a:ea typeface="AR P丸ゴシック体E" panose="020F0900000000000000" pitchFamily="50" charset="-128"/>
            </a:rPr>
            <a:t>金融関連法、担保法</a:t>
          </a:r>
          <a:endParaRPr kumimoji="1" lang="ja-JP" altLang="en-US" sz="1400" b="1" dirty="0">
            <a:solidFill>
              <a:schemeClr val="tx1"/>
            </a:solidFill>
            <a:latin typeface="AR P丸ゴシック体E" panose="020F0900000000000000" pitchFamily="50" charset="-128"/>
            <a:ea typeface="AR P丸ゴシック体E" panose="020F0900000000000000" pitchFamily="50" charset="-128"/>
          </a:endParaRPr>
        </a:p>
      </dgm:t>
    </dgm:pt>
    <dgm:pt modelId="{CD100A35-2358-4CAB-8770-17A6966539D9}" type="parTrans" cxnId="{B1C644D2-EF69-4068-9CB5-9E90A8042E6F}">
      <dgm:prSet custT="1"/>
      <dgm:spPr/>
      <dgm:t>
        <a:bodyPr/>
        <a:lstStyle/>
        <a:p>
          <a:endParaRPr kumimoji="1" lang="ja-JP" altLang="en-US" sz="1200" b="1">
            <a:solidFill>
              <a:schemeClr val="tx1"/>
            </a:solidFill>
            <a:latin typeface="AR P丸ゴシック体E" panose="020F0900000000000000" pitchFamily="50" charset="-128"/>
            <a:ea typeface="AR P丸ゴシック体E" panose="020F0900000000000000" pitchFamily="50" charset="-128"/>
          </a:endParaRPr>
        </a:p>
      </dgm:t>
    </dgm:pt>
    <dgm:pt modelId="{EFE6BA03-1BD5-4A2C-BDFC-C8324FE0C82C}" type="sibTrans" cxnId="{B1C644D2-EF69-4068-9CB5-9E90A8042E6F}">
      <dgm:prSet/>
      <dgm:spPr/>
      <dgm:t>
        <a:bodyPr/>
        <a:lstStyle/>
        <a:p>
          <a:endParaRPr kumimoji="1" lang="ja-JP" altLang="en-US" sz="5400" b="1">
            <a:solidFill>
              <a:schemeClr val="tx1"/>
            </a:solidFill>
            <a:latin typeface="AR P丸ゴシック体E" panose="020F0900000000000000" pitchFamily="50" charset="-128"/>
            <a:ea typeface="AR P丸ゴシック体E" panose="020F0900000000000000" pitchFamily="50" charset="-128"/>
          </a:endParaRPr>
        </a:p>
      </dgm:t>
    </dgm:pt>
    <dgm:pt modelId="{F4937071-FB34-4989-8292-A07A51C255DA}">
      <dgm:prSet phldrT="[テキスト]" custT="1">
        <dgm:style>
          <a:lnRef idx="0">
            <a:schemeClr val="accent4"/>
          </a:lnRef>
          <a:fillRef idx="3">
            <a:schemeClr val="accent4"/>
          </a:fillRef>
          <a:effectRef idx="3">
            <a:schemeClr val="accent4"/>
          </a:effectRef>
          <a:fontRef idx="minor">
            <a:schemeClr val="lt1"/>
          </a:fontRef>
        </dgm:style>
      </dgm:prSet>
      <dgm:spPr>
        <a:solidFill>
          <a:schemeClr val="accent4">
            <a:lumMod val="40000"/>
            <a:lumOff val="60000"/>
          </a:schemeClr>
        </a:solidFill>
      </dgm:spPr>
      <dgm:t>
        <a:bodyPr/>
        <a:lstStyle/>
        <a:p>
          <a:r>
            <a:rPr kumimoji="1" lang="ja-JP" altLang="en-US" sz="1400" b="1" dirty="0" smtClean="0">
              <a:solidFill>
                <a:schemeClr val="tx1"/>
              </a:solidFill>
              <a:latin typeface="AR P丸ゴシック体E" panose="020F0900000000000000" pitchFamily="50" charset="-128"/>
              <a:ea typeface="AR P丸ゴシック体E" panose="020F0900000000000000" pitchFamily="50" charset="-128"/>
            </a:rPr>
            <a:t>ヒューマン・リソーシズ</a:t>
          </a:r>
          <a:r>
            <a:rPr kumimoji="1" lang="en-US" altLang="ja-JP" sz="1400" b="1" dirty="0" smtClean="0">
              <a:solidFill>
                <a:schemeClr val="tx1"/>
              </a:solidFill>
              <a:latin typeface="AR P丸ゴシック体E" panose="020F0900000000000000" pitchFamily="50" charset="-128"/>
              <a:ea typeface="AR P丸ゴシック体E" panose="020F0900000000000000" pitchFamily="50" charset="-128"/>
            </a:rPr>
            <a:t/>
          </a:r>
          <a:br>
            <a:rPr kumimoji="1" lang="en-US" altLang="ja-JP" sz="1400" b="1" dirty="0" smtClean="0">
              <a:solidFill>
                <a:schemeClr val="tx1"/>
              </a:solidFill>
              <a:latin typeface="AR P丸ゴシック体E" panose="020F0900000000000000" pitchFamily="50" charset="-128"/>
              <a:ea typeface="AR P丸ゴシック体E" panose="020F0900000000000000" pitchFamily="50" charset="-128"/>
            </a:rPr>
          </a:br>
          <a:r>
            <a:rPr kumimoji="1" lang="ja-JP" altLang="en-US" sz="1400" b="1" dirty="0" smtClean="0">
              <a:solidFill>
                <a:schemeClr val="tx1"/>
              </a:solidFill>
              <a:latin typeface="AR P丸ゴシック体E" panose="020F0900000000000000" pitchFamily="50" charset="-128"/>
              <a:ea typeface="AR P丸ゴシック体E" panose="020F0900000000000000" pitchFamily="50" charset="-128"/>
            </a:rPr>
            <a:t>（人材マネジメント）</a:t>
          </a:r>
          <a:endParaRPr kumimoji="1" lang="ja-JP" altLang="en-US" sz="1400" b="1" dirty="0">
            <a:solidFill>
              <a:schemeClr val="tx1"/>
            </a:solidFill>
            <a:latin typeface="AR P丸ゴシック体E" panose="020F0900000000000000" pitchFamily="50" charset="-128"/>
            <a:ea typeface="AR P丸ゴシック体E" panose="020F0900000000000000" pitchFamily="50" charset="-128"/>
          </a:endParaRPr>
        </a:p>
      </dgm:t>
    </dgm:pt>
    <dgm:pt modelId="{BF181A53-A0C6-4635-A59B-1BAC509A5649}" type="parTrans" cxnId="{1477BCAF-77E3-4410-80AA-DD89BFC7DDDC}">
      <dgm:prSet custT="1"/>
      <dgm:spPr/>
      <dgm:t>
        <a:bodyPr/>
        <a:lstStyle/>
        <a:p>
          <a:endParaRPr kumimoji="1" lang="ja-JP" altLang="en-US" sz="1200" b="1">
            <a:solidFill>
              <a:schemeClr val="tx1"/>
            </a:solidFill>
            <a:latin typeface="AR P丸ゴシック体E" panose="020F0900000000000000" pitchFamily="50" charset="-128"/>
            <a:ea typeface="AR P丸ゴシック体E" panose="020F0900000000000000" pitchFamily="50" charset="-128"/>
          </a:endParaRPr>
        </a:p>
      </dgm:t>
    </dgm:pt>
    <dgm:pt modelId="{29E4CCC4-046B-46CC-8BA8-9E8A1FA4FA51}" type="sibTrans" cxnId="{1477BCAF-77E3-4410-80AA-DD89BFC7DDDC}">
      <dgm:prSet/>
      <dgm:spPr/>
      <dgm:t>
        <a:bodyPr/>
        <a:lstStyle/>
        <a:p>
          <a:endParaRPr kumimoji="1" lang="ja-JP" altLang="en-US" sz="5400" b="1">
            <a:solidFill>
              <a:schemeClr val="tx1"/>
            </a:solidFill>
            <a:latin typeface="AR P丸ゴシック体E" panose="020F0900000000000000" pitchFamily="50" charset="-128"/>
            <a:ea typeface="AR P丸ゴシック体E" panose="020F0900000000000000" pitchFamily="50" charset="-128"/>
          </a:endParaRPr>
        </a:p>
      </dgm:t>
    </dgm:pt>
    <dgm:pt modelId="{8A242FBE-30B6-4BF3-A1CB-7155794081AF}">
      <dgm:prSet phldrT="[テキスト]" custT="1">
        <dgm:style>
          <a:lnRef idx="0">
            <a:schemeClr val="accent4"/>
          </a:lnRef>
          <a:fillRef idx="3">
            <a:schemeClr val="accent4"/>
          </a:fillRef>
          <a:effectRef idx="3">
            <a:schemeClr val="accent4"/>
          </a:effectRef>
          <a:fontRef idx="minor">
            <a:schemeClr val="lt1"/>
          </a:fontRef>
        </dgm:style>
      </dgm:prSet>
      <dgm:spPr>
        <a:solidFill>
          <a:schemeClr val="accent4">
            <a:lumMod val="40000"/>
            <a:lumOff val="60000"/>
          </a:schemeClr>
        </a:solidFill>
      </dgm:spPr>
      <dgm:t>
        <a:bodyPr/>
        <a:lstStyle/>
        <a:p>
          <a:r>
            <a:rPr kumimoji="1" lang="ja-JP" altLang="en-US" sz="1400" b="1" dirty="0" smtClean="0">
              <a:solidFill>
                <a:schemeClr val="tx1"/>
              </a:solidFill>
              <a:latin typeface="AR P丸ゴシック体E" panose="020F0900000000000000" pitchFamily="50" charset="-128"/>
              <a:ea typeface="AR P丸ゴシック体E" panose="020F0900000000000000" pitchFamily="50" charset="-128"/>
            </a:rPr>
            <a:t>プロダクション＆サプライ</a:t>
          </a:r>
          <a:r>
            <a:rPr kumimoji="1" lang="en-US" altLang="ja-JP" sz="1400" b="1" dirty="0" smtClean="0">
              <a:solidFill>
                <a:schemeClr val="tx1"/>
              </a:solidFill>
              <a:latin typeface="AR P丸ゴシック体E" panose="020F0900000000000000" pitchFamily="50" charset="-128"/>
              <a:ea typeface="AR P丸ゴシック体E" panose="020F0900000000000000" pitchFamily="50" charset="-128"/>
            </a:rPr>
            <a:t/>
          </a:r>
          <a:br>
            <a:rPr kumimoji="1" lang="en-US" altLang="ja-JP" sz="1400" b="1" dirty="0" smtClean="0">
              <a:solidFill>
                <a:schemeClr val="tx1"/>
              </a:solidFill>
              <a:latin typeface="AR P丸ゴシック体E" panose="020F0900000000000000" pitchFamily="50" charset="-128"/>
              <a:ea typeface="AR P丸ゴシック体E" panose="020F0900000000000000" pitchFamily="50" charset="-128"/>
            </a:rPr>
          </a:br>
          <a:r>
            <a:rPr kumimoji="1" lang="ja-JP" altLang="en-US" sz="1400" b="1" dirty="0" smtClean="0">
              <a:solidFill>
                <a:schemeClr val="tx1"/>
              </a:solidFill>
              <a:latin typeface="AR P丸ゴシック体E" panose="020F0900000000000000" pitchFamily="50" charset="-128"/>
              <a:ea typeface="AR P丸ゴシック体E" panose="020F0900000000000000" pitchFamily="50" charset="-128"/>
            </a:rPr>
            <a:t>（商品・サービス供給）</a:t>
          </a:r>
          <a:endParaRPr kumimoji="1" lang="ja-JP" altLang="en-US" sz="1400" b="1" dirty="0">
            <a:solidFill>
              <a:schemeClr val="tx1"/>
            </a:solidFill>
            <a:latin typeface="AR P丸ゴシック体E" panose="020F0900000000000000" pitchFamily="50" charset="-128"/>
            <a:ea typeface="AR P丸ゴシック体E" panose="020F0900000000000000" pitchFamily="50" charset="-128"/>
          </a:endParaRPr>
        </a:p>
      </dgm:t>
    </dgm:pt>
    <dgm:pt modelId="{BEDFE51E-15E4-4EB7-BF5B-590542A02295}" type="parTrans" cxnId="{88AACD88-64E7-463E-8E0F-8A5206BA0331}">
      <dgm:prSet custT="1"/>
      <dgm:spPr/>
      <dgm:t>
        <a:bodyPr/>
        <a:lstStyle/>
        <a:p>
          <a:endParaRPr kumimoji="1" lang="ja-JP" altLang="en-US" sz="1200" b="1">
            <a:solidFill>
              <a:schemeClr val="tx1"/>
            </a:solidFill>
            <a:latin typeface="AR P丸ゴシック体E" panose="020F0900000000000000" pitchFamily="50" charset="-128"/>
            <a:ea typeface="AR P丸ゴシック体E" panose="020F0900000000000000" pitchFamily="50" charset="-128"/>
          </a:endParaRPr>
        </a:p>
      </dgm:t>
    </dgm:pt>
    <dgm:pt modelId="{83E1A8DE-56C5-463C-AB63-8F82CDB00562}" type="sibTrans" cxnId="{88AACD88-64E7-463E-8E0F-8A5206BA0331}">
      <dgm:prSet/>
      <dgm:spPr/>
      <dgm:t>
        <a:bodyPr/>
        <a:lstStyle/>
        <a:p>
          <a:endParaRPr kumimoji="1" lang="ja-JP" altLang="en-US" sz="5400" b="1">
            <a:solidFill>
              <a:schemeClr val="tx1"/>
            </a:solidFill>
            <a:latin typeface="AR P丸ゴシック体E" panose="020F0900000000000000" pitchFamily="50" charset="-128"/>
            <a:ea typeface="AR P丸ゴシック体E" panose="020F0900000000000000" pitchFamily="50" charset="-128"/>
          </a:endParaRPr>
        </a:p>
      </dgm:t>
    </dgm:pt>
    <dgm:pt modelId="{12988D2D-CFA1-4BA4-B09B-D3146B700E63}">
      <dgm:prSet phldrT="[テキスト]" custT="1">
        <dgm:style>
          <a:lnRef idx="0">
            <a:schemeClr val="accent5"/>
          </a:lnRef>
          <a:fillRef idx="3">
            <a:schemeClr val="accent5"/>
          </a:fillRef>
          <a:effectRef idx="3">
            <a:schemeClr val="accent5"/>
          </a:effectRef>
          <a:fontRef idx="minor">
            <a:schemeClr val="lt1"/>
          </a:fontRef>
        </dgm:style>
      </dgm:prSet>
      <dgm:spPr>
        <a:solidFill>
          <a:schemeClr val="accent1">
            <a:lumMod val="40000"/>
            <a:lumOff val="60000"/>
          </a:schemeClr>
        </a:solidFill>
      </dgm:spPr>
      <dgm:t>
        <a:bodyPr/>
        <a:lstStyle/>
        <a:p>
          <a:r>
            <a:rPr lang="ja-JP" altLang="en-US" sz="1400" b="1" smtClean="0">
              <a:solidFill>
                <a:schemeClr val="tx1"/>
              </a:solidFill>
              <a:latin typeface="AR P丸ゴシック体E" panose="020F0900000000000000" pitchFamily="50" charset="-128"/>
              <a:ea typeface="AR P丸ゴシック体E" panose="020F0900000000000000" pitchFamily="50" charset="-128"/>
            </a:rPr>
            <a:t>労働</a:t>
          </a:r>
          <a:r>
            <a:rPr lang="ja-JP" altLang="en-US" sz="1400" b="1" dirty="0" smtClean="0">
              <a:solidFill>
                <a:schemeClr val="tx1"/>
              </a:solidFill>
              <a:latin typeface="AR P丸ゴシック体E" panose="020F0900000000000000" pitchFamily="50" charset="-128"/>
              <a:ea typeface="AR P丸ゴシック体E" panose="020F0900000000000000" pitchFamily="50" charset="-128"/>
            </a:rPr>
            <a:t>関係法、社会保障法</a:t>
          </a:r>
          <a:endParaRPr kumimoji="1" lang="ja-JP" altLang="en-US" sz="1400" b="1" dirty="0">
            <a:solidFill>
              <a:schemeClr val="tx1"/>
            </a:solidFill>
            <a:latin typeface="AR P丸ゴシック体E" panose="020F0900000000000000" pitchFamily="50" charset="-128"/>
            <a:ea typeface="AR P丸ゴシック体E" panose="020F0900000000000000" pitchFamily="50" charset="-128"/>
          </a:endParaRPr>
        </a:p>
      </dgm:t>
    </dgm:pt>
    <dgm:pt modelId="{02C2E9AC-A243-4AEB-B8F8-94DB9906085E}" type="parTrans" cxnId="{9A4001D9-DE34-4D80-8ED7-AB41FB62FB73}">
      <dgm:prSet custT="1"/>
      <dgm:spPr/>
      <dgm:t>
        <a:bodyPr/>
        <a:lstStyle/>
        <a:p>
          <a:endParaRPr kumimoji="1" lang="ja-JP" altLang="en-US" sz="1200" b="1">
            <a:solidFill>
              <a:schemeClr val="tx1"/>
            </a:solidFill>
            <a:latin typeface="AR P丸ゴシック体E" panose="020F0900000000000000" pitchFamily="50" charset="-128"/>
            <a:ea typeface="AR P丸ゴシック体E" panose="020F0900000000000000" pitchFamily="50" charset="-128"/>
          </a:endParaRPr>
        </a:p>
      </dgm:t>
    </dgm:pt>
    <dgm:pt modelId="{4FAB7DDD-203C-4FE2-8ED8-D6CFA388266B}" type="sibTrans" cxnId="{9A4001D9-DE34-4D80-8ED7-AB41FB62FB73}">
      <dgm:prSet/>
      <dgm:spPr/>
      <dgm:t>
        <a:bodyPr/>
        <a:lstStyle/>
        <a:p>
          <a:endParaRPr kumimoji="1" lang="ja-JP" altLang="en-US" sz="5400" b="1">
            <a:solidFill>
              <a:schemeClr val="tx1"/>
            </a:solidFill>
            <a:latin typeface="AR P丸ゴシック体E" panose="020F0900000000000000" pitchFamily="50" charset="-128"/>
            <a:ea typeface="AR P丸ゴシック体E" panose="020F0900000000000000" pitchFamily="50" charset="-128"/>
          </a:endParaRPr>
        </a:p>
      </dgm:t>
    </dgm:pt>
    <dgm:pt modelId="{673C501D-1F66-487B-B986-FF5AEDE92635}">
      <dgm:prSet phldrT="[テキスト]" custT="1">
        <dgm:style>
          <a:lnRef idx="0">
            <a:schemeClr val="accent4"/>
          </a:lnRef>
          <a:fillRef idx="3">
            <a:schemeClr val="accent4"/>
          </a:fillRef>
          <a:effectRef idx="3">
            <a:schemeClr val="accent4"/>
          </a:effectRef>
          <a:fontRef idx="minor">
            <a:schemeClr val="lt1"/>
          </a:fontRef>
        </dgm:style>
      </dgm:prSet>
      <dgm:spPr>
        <a:solidFill>
          <a:schemeClr val="accent4">
            <a:lumMod val="40000"/>
            <a:lumOff val="60000"/>
          </a:schemeClr>
        </a:solidFill>
      </dgm:spPr>
      <dgm:t>
        <a:bodyPr/>
        <a:lstStyle/>
        <a:p>
          <a:r>
            <a:rPr kumimoji="1" lang="ja-JP" altLang="en-US" sz="1400" b="1" dirty="0" smtClean="0">
              <a:solidFill>
                <a:schemeClr val="tx1"/>
              </a:solidFill>
              <a:latin typeface="AR P丸ゴシック体E" panose="020F0900000000000000" pitchFamily="50" charset="-128"/>
              <a:ea typeface="AR P丸ゴシック体E" panose="020F0900000000000000" pitchFamily="50" charset="-128"/>
            </a:rPr>
            <a:t>マーケティング</a:t>
          </a:r>
          <a:r>
            <a:rPr kumimoji="1" lang="en-US" altLang="ja-JP" sz="1400" b="1" dirty="0" smtClean="0">
              <a:solidFill>
                <a:schemeClr val="tx1"/>
              </a:solidFill>
              <a:latin typeface="AR P丸ゴシック体E" panose="020F0900000000000000" pitchFamily="50" charset="-128"/>
              <a:ea typeface="AR P丸ゴシック体E" panose="020F0900000000000000" pitchFamily="50" charset="-128"/>
            </a:rPr>
            <a:t/>
          </a:r>
          <a:br>
            <a:rPr kumimoji="1" lang="en-US" altLang="ja-JP" sz="1400" b="1" dirty="0" smtClean="0">
              <a:solidFill>
                <a:schemeClr val="tx1"/>
              </a:solidFill>
              <a:latin typeface="AR P丸ゴシック体E" panose="020F0900000000000000" pitchFamily="50" charset="-128"/>
              <a:ea typeface="AR P丸ゴシック体E" panose="020F0900000000000000" pitchFamily="50" charset="-128"/>
            </a:rPr>
          </a:br>
          <a:r>
            <a:rPr kumimoji="1" lang="ja-JP" altLang="en-US" sz="1400" b="1" dirty="0" smtClean="0">
              <a:solidFill>
                <a:schemeClr val="tx1"/>
              </a:solidFill>
              <a:latin typeface="AR P丸ゴシック体E" panose="020F0900000000000000" pitchFamily="50" charset="-128"/>
              <a:ea typeface="AR P丸ゴシック体E" panose="020F0900000000000000" pitchFamily="50" charset="-128"/>
            </a:rPr>
            <a:t>（顧客・市場対応）</a:t>
          </a:r>
          <a:endParaRPr kumimoji="1" lang="ja-JP" altLang="en-US" sz="1400" b="1" dirty="0">
            <a:solidFill>
              <a:schemeClr val="tx1"/>
            </a:solidFill>
            <a:latin typeface="AR P丸ゴシック体E" panose="020F0900000000000000" pitchFamily="50" charset="-128"/>
            <a:ea typeface="AR P丸ゴシック体E" panose="020F0900000000000000" pitchFamily="50" charset="-128"/>
          </a:endParaRPr>
        </a:p>
      </dgm:t>
    </dgm:pt>
    <dgm:pt modelId="{7E70FFCA-0C74-4420-917D-EF6A2426F6ED}" type="parTrans" cxnId="{56137B63-BAE6-4B7E-A4C5-360862C4F571}">
      <dgm:prSet custT="1"/>
      <dgm:spPr/>
      <dgm:t>
        <a:bodyPr/>
        <a:lstStyle/>
        <a:p>
          <a:endParaRPr kumimoji="1" lang="ja-JP" altLang="en-US" sz="1200" b="1">
            <a:solidFill>
              <a:schemeClr val="tx1"/>
            </a:solidFill>
            <a:latin typeface="AR P丸ゴシック体E" panose="020F0900000000000000" pitchFamily="50" charset="-128"/>
            <a:ea typeface="AR P丸ゴシック体E" panose="020F0900000000000000" pitchFamily="50" charset="-128"/>
          </a:endParaRPr>
        </a:p>
      </dgm:t>
    </dgm:pt>
    <dgm:pt modelId="{7C1450FB-8C73-441B-A580-97067E4294B5}" type="sibTrans" cxnId="{56137B63-BAE6-4B7E-A4C5-360862C4F571}">
      <dgm:prSet/>
      <dgm:spPr/>
      <dgm:t>
        <a:bodyPr/>
        <a:lstStyle/>
        <a:p>
          <a:endParaRPr kumimoji="1" lang="ja-JP" altLang="en-US" sz="5400" b="1">
            <a:solidFill>
              <a:schemeClr val="tx1"/>
            </a:solidFill>
            <a:latin typeface="AR P丸ゴシック体E" panose="020F0900000000000000" pitchFamily="50" charset="-128"/>
            <a:ea typeface="AR P丸ゴシック体E" panose="020F0900000000000000" pitchFamily="50" charset="-128"/>
          </a:endParaRPr>
        </a:p>
      </dgm:t>
    </dgm:pt>
    <dgm:pt modelId="{CBF54644-E743-4A43-9C1D-244D659EBB65}">
      <dgm:prSet phldrT="[テキスト]" custT="1">
        <dgm:style>
          <a:lnRef idx="0">
            <a:schemeClr val="accent4"/>
          </a:lnRef>
          <a:fillRef idx="3">
            <a:schemeClr val="accent4"/>
          </a:fillRef>
          <a:effectRef idx="3">
            <a:schemeClr val="accent4"/>
          </a:effectRef>
          <a:fontRef idx="minor">
            <a:schemeClr val="lt1"/>
          </a:fontRef>
        </dgm:style>
      </dgm:prSet>
      <dgm:spPr>
        <a:solidFill>
          <a:schemeClr val="accent4">
            <a:lumMod val="40000"/>
            <a:lumOff val="60000"/>
          </a:schemeClr>
        </a:solidFill>
      </dgm:spPr>
      <dgm:t>
        <a:bodyPr/>
        <a:lstStyle/>
        <a:p>
          <a:r>
            <a:rPr kumimoji="1" lang="ja-JP" altLang="en-US" sz="1400" b="1" dirty="0" smtClean="0">
              <a:solidFill>
                <a:schemeClr val="tx1"/>
              </a:solidFill>
              <a:latin typeface="AR P丸ゴシック体E" panose="020F0900000000000000" pitchFamily="50" charset="-128"/>
              <a:ea typeface="AR P丸ゴシック体E" panose="020F0900000000000000" pitchFamily="50" charset="-128"/>
            </a:rPr>
            <a:t>ガバメント</a:t>
          </a:r>
          <a:r>
            <a:rPr kumimoji="1" lang="en-US" altLang="ja-JP" sz="1400" b="1" dirty="0" smtClean="0">
              <a:solidFill>
                <a:schemeClr val="tx1"/>
              </a:solidFill>
              <a:latin typeface="AR P丸ゴシック体E" panose="020F0900000000000000" pitchFamily="50" charset="-128"/>
              <a:ea typeface="AR P丸ゴシック体E" panose="020F0900000000000000" pitchFamily="50" charset="-128"/>
            </a:rPr>
            <a:t/>
          </a:r>
          <a:br>
            <a:rPr kumimoji="1" lang="en-US" altLang="ja-JP" sz="1400" b="1" dirty="0" smtClean="0">
              <a:solidFill>
                <a:schemeClr val="tx1"/>
              </a:solidFill>
              <a:latin typeface="AR P丸ゴシック体E" panose="020F0900000000000000" pitchFamily="50" charset="-128"/>
              <a:ea typeface="AR P丸ゴシック体E" panose="020F0900000000000000" pitchFamily="50" charset="-128"/>
            </a:rPr>
          </a:br>
          <a:r>
            <a:rPr kumimoji="1" lang="ja-JP" altLang="en-US" sz="1400" b="1" dirty="0" smtClean="0">
              <a:solidFill>
                <a:schemeClr val="tx1"/>
              </a:solidFill>
              <a:latin typeface="AR P丸ゴシック体E" panose="020F0900000000000000" pitchFamily="50" charset="-128"/>
              <a:ea typeface="AR P丸ゴシック体E" panose="020F0900000000000000" pitchFamily="50" charset="-128"/>
            </a:rPr>
            <a:t>（行政規制、税）</a:t>
          </a:r>
          <a:endParaRPr kumimoji="1" lang="ja-JP" altLang="en-US" sz="1400" b="1" dirty="0">
            <a:solidFill>
              <a:schemeClr val="tx1"/>
            </a:solidFill>
            <a:latin typeface="AR P丸ゴシック体E" panose="020F0900000000000000" pitchFamily="50" charset="-128"/>
            <a:ea typeface="AR P丸ゴシック体E" panose="020F0900000000000000" pitchFamily="50" charset="-128"/>
          </a:endParaRPr>
        </a:p>
      </dgm:t>
    </dgm:pt>
    <dgm:pt modelId="{ED727789-52A8-4A89-8590-7EFBF8B06ED2}" type="parTrans" cxnId="{8499BF12-39C0-44E2-8960-B6D936DE48EE}">
      <dgm:prSet custT="1"/>
      <dgm:spPr/>
      <dgm:t>
        <a:bodyPr/>
        <a:lstStyle/>
        <a:p>
          <a:endParaRPr kumimoji="1" lang="ja-JP" altLang="en-US" sz="1200" b="1">
            <a:solidFill>
              <a:schemeClr val="tx1"/>
            </a:solidFill>
            <a:latin typeface="AR P丸ゴシック体E" panose="020F0900000000000000" pitchFamily="50" charset="-128"/>
            <a:ea typeface="AR P丸ゴシック体E" panose="020F0900000000000000" pitchFamily="50" charset="-128"/>
          </a:endParaRPr>
        </a:p>
      </dgm:t>
    </dgm:pt>
    <dgm:pt modelId="{42CD6327-5E30-4120-AF84-E8BFE3C7EA6B}" type="sibTrans" cxnId="{8499BF12-39C0-44E2-8960-B6D936DE48EE}">
      <dgm:prSet/>
      <dgm:spPr/>
      <dgm:t>
        <a:bodyPr/>
        <a:lstStyle/>
        <a:p>
          <a:endParaRPr kumimoji="1" lang="ja-JP" altLang="en-US" sz="5400" b="1">
            <a:solidFill>
              <a:schemeClr val="tx1"/>
            </a:solidFill>
            <a:latin typeface="AR P丸ゴシック体E" panose="020F0900000000000000" pitchFamily="50" charset="-128"/>
            <a:ea typeface="AR P丸ゴシック体E" panose="020F0900000000000000" pitchFamily="50" charset="-128"/>
          </a:endParaRPr>
        </a:p>
      </dgm:t>
    </dgm:pt>
    <dgm:pt modelId="{CE9D22CD-F37A-4A67-ADB6-F024D1D5DF6E}">
      <dgm:prSet phldrT="[テキスト]" custT="1">
        <dgm:style>
          <a:lnRef idx="0">
            <a:schemeClr val="accent5"/>
          </a:lnRef>
          <a:fillRef idx="3">
            <a:schemeClr val="accent5"/>
          </a:fillRef>
          <a:effectRef idx="3">
            <a:schemeClr val="accent5"/>
          </a:effectRef>
          <a:fontRef idx="minor">
            <a:schemeClr val="lt1"/>
          </a:fontRef>
        </dgm:style>
      </dgm:prSet>
      <dgm:spPr>
        <a:solidFill>
          <a:schemeClr val="accent1">
            <a:lumMod val="40000"/>
            <a:lumOff val="60000"/>
          </a:schemeClr>
        </a:solidFill>
      </dgm:spPr>
      <dgm:t>
        <a:bodyPr/>
        <a:lstStyle/>
        <a:p>
          <a:r>
            <a:rPr kumimoji="1" lang="ja-JP" altLang="en-US" sz="1400" b="1" dirty="0" smtClean="0">
              <a:solidFill>
                <a:schemeClr val="tx1"/>
              </a:solidFill>
              <a:latin typeface="AR P丸ゴシック体E" panose="020F0900000000000000" pitchFamily="50" charset="-128"/>
              <a:ea typeface="AR P丸ゴシック体E" panose="020F0900000000000000" pitchFamily="50" charset="-128"/>
            </a:rPr>
            <a:t>経済法、消費者法、不法行為法、経済刑法</a:t>
          </a:r>
          <a:endParaRPr kumimoji="1" lang="ja-JP" altLang="en-US" sz="1400" b="1" dirty="0">
            <a:solidFill>
              <a:schemeClr val="tx1"/>
            </a:solidFill>
            <a:latin typeface="AR P丸ゴシック体E" panose="020F0900000000000000" pitchFamily="50" charset="-128"/>
            <a:ea typeface="AR P丸ゴシック体E" panose="020F0900000000000000" pitchFamily="50" charset="-128"/>
          </a:endParaRPr>
        </a:p>
      </dgm:t>
    </dgm:pt>
    <dgm:pt modelId="{A6F16287-2B17-47F8-BC55-F222D415AE91}" type="parTrans" cxnId="{10AEC8C6-39B5-4DB7-B8A7-CED4CD31CDDD}">
      <dgm:prSet custT="1"/>
      <dgm:spPr/>
      <dgm:t>
        <a:bodyPr/>
        <a:lstStyle/>
        <a:p>
          <a:endParaRPr kumimoji="1" lang="ja-JP" altLang="en-US" sz="1200" b="1">
            <a:solidFill>
              <a:schemeClr val="tx1"/>
            </a:solidFill>
            <a:latin typeface="AR P丸ゴシック体E" panose="020F0900000000000000" pitchFamily="50" charset="-128"/>
            <a:ea typeface="AR P丸ゴシック体E" panose="020F0900000000000000" pitchFamily="50" charset="-128"/>
          </a:endParaRPr>
        </a:p>
      </dgm:t>
    </dgm:pt>
    <dgm:pt modelId="{0BAC9113-55E9-4456-88CF-D937D37AE7BB}" type="sibTrans" cxnId="{10AEC8C6-39B5-4DB7-B8A7-CED4CD31CDDD}">
      <dgm:prSet/>
      <dgm:spPr/>
      <dgm:t>
        <a:bodyPr/>
        <a:lstStyle/>
        <a:p>
          <a:endParaRPr kumimoji="1" lang="ja-JP" altLang="en-US" sz="5400" b="1">
            <a:solidFill>
              <a:schemeClr val="tx1"/>
            </a:solidFill>
            <a:latin typeface="AR P丸ゴシック体E" panose="020F0900000000000000" pitchFamily="50" charset="-128"/>
            <a:ea typeface="AR P丸ゴシック体E" panose="020F0900000000000000" pitchFamily="50" charset="-128"/>
          </a:endParaRPr>
        </a:p>
      </dgm:t>
    </dgm:pt>
    <dgm:pt modelId="{96111AC5-2A9D-4CB0-8183-D4E1B405E3E0}">
      <dgm:prSet phldrT="[テキスト]" custT="1">
        <dgm:style>
          <a:lnRef idx="0">
            <a:schemeClr val="accent5"/>
          </a:lnRef>
          <a:fillRef idx="3">
            <a:schemeClr val="accent5"/>
          </a:fillRef>
          <a:effectRef idx="3">
            <a:schemeClr val="accent5"/>
          </a:effectRef>
          <a:fontRef idx="minor">
            <a:schemeClr val="lt1"/>
          </a:fontRef>
        </dgm:style>
      </dgm:prSet>
      <dgm:spPr>
        <a:solidFill>
          <a:schemeClr val="accent1">
            <a:lumMod val="40000"/>
            <a:lumOff val="60000"/>
          </a:schemeClr>
        </a:solidFill>
      </dgm:spPr>
      <dgm:t>
        <a:bodyPr/>
        <a:lstStyle/>
        <a:p>
          <a:r>
            <a:rPr kumimoji="1" lang="ja-JP" altLang="en-US" sz="1400" b="1" dirty="0" smtClean="0">
              <a:solidFill>
                <a:schemeClr val="tx1"/>
              </a:solidFill>
              <a:latin typeface="AR P丸ゴシック体E" panose="020F0900000000000000" pitchFamily="50" charset="-128"/>
              <a:ea typeface="AR P丸ゴシック体E" panose="020F0900000000000000" pitchFamily="50" charset="-128"/>
            </a:rPr>
            <a:t>税法、行政法、環境法、憲法、手続法</a:t>
          </a:r>
          <a:endParaRPr kumimoji="1" lang="ja-JP" altLang="en-US" sz="1400" b="1" dirty="0">
            <a:solidFill>
              <a:schemeClr val="tx1"/>
            </a:solidFill>
            <a:latin typeface="AR P丸ゴシック体E" panose="020F0900000000000000" pitchFamily="50" charset="-128"/>
            <a:ea typeface="AR P丸ゴシック体E" panose="020F0900000000000000" pitchFamily="50" charset="-128"/>
          </a:endParaRPr>
        </a:p>
      </dgm:t>
    </dgm:pt>
    <dgm:pt modelId="{A60706B3-167A-484A-9074-4E3CD4C9611D}" type="parTrans" cxnId="{A7D5E9AC-FCEE-433F-B14D-F689BF56D7D0}">
      <dgm:prSet custT="1"/>
      <dgm:spPr/>
      <dgm:t>
        <a:bodyPr/>
        <a:lstStyle/>
        <a:p>
          <a:endParaRPr kumimoji="1" lang="ja-JP" altLang="en-US" sz="1200" b="1">
            <a:solidFill>
              <a:schemeClr val="tx1"/>
            </a:solidFill>
            <a:latin typeface="AR P丸ゴシック体E" panose="020F0900000000000000" pitchFamily="50" charset="-128"/>
            <a:ea typeface="AR P丸ゴシック体E" panose="020F0900000000000000" pitchFamily="50" charset="-128"/>
          </a:endParaRPr>
        </a:p>
      </dgm:t>
    </dgm:pt>
    <dgm:pt modelId="{A4AF3F24-8A42-4987-BEE9-19E790EA4BCE}" type="sibTrans" cxnId="{A7D5E9AC-FCEE-433F-B14D-F689BF56D7D0}">
      <dgm:prSet/>
      <dgm:spPr/>
      <dgm:t>
        <a:bodyPr/>
        <a:lstStyle/>
        <a:p>
          <a:endParaRPr kumimoji="1" lang="ja-JP" altLang="en-US" sz="5400" b="1">
            <a:solidFill>
              <a:schemeClr val="tx1"/>
            </a:solidFill>
            <a:latin typeface="AR P丸ゴシック体E" panose="020F0900000000000000" pitchFamily="50" charset="-128"/>
            <a:ea typeface="AR P丸ゴシック体E" panose="020F0900000000000000" pitchFamily="50" charset="-128"/>
          </a:endParaRPr>
        </a:p>
      </dgm:t>
    </dgm:pt>
    <dgm:pt modelId="{2EB03C80-6780-42D0-9FDB-2FE9117D607B}">
      <dgm:prSet phldrT="[テキスト]" custT="1">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sz="1400" b="1" dirty="0" smtClean="0">
              <a:solidFill>
                <a:schemeClr val="tx1"/>
              </a:solidFill>
              <a:latin typeface="AR P丸ゴシック体E" panose="020F0900000000000000" pitchFamily="50" charset="-128"/>
              <a:ea typeface="AR P丸ゴシック体E" panose="020F0900000000000000" pitchFamily="50" charset="-128"/>
            </a:rPr>
            <a:t>ファイナンス、財務会計論</a:t>
          </a:r>
          <a:endParaRPr kumimoji="1" lang="ja-JP" altLang="en-US" sz="1400" b="1" dirty="0">
            <a:solidFill>
              <a:schemeClr val="tx1"/>
            </a:solidFill>
            <a:latin typeface="AR P丸ゴシック体E" panose="020F0900000000000000" pitchFamily="50" charset="-128"/>
            <a:ea typeface="AR P丸ゴシック体E" panose="020F0900000000000000" pitchFamily="50" charset="-128"/>
          </a:endParaRPr>
        </a:p>
      </dgm:t>
    </dgm:pt>
    <dgm:pt modelId="{FC6E3B86-62BB-4FCF-A998-9C31888F3388}" type="parTrans" cxnId="{3A3F2793-545E-4169-BCF0-02DE24940E59}">
      <dgm:prSet custT="1"/>
      <dgm:spPr/>
      <dgm:t>
        <a:bodyPr/>
        <a:lstStyle/>
        <a:p>
          <a:endParaRPr kumimoji="1" lang="ja-JP" altLang="en-US" sz="1200" b="1">
            <a:solidFill>
              <a:schemeClr val="tx1"/>
            </a:solidFill>
            <a:latin typeface="AR P丸ゴシック体E" panose="020F0900000000000000" pitchFamily="50" charset="-128"/>
            <a:ea typeface="AR P丸ゴシック体E" panose="020F0900000000000000" pitchFamily="50" charset="-128"/>
          </a:endParaRPr>
        </a:p>
      </dgm:t>
    </dgm:pt>
    <dgm:pt modelId="{6F69A286-F8D7-4A8E-809F-FE2CCE03196F}" type="sibTrans" cxnId="{3A3F2793-545E-4169-BCF0-02DE24940E59}">
      <dgm:prSet/>
      <dgm:spPr/>
      <dgm:t>
        <a:bodyPr/>
        <a:lstStyle/>
        <a:p>
          <a:endParaRPr kumimoji="1" lang="ja-JP" altLang="en-US" sz="5400" b="1">
            <a:solidFill>
              <a:schemeClr val="tx1"/>
            </a:solidFill>
            <a:latin typeface="AR P丸ゴシック体E" panose="020F0900000000000000" pitchFamily="50" charset="-128"/>
            <a:ea typeface="AR P丸ゴシック体E" panose="020F0900000000000000" pitchFamily="50" charset="-128"/>
          </a:endParaRPr>
        </a:p>
      </dgm:t>
    </dgm:pt>
    <dgm:pt modelId="{2683E15C-1C1E-455B-852D-217FA9466244}">
      <dgm:prSet phldrT="[テキスト]" custT="1">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sz="1400" b="1" dirty="0" smtClean="0">
              <a:solidFill>
                <a:schemeClr val="tx1"/>
              </a:solidFill>
              <a:latin typeface="AR P丸ゴシック体E" panose="020F0900000000000000" pitchFamily="50" charset="-128"/>
              <a:ea typeface="AR P丸ゴシック体E" panose="020F0900000000000000" pitchFamily="50" charset="-128"/>
            </a:rPr>
            <a:t>経営組織論、経営労務論</a:t>
          </a:r>
          <a:endParaRPr kumimoji="1" lang="ja-JP" altLang="en-US" sz="1400" b="1" dirty="0">
            <a:solidFill>
              <a:schemeClr val="tx1"/>
            </a:solidFill>
            <a:latin typeface="AR P丸ゴシック体E" panose="020F0900000000000000" pitchFamily="50" charset="-128"/>
            <a:ea typeface="AR P丸ゴシック体E" panose="020F0900000000000000" pitchFamily="50" charset="-128"/>
          </a:endParaRPr>
        </a:p>
      </dgm:t>
    </dgm:pt>
    <dgm:pt modelId="{57CAA4BF-E38B-4219-A218-CE19A45F5E80}" type="parTrans" cxnId="{AB1AE4F0-10FE-45CC-8879-145B552601E1}">
      <dgm:prSet custT="1"/>
      <dgm:spPr/>
      <dgm:t>
        <a:bodyPr/>
        <a:lstStyle/>
        <a:p>
          <a:endParaRPr kumimoji="1" lang="ja-JP" altLang="en-US" sz="1200" b="1">
            <a:solidFill>
              <a:schemeClr val="tx1"/>
            </a:solidFill>
            <a:latin typeface="AR P丸ゴシック体E" panose="020F0900000000000000" pitchFamily="50" charset="-128"/>
            <a:ea typeface="AR P丸ゴシック体E" panose="020F0900000000000000" pitchFamily="50" charset="-128"/>
          </a:endParaRPr>
        </a:p>
      </dgm:t>
    </dgm:pt>
    <dgm:pt modelId="{3B3ABF54-16E8-4D55-AEF6-8648D6C30DBC}" type="sibTrans" cxnId="{AB1AE4F0-10FE-45CC-8879-145B552601E1}">
      <dgm:prSet/>
      <dgm:spPr/>
      <dgm:t>
        <a:bodyPr/>
        <a:lstStyle/>
        <a:p>
          <a:endParaRPr kumimoji="1" lang="ja-JP" altLang="en-US" sz="5400" b="1">
            <a:solidFill>
              <a:schemeClr val="tx1"/>
            </a:solidFill>
            <a:latin typeface="AR P丸ゴシック体E" panose="020F0900000000000000" pitchFamily="50" charset="-128"/>
            <a:ea typeface="AR P丸ゴシック体E" panose="020F0900000000000000" pitchFamily="50" charset="-128"/>
          </a:endParaRPr>
        </a:p>
      </dgm:t>
    </dgm:pt>
    <dgm:pt modelId="{982579B5-E337-4B1A-A700-1343A2E11703}">
      <dgm:prSet phldrT="[テキスト]" custT="1">
        <dgm:style>
          <a:lnRef idx="0">
            <a:schemeClr val="accent5"/>
          </a:lnRef>
          <a:fillRef idx="3">
            <a:schemeClr val="accent5"/>
          </a:fillRef>
          <a:effectRef idx="3">
            <a:schemeClr val="accent5"/>
          </a:effectRef>
          <a:fontRef idx="minor">
            <a:schemeClr val="lt1"/>
          </a:fontRef>
        </dgm:style>
      </dgm:prSet>
      <dgm:spPr>
        <a:solidFill>
          <a:schemeClr val="accent1">
            <a:lumMod val="40000"/>
            <a:lumOff val="60000"/>
          </a:schemeClr>
        </a:solidFill>
      </dgm:spPr>
      <dgm:t>
        <a:bodyPr/>
        <a:lstStyle/>
        <a:p>
          <a:r>
            <a:rPr kumimoji="1" lang="ja-JP" altLang="en-US" sz="1400" b="1" dirty="0" smtClean="0">
              <a:solidFill>
                <a:schemeClr val="tx1"/>
              </a:solidFill>
              <a:latin typeface="AR P丸ゴシック体E" panose="020F0900000000000000" pitchFamily="50" charset="-128"/>
              <a:ea typeface="AR P丸ゴシック体E" panose="020F0900000000000000" pitchFamily="50" charset="-128"/>
            </a:rPr>
            <a:t>契約法、知的財産法、国際取引法</a:t>
          </a:r>
          <a:endParaRPr kumimoji="1" lang="ja-JP" altLang="en-US" sz="1400" b="1" dirty="0">
            <a:solidFill>
              <a:schemeClr val="tx1"/>
            </a:solidFill>
            <a:latin typeface="AR P丸ゴシック体E" panose="020F0900000000000000" pitchFamily="50" charset="-128"/>
            <a:ea typeface="AR P丸ゴシック体E" panose="020F0900000000000000" pitchFamily="50" charset="-128"/>
          </a:endParaRPr>
        </a:p>
      </dgm:t>
    </dgm:pt>
    <dgm:pt modelId="{09F7378F-6F93-4E73-8B07-8D8439AAF3D6}" type="parTrans" cxnId="{69266C09-6520-4E75-A3FC-D3E3634AC5B9}">
      <dgm:prSet custT="1"/>
      <dgm:spPr/>
      <dgm:t>
        <a:bodyPr/>
        <a:lstStyle/>
        <a:p>
          <a:endParaRPr kumimoji="1" lang="ja-JP" altLang="en-US" sz="1200" b="1">
            <a:solidFill>
              <a:schemeClr val="tx1"/>
            </a:solidFill>
            <a:latin typeface="AR P丸ゴシック体E" panose="020F0900000000000000" pitchFamily="50" charset="-128"/>
            <a:ea typeface="AR P丸ゴシック体E" panose="020F0900000000000000" pitchFamily="50" charset="-128"/>
          </a:endParaRPr>
        </a:p>
      </dgm:t>
    </dgm:pt>
    <dgm:pt modelId="{1BA20CB3-9DE5-46FF-A431-8E20D0E503EB}" type="sibTrans" cxnId="{69266C09-6520-4E75-A3FC-D3E3634AC5B9}">
      <dgm:prSet/>
      <dgm:spPr/>
      <dgm:t>
        <a:bodyPr/>
        <a:lstStyle/>
        <a:p>
          <a:endParaRPr kumimoji="1" lang="ja-JP" altLang="en-US" sz="5400" b="1">
            <a:solidFill>
              <a:schemeClr val="tx1"/>
            </a:solidFill>
            <a:latin typeface="AR P丸ゴシック体E" panose="020F0900000000000000" pitchFamily="50" charset="-128"/>
            <a:ea typeface="AR P丸ゴシック体E" panose="020F0900000000000000" pitchFamily="50" charset="-128"/>
          </a:endParaRPr>
        </a:p>
      </dgm:t>
    </dgm:pt>
    <dgm:pt modelId="{98C5F8F3-ACF0-4F4B-AE92-43ECE1377A82}">
      <dgm:prSet phldrT="[テキスト]" custT="1">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sz="1400" b="1" dirty="0" smtClean="0">
              <a:solidFill>
                <a:schemeClr val="tx1"/>
              </a:solidFill>
              <a:latin typeface="AR P丸ゴシック体E" panose="020F0900000000000000" pitchFamily="50" charset="-128"/>
              <a:ea typeface="AR P丸ゴシック体E" panose="020F0900000000000000" pitchFamily="50" charset="-128"/>
            </a:rPr>
            <a:t>技術管理論、流通システム、経営戦略論、管理会計</a:t>
          </a:r>
          <a:endParaRPr kumimoji="1" lang="ja-JP" altLang="en-US" sz="1400" b="1" dirty="0">
            <a:solidFill>
              <a:schemeClr val="tx1"/>
            </a:solidFill>
            <a:latin typeface="AR P丸ゴシック体E" panose="020F0900000000000000" pitchFamily="50" charset="-128"/>
            <a:ea typeface="AR P丸ゴシック体E" panose="020F0900000000000000" pitchFamily="50" charset="-128"/>
          </a:endParaRPr>
        </a:p>
      </dgm:t>
    </dgm:pt>
    <dgm:pt modelId="{38927320-35D1-4A34-89A7-BF4FEAF85436}" type="parTrans" cxnId="{DE6A295B-F5E9-4A3B-A785-372CAC6F55CC}">
      <dgm:prSet custT="1"/>
      <dgm:spPr/>
      <dgm:t>
        <a:bodyPr/>
        <a:lstStyle/>
        <a:p>
          <a:endParaRPr kumimoji="1" lang="ja-JP" altLang="en-US" sz="1200" b="1">
            <a:solidFill>
              <a:schemeClr val="tx1"/>
            </a:solidFill>
            <a:latin typeface="AR P丸ゴシック体E" panose="020F0900000000000000" pitchFamily="50" charset="-128"/>
            <a:ea typeface="AR P丸ゴシック体E" panose="020F0900000000000000" pitchFamily="50" charset="-128"/>
          </a:endParaRPr>
        </a:p>
      </dgm:t>
    </dgm:pt>
    <dgm:pt modelId="{3EFC815E-D9B0-443C-B594-1D2A7F91D6F9}" type="sibTrans" cxnId="{DE6A295B-F5E9-4A3B-A785-372CAC6F55CC}">
      <dgm:prSet/>
      <dgm:spPr/>
      <dgm:t>
        <a:bodyPr/>
        <a:lstStyle/>
        <a:p>
          <a:endParaRPr kumimoji="1" lang="ja-JP" altLang="en-US" sz="5400" b="1">
            <a:solidFill>
              <a:schemeClr val="tx1"/>
            </a:solidFill>
            <a:latin typeface="AR P丸ゴシック体E" panose="020F0900000000000000" pitchFamily="50" charset="-128"/>
            <a:ea typeface="AR P丸ゴシック体E" panose="020F0900000000000000" pitchFamily="50" charset="-128"/>
          </a:endParaRPr>
        </a:p>
      </dgm:t>
    </dgm:pt>
    <dgm:pt modelId="{0CBB1CED-D908-4469-B1E6-6A0821827349}">
      <dgm:prSet phldrT="[テキスト]" custT="1">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sz="1400" b="1" dirty="0" smtClean="0">
              <a:solidFill>
                <a:schemeClr val="tx1"/>
              </a:solidFill>
              <a:latin typeface="AR P丸ゴシック体E" panose="020F0900000000000000" pitchFamily="50" charset="-128"/>
              <a:ea typeface="AR P丸ゴシック体E" panose="020F0900000000000000" pitchFamily="50" charset="-128"/>
            </a:rPr>
            <a:t>マーケティング、消費者行動、国債経営論</a:t>
          </a:r>
          <a:endParaRPr kumimoji="1" lang="ja-JP" altLang="en-US" sz="1400" b="1" dirty="0">
            <a:solidFill>
              <a:schemeClr val="tx1"/>
            </a:solidFill>
            <a:latin typeface="AR P丸ゴシック体E" panose="020F0900000000000000" pitchFamily="50" charset="-128"/>
            <a:ea typeface="AR P丸ゴシック体E" panose="020F0900000000000000" pitchFamily="50" charset="-128"/>
          </a:endParaRPr>
        </a:p>
      </dgm:t>
    </dgm:pt>
    <dgm:pt modelId="{663F431D-054C-440E-84B0-00A0B7E49CB5}" type="parTrans" cxnId="{A2989F03-E13B-4514-8581-D484ECC8F6D1}">
      <dgm:prSet custT="1"/>
      <dgm:spPr/>
      <dgm:t>
        <a:bodyPr/>
        <a:lstStyle/>
        <a:p>
          <a:endParaRPr kumimoji="1" lang="ja-JP" altLang="en-US" sz="1200" b="1">
            <a:solidFill>
              <a:schemeClr val="tx1"/>
            </a:solidFill>
            <a:latin typeface="AR P丸ゴシック体E" panose="020F0900000000000000" pitchFamily="50" charset="-128"/>
            <a:ea typeface="AR P丸ゴシック体E" panose="020F0900000000000000" pitchFamily="50" charset="-128"/>
          </a:endParaRPr>
        </a:p>
      </dgm:t>
    </dgm:pt>
    <dgm:pt modelId="{058A5130-E127-4D0E-9699-5884F3EAB837}" type="sibTrans" cxnId="{A2989F03-E13B-4514-8581-D484ECC8F6D1}">
      <dgm:prSet/>
      <dgm:spPr/>
      <dgm:t>
        <a:bodyPr/>
        <a:lstStyle/>
        <a:p>
          <a:endParaRPr kumimoji="1" lang="ja-JP" altLang="en-US" sz="5400" b="1">
            <a:solidFill>
              <a:schemeClr val="tx1"/>
            </a:solidFill>
            <a:latin typeface="AR P丸ゴシック体E" panose="020F0900000000000000" pitchFamily="50" charset="-128"/>
            <a:ea typeface="AR P丸ゴシック体E" panose="020F0900000000000000" pitchFamily="50" charset="-128"/>
          </a:endParaRPr>
        </a:p>
      </dgm:t>
    </dgm:pt>
    <dgm:pt modelId="{A7C70008-0630-45CF-87B4-CA751F773123}">
      <dgm:prSet phldrT="[テキスト]" custT="1">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sz="1400" b="1" dirty="0" smtClean="0">
              <a:solidFill>
                <a:schemeClr val="tx1"/>
              </a:solidFill>
              <a:latin typeface="AR P丸ゴシック体E" panose="020F0900000000000000" pitchFamily="50" charset="-128"/>
              <a:ea typeface="AR P丸ゴシック体E" panose="020F0900000000000000" pitchFamily="50" charset="-128"/>
            </a:rPr>
            <a:t>会計基準論、マーケティング規制とその緩和</a:t>
          </a:r>
          <a:endParaRPr kumimoji="1" lang="ja-JP" altLang="en-US" sz="1400" b="1" dirty="0">
            <a:solidFill>
              <a:schemeClr val="tx1"/>
            </a:solidFill>
            <a:latin typeface="AR P丸ゴシック体E" panose="020F0900000000000000" pitchFamily="50" charset="-128"/>
            <a:ea typeface="AR P丸ゴシック体E" panose="020F0900000000000000" pitchFamily="50" charset="-128"/>
          </a:endParaRPr>
        </a:p>
      </dgm:t>
    </dgm:pt>
    <dgm:pt modelId="{649A479C-6366-423F-833A-319D875E4AEB}" type="parTrans" cxnId="{E83E7B1A-E2B7-44B4-B73C-DFB953545EAD}">
      <dgm:prSet custT="1"/>
      <dgm:spPr/>
      <dgm:t>
        <a:bodyPr/>
        <a:lstStyle/>
        <a:p>
          <a:endParaRPr kumimoji="1" lang="ja-JP" altLang="en-US" sz="1200" b="1">
            <a:solidFill>
              <a:schemeClr val="tx1"/>
            </a:solidFill>
            <a:latin typeface="AR P丸ゴシック体E" panose="020F0900000000000000" pitchFamily="50" charset="-128"/>
            <a:ea typeface="AR P丸ゴシック体E" panose="020F0900000000000000" pitchFamily="50" charset="-128"/>
          </a:endParaRPr>
        </a:p>
      </dgm:t>
    </dgm:pt>
    <dgm:pt modelId="{6E812821-AF0E-4054-B093-502DFE9D6FDC}" type="sibTrans" cxnId="{E83E7B1A-E2B7-44B4-B73C-DFB953545EAD}">
      <dgm:prSet/>
      <dgm:spPr/>
      <dgm:t>
        <a:bodyPr/>
        <a:lstStyle/>
        <a:p>
          <a:endParaRPr kumimoji="1" lang="ja-JP" altLang="en-US" sz="5400" b="1">
            <a:solidFill>
              <a:schemeClr val="tx1"/>
            </a:solidFill>
            <a:latin typeface="AR P丸ゴシック体E" panose="020F0900000000000000" pitchFamily="50" charset="-128"/>
            <a:ea typeface="AR P丸ゴシック体E" panose="020F0900000000000000" pitchFamily="50" charset="-128"/>
          </a:endParaRPr>
        </a:p>
      </dgm:t>
    </dgm:pt>
    <dgm:pt modelId="{F7C74073-D90C-439D-96CB-BF79F1A5D714}" type="pres">
      <dgm:prSet presAssocID="{7C6F20CD-C771-4BBC-BC16-0BBC073971CE}" presName="diagram" presStyleCnt="0">
        <dgm:presLayoutVars>
          <dgm:chPref val="1"/>
          <dgm:dir/>
          <dgm:animOne val="branch"/>
          <dgm:animLvl val="lvl"/>
          <dgm:resizeHandles val="exact"/>
        </dgm:presLayoutVars>
      </dgm:prSet>
      <dgm:spPr/>
      <dgm:t>
        <a:bodyPr/>
        <a:lstStyle/>
        <a:p>
          <a:endParaRPr kumimoji="1" lang="ja-JP" altLang="en-US"/>
        </a:p>
      </dgm:t>
    </dgm:pt>
    <dgm:pt modelId="{FD3AA7C0-B074-4ADB-8284-79EC2142F63E}" type="pres">
      <dgm:prSet presAssocID="{BEA09D39-00C4-4157-94C9-D892C2A5C489}" presName="root1" presStyleCnt="0"/>
      <dgm:spPr/>
    </dgm:pt>
    <dgm:pt modelId="{B5653404-E880-49AD-BB97-36BCE353A24E}" type="pres">
      <dgm:prSet presAssocID="{BEA09D39-00C4-4157-94C9-D892C2A5C489}" presName="LevelOneTextNode" presStyleLbl="node0" presStyleIdx="0" presStyleCnt="1" custScaleX="68302" custScaleY="505446" custLinFactX="-49267" custLinFactNeighborX="-100000">
        <dgm:presLayoutVars>
          <dgm:chPref val="3"/>
        </dgm:presLayoutVars>
      </dgm:prSet>
      <dgm:spPr/>
      <dgm:t>
        <a:bodyPr/>
        <a:lstStyle/>
        <a:p>
          <a:endParaRPr kumimoji="1" lang="ja-JP" altLang="en-US"/>
        </a:p>
      </dgm:t>
    </dgm:pt>
    <dgm:pt modelId="{C9621832-00AD-4D1E-8216-8FCFCB887B72}" type="pres">
      <dgm:prSet presAssocID="{BEA09D39-00C4-4157-94C9-D892C2A5C489}" presName="level2hierChild" presStyleCnt="0"/>
      <dgm:spPr/>
    </dgm:pt>
    <dgm:pt modelId="{48CD841A-F545-46FF-8A11-4F5D7598B2F5}" type="pres">
      <dgm:prSet presAssocID="{9B143738-302F-4D40-B35E-70B15943C020}" presName="conn2-1" presStyleLbl="parChTrans1D2" presStyleIdx="0" presStyleCnt="6"/>
      <dgm:spPr/>
      <dgm:t>
        <a:bodyPr/>
        <a:lstStyle/>
        <a:p>
          <a:endParaRPr kumimoji="1" lang="ja-JP" altLang="en-US"/>
        </a:p>
      </dgm:t>
    </dgm:pt>
    <dgm:pt modelId="{1E92DE8B-0293-493E-AB0F-98123F2A6BF0}" type="pres">
      <dgm:prSet presAssocID="{9B143738-302F-4D40-B35E-70B15943C020}" presName="connTx" presStyleLbl="parChTrans1D2" presStyleIdx="0" presStyleCnt="6"/>
      <dgm:spPr/>
      <dgm:t>
        <a:bodyPr/>
        <a:lstStyle/>
        <a:p>
          <a:endParaRPr kumimoji="1" lang="ja-JP" altLang="en-US"/>
        </a:p>
      </dgm:t>
    </dgm:pt>
    <dgm:pt modelId="{A0C27780-DD85-4ED4-AE9F-014FF5A01A37}" type="pres">
      <dgm:prSet presAssocID="{CAA454F7-F6A6-47C2-AE61-16049D297F9D}" presName="root2" presStyleCnt="0"/>
      <dgm:spPr/>
    </dgm:pt>
    <dgm:pt modelId="{C840ABC4-4F86-4361-857E-E1AF17C0416F}" type="pres">
      <dgm:prSet presAssocID="{CAA454F7-F6A6-47C2-AE61-16049D297F9D}" presName="LevelTwoTextNode" presStyleLbl="node2" presStyleIdx="0" presStyleCnt="6" custScaleX="345226" custScaleY="177156" custLinFactNeighborX="3351">
        <dgm:presLayoutVars>
          <dgm:chPref val="3"/>
        </dgm:presLayoutVars>
      </dgm:prSet>
      <dgm:spPr/>
      <dgm:t>
        <a:bodyPr/>
        <a:lstStyle/>
        <a:p>
          <a:endParaRPr kumimoji="1" lang="ja-JP" altLang="en-US"/>
        </a:p>
      </dgm:t>
    </dgm:pt>
    <dgm:pt modelId="{3E1E09B1-828E-4AF8-A164-672AEC421E27}" type="pres">
      <dgm:prSet presAssocID="{CAA454F7-F6A6-47C2-AE61-16049D297F9D}" presName="level3hierChild" presStyleCnt="0"/>
      <dgm:spPr/>
    </dgm:pt>
    <dgm:pt modelId="{34729AA9-555B-441D-A307-28686B9EEBE9}" type="pres">
      <dgm:prSet presAssocID="{3F6766BD-5767-44FC-832D-A8B16FF64CEE}" presName="conn2-1" presStyleLbl="parChTrans1D3" presStyleIdx="0" presStyleCnt="12"/>
      <dgm:spPr/>
      <dgm:t>
        <a:bodyPr/>
        <a:lstStyle/>
        <a:p>
          <a:endParaRPr kumimoji="1" lang="ja-JP" altLang="en-US"/>
        </a:p>
      </dgm:t>
    </dgm:pt>
    <dgm:pt modelId="{75B921F3-032E-4DAE-947D-05C75D7B729E}" type="pres">
      <dgm:prSet presAssocID="{3F6766BD-5767-44FC-832D-A8B16FF64CEE}" presName="connTx" presStyleLbl="parChTrans1D3" presStyleIdx="0" presStyleCnt="12"/>
      <dgm:spPr/>
      <dgm:t>
        <a:bodyPr/>
        <a:lstStyle/>
        <a:p>
          <a:endParaRPr kumimoji="1" lang="ja-JP" altLang="en-US"/>
        </a:p>
      </dgm:t>
    </dgm:pt>
    <dgm:pt modelId="{074043C0-B3B8-48CB-BBFA-ECBB7A6C532D}" type="pres">
      <dgm:prSet presAssocID="{CF98F22C-01D6-4EEC-A7E1-0F2F458D94B6}" presName="root2" presStyleCnt="0"/>
      <dgm:spPr/>
    </dgm:pt>
    <dgm:pt modelId="{CC5264B8-4930-454D-A39B-C4C4606807BC}" type="pres">
      <dgm:prSet presAssocID="{CF98F22C-01D6-4EEC-A7E1-0F2F458D94B6}" presName="LevelTwoTextNode" presStyleLbl="node3" presStyleIdx="0" presStyleCnt="12" custScaleX="611590" custLinFactNeighborX="12215">
        <dgm:presLayoutVars>
          <dgm:chPref val="3"/>
        </dgm:presLayoutVars>
      </dgm:prSet>
      <dgm:spPr/>
      <dgm:t>
        <a:bodyPr/>
        <a:lstStyle/>
        <a:p>
          <a:endParaRPr kumimoji="1" lang="ja-JP" altLang="en-US"/>
        </a:p>
      </dgm:t>
    </dgm:pt>
    <dgm:pt modelId="{09EACBA5-CCC1-4FC7-8940-B1B324DF2B1F}" type="pres">
      <dgm:prSet presAssocID="{CF98F22C-01D6-4EEC-A7E1-0F2F458D94B6}" presName="level3hierChild" presStyleCnt="0"/>
      <dgm:spPr/>
    </dgm:pt>
    <dgm:pt modelId="{4810A70E-2FDB-42C7-99B2-C131B585035A}" type="pres">
      <dgm:prSet presAssocID="{5C3CC9C3-07AB-41B1-AD5F-F92087C8660A}" presName="conn2-1" presStyleLbl="parChTrans1D3" presStyleIdx="1" presStyleCnt="12"/>
      <dgm:spPr/>
      <dgm:t>
        <a:bodyPr/>
        <a:lstStyle/>
        <a:p>
          <a:endParaRPr kumimoji="1" lang="ja-JP" altLang="en-US"/>
        </a:p>
      </dgm:t>
    </dgm:pt>
    <dgm:pt modelId="{90BD512D-E44C-4088-8329-8298B3DB0350}" type="pres">
      <dgm:prSet presAssocID="{5C3CC9C3-07AB-41B1-AD5F-F92087C8660A}" presName="connTx" presStyleLbl="parChTrans1D3" presStyleIdx="1" presStyleCnt="12"/>
      <dgm:spPr/>
      <dgm:t>
        <a:bodyPr/>
        <a:lstStyle/>
        <a:p>
          <a:endParaRPr kumimoji="1" lang="ja-JP" altLang="en-US"/>
        </a:p>
      </dgm:t>
    </dgm:pt>
    <dgm:pt modelId="{A46D55E9-6D22-4FF1-B47E-4A1072AA5C3B}" type="pres">
      <dgm:prSet presAssocID="{31F1E964-3091-427B-A93A-82E6054BE449}" presName="root2" presStyleCnt="0"/>
      <dgm:spPr/>
    </dgm:pt>
    <dgm:pt modelId="{B2E5EF68-3F66-41D3-B933-283C22D0C33A}" type="pres">
      <dgm:prSet presAssocID="{31F1E964-3091-427B-A93A-82E6054BE449}" presName="LevelTwoTextNode" presStyleLbl="node3" presStyleIdx="1" presStyleCnt="12" custScaleX="611590" custLinFactNeighborX="12215">
        <dgm:presLayoutVars>
          <dgm:chPref val="3"/>
        </dgm:presLayoutVars>
      </dgm:prSet>
      <dgm:spPr/>
      <dgm:t>
        <a:bodyPr/>
        <a:lstStyle/>
        <a:p>
          <a:endParaRPr kumimoji="1" lang="ja-JP" altLang="en-US"/>
        </a:p>
      </dgm:t>
    </dgm:pt>
    <dgm:pt modelId="{784C594E-0EA5-421D-8162-E5FAC06ADB17}" type="pres">
      <dgm:prSet presAssocID="{31F1E964-3091-427B-A93A-82E6054BE449}" presName="level3hierChild" presStyleCnt="0"/>
      <dgm:spPr/>
    </dgm:pt>
    <dgm:pt modelId="{788E58A9-D7AB-40E1-B461-8B7BEF1F21D4}" type="pres">
      <dgm:prSet presAssocID="{1AE59615-58F5-4A6B-B202-8C0A8B291F4E}" presName="conn2-1" presStyleLbl="parChTrans1D2" presStyleIdx="1" presStyleCnt="6"/>
      <dgm:spPr/>
      <dgm:t>
        <a:bodyPr/>
        <a:lstStyle/>
        <a:p>
          <a:endParaRPr kumimoji="1" lang="ja-JP" altLang="en-US"/>
        </a:p>
      </dgm:t>
    </dgm:pt>
    <dgm:pt modelId="{09A4CD35-88C0-4F4C-9817-6FD3CBDBEE55}" type="pres">
      <dgm:prSet presAssocID="{1AE59615-58F5-4A6B-B202-8C0A8B291F4E}" presName="connTx" presStyleLbl="parChTrans1D2" presStyleIdx="1" presStyleCnt="6"/>
      <dgm:spPr/>
      <dgm:t>
        <a:bodyPr/>
        <a:lstStyle/>
        <a:p>
          <a:endParaRPr kumimoji="1" lang="ja-JP" altLang="en-US"/>
        </a:p>
      </dgm:t>
    </dgm:pt>
    <dgm:pt modelId="{2DCBF340-FEEC-4344-9474-082AAF15BCCE}" type="pres">
      <dgm:prSet presAssocID="{8575768F-9B28-4975-ADD2-4F1E9584B223}" presName="root2" presStyleCnt="0"/>
      <dgm:spPr/>
    </dgm:pt>
    <dgm:pt modelId="{4ADBD061-2EC9-42F7-829C-7775AB95D20C}" type="pres">
      <dgm:prSet presAssocID="{8575768F-9B28-4975-ADD2-4F1E9584B223}" presName="LevelTwoTextNode" presStyleLbl="node2" presStyleIdx="1" presStyleCnt="6" custScaleX="345226" custScaleY="177156" custLinFactNeighborX="3351">
        <dgm:presLayoutVars>
          <dgm:chPref val="3"/>
        </dgm:presLayoutVars>
      </dgm:prSet>
      <dgm:spPr/>
      <dgm:t>
        <a:bodyPr/>
        <a:lstStyle/>
        <a:p>
          <a:endParaRPr kumimoji="1" lang="ja-JP" altLang="en-US"/>
        </a:p>
      </dgm:t>
    </dgm:pt>
    <dgm:pt modelId="{920C5C33-9E59-4600-9A32-129D3FCB546C}" type="pres">
      <dgm:prSet presAssocID="{8575768F-9B28-4975-ADD2-4F1E9584B223}" presName="level3hierChild" presStyleCnt="0"/>
      <dgm:spPr/>
    </dgm:pt>
    <dgm:pt modelId="{38B028E3-2705-4BEC-8DFB-F9E6D882AA8A}" type="pres">
      <dgm:prSet presAssocID="{FC6E3B86-62BB-4FCF-A998-9C31888F3388}" presName="conn2-1" presStyleLbl="parChTrans1D3" presStyleIdx="2" presStyleCnt="12"/>
      <dgm:spPr/>
      <dgm:t>
        <a:bodyPr/>
        <a:lstStyle/>
        <a:p>
          <a:endParaRPr kumimoji="1" lang="ja-JP" altLang="en-US"/>
        </a:p>
      </dgm:t>
    </dgm:pt>
    <dgm:pt modelId="{DDA734EF-645B-4A4E-B9E1-4A229080EF1B}" type="pres">
      <dgm:prSet presAssocID="{FC6E3B86-62BB-4FCF-A998-9C31888F3388}" presName="connTx" presStyleLbl="parChTrans1D3" presStyleIdx="2" presStyleCnt="12"/>
      <dgm:spPr/>
      <dgm:t>
        <a:bodyPr/>
        <a:lstStyle/>
        <a:p>
          <a:endParaRPr kumimoji="1" lang="ja-JP" altLang="en-US"/>
        </a:p>
      </dgm:t>
    </dgm:pt>
    <dgm:pt modelId="{DF3FFA37-E764-4AE2-A1DB-8C0EDBBDEB95}" type="pres">
      <dgm:prSet presAssocID="{2EB03C80-6780-42D0-9FDB-2FE9117D607B}" presName="root2" presStyleCnt="0"/>
      <dgm:spPr/>
    </dgm:pt>
    <dgm:pt modelId="{72784682-3EE0-448A-ADDF-90D58E113857}" type="pres">
      <dgm:prSet presAssocID="{2EB03C80-6780-42D0-9FDB-2FE9117D607B}" presName="LevelTwoTextNode" presStyleLbl="node3" presStyleIdx="2" presStyleCnt="12" custScaleX="611590" custLinFactNeighborX="12215">
        <dgm:presLayoutVars>
          <dgm:chPref val="3"/>
        </dgm:presLayoutVars>
      </dgm:prSet>
      <dgm:spPr/>
      <dgm:t>
        <a:bodyPr/>
        <a:lstStyle/>
        <a:p>
          <a:endParaRPr kumimoji="1" lang="ja-JP" altLang="en-US"/>
        </a:p>
      </dgm:t>
    </dgm:pt>
    <dgm:pt modelId="{D4142FEC-FBCB-437B-B930-8709891A3003}" type="pres">
      <dgm:prSet presAssocID="{2EB03C80-6780-42D0-9FDB-2FE9117D607B}" presName="level3hierChild" presStyleCnt="0"/>
      <dgm:spPr/>
    </dgm:pt>
    <dgm:pt modelId="{2BE3486A-5E07-4EDB-AA58-BD7B6C1320B6}" type="pres">
      <dgm:prSet presAssocID="{CD100A35-2358-4CAB-8770-17A6966539D9}" presName="conn2-1" presStyleLbl="parChTrans1D3" presStyleIdx="3" presStyleCnt="12"/>
      <dgm:spPr/>
      <dgm:t>
        <a:bodyPr/>
        <a:lstStyle/>
        <a:p>
          <a:endParaRPr kumimoji="1" lang="ja-JP" altLang="en-US"/>
        </a:p>
      </dgm:t>
    </dgm:pt>
    <dgm:pt modelId="{5C8C1F62-4312-4E06-B3E8-9F1312688C90}" type="pres">
      <dgm:prSet presAssocID="{CD100A35-2358-4CAB-8770-17A6966539D9}" presName="connTx" presStyleLbl="parChTrans1D3" presStyleIdx="3" presStyleCnt="12"/>
      <dgm:spPr/>
      <dgm:t>
        <a:bodyPr/>
        <a:lstStyle/>
        <a:p>
          <a:endParaRPr kumimoji="1" lang="ja-JP" altLang="en-US"/>
        </a:p>
      </dgm:t>
    </dgm:pt>
    <dgm:pt modelId="{CD5C8F9E-0F62-46B2-9139-AFEBD8E6850F}" type="pres">
      <dgm:prSet presAssocID="{BD2E7D4A-B2C0-4F11-850C-B7E306B23D6E}" presName="root2" presStyleCnt="0"/>
      <dgm:spPr/>
    </dgm:pt>
    <dgm:pt modelId="{28FC387C-9D93-4C67-B723-00B053D01660}" type="pres">
      <dgm:prSet presAssocID="{BD2E7D4A-B2C0-4F11-850C-B7E306B23D6E}" presName="LevelTwoTextNode" presStyleLbl="node3" presStyleIdx="3" presStyleCnt="12" custScaleX="611590" custLinFactNeighborX="12215">
        <dgm:presLayoutVars>
          <dgm:chPref val="3"/>
        </dgm:presLayoutVars>
      </dgm:prSet>
      <dgm:spPr/>
      <dgm:t>
        <a:bodyPr/>
        <a:lstStyle/>
        <a:p>
          <a:endParaRPr kumimoji="1" lang="ja-JP" altLang="en-US"/>
        </a:p>
      </dgm:t>
    </dgm:pt>
    <dgm:pt modelId="{CD5108A6-47B1-4338-AFCF-D1AE60FC54F5}" type="pres">
      <dgm:prSet presAssocID="{BD2E7D4A-B2C0-4F11-850C-B7E306B23D6E}" presName="level3hierChild" presStyleCnt="0"/>
      <dgm:spPr/>
    </dgm:pt>
    <dgm:pt modelId="{53E72555-E20F-4A67-98A3-DDEED63B264F}" type="pres">
      <dgm:prSet presAssocID="{BF181A53-A0C6-4635-A59B-1BAC509A5649}" presName="conn2-1" presStyleLbl="parChTrans1D2" presStyleIdx="2" presStyleCnt="6"/>
      <dgm:spPr/>
      <dgm:t>
        <a:bodyPr/>
        <a:lstStyle/>
        <a:p>
          <a:endParaRPr kumimoji="1" lang="ja-JP" altLang="en-US"/>
        </a:p>
      </dgm:t>
    </dgm:pt>
    <dgm:pt modelId="{505C05B6-0482-47B0-AF25-9A86A2E56CA7}" type="pres">
      <dgm:prSet presAssocID="{BF181A53-A0C6-4635-A59B-1BAC509A5649}" presName="connTx" presStyleLbl="parChTrans1D2" presStyleIdx="2" presStyleCnt="6"/>
      <dgm:spPr/>
      <dgm:t>
        <a:bodyPr/>
        <a:lstStyle/>
        <a:p>
          <a:endParaRPr kumimoji="1" lang="ja-JP" altLang="en-US"/>
        </a:p>
      </dgm:t>
    </dgm:pt>
    <dgm:pt modelId="{09BF4E33-AF8E-4363-B4B7-9834D64D1288}" type="pres">
      <dgm:prSet presAssocID="{F4937071-FB34-4989-8292-A07A51C255DA}" presName="root2" presStyleCnt="0"/>
      <dgm:spPr/>
    </dgm:pt>
    <dgm:pt modelId="{8C94BC22-3EA0-498A-8869-1E40F6174654}" type="pres">
      <dgm:prSet presAssocID="{F4937071-FB34-4989-8292-A07A51C255DA}" presName="LevelTwoTextNode" presStyleLbl="node2" presStyleIdx="2" presStyleCnt="6" custScaleX="345226" custScaleY="177156" custLinFactNeighborX="3351">
        <dgm:presLayoutVars>
          <dgm:chPref val="3"/>
        </dgm:presLayoutVars>
      </dgm:prSet>
      <dgm:spPr/>
      <dgm:t>
        <a:bodyPr/>
        <a:lstStyle/>
        <a:p>
          <a:endParaRPr kumimoji="1" lang="ja-JP" altLang="en-US"/>
        </a:p>
      </dgm:t>
    </dgm:pt>
    <dgm:pt modelId="{870547E1-4915-479F-8770-967CA014ACDB}" type="pres">
      <dgm:prSet presAssocID="{F4937071-FB34-4989-8292-A07A51C255DA}" presName="level3hierChild" presStyleCnt="0"/>
      <dgm:spPr/>
    </dgm:pt>
    <dgm:pt modelId="{3B3ABA16-6BC5-4240-81F1-88F841BBD9CA}" type="pres">
      <dgm:prSet presAssocID="{57CAA4BF-E38B-4219-A218-CE19A45F5E80}" presName="conn2-1" presStyleLbl="parChTrans1D3" presStyleIdx="4" presStyleCnt="12"/>
      <dgm:spPr/>
      <dgm:t>
        <a:bodyPr/>
        <a:lstStyle/>
        <a:p>
          <a:endParaRPr kumimoji="1" lang="ja-JP" altLang="en-US"/>
        </a:p>
      </dgm:t>
    </dgm:pt>
    <dgm:pt modelId="{73050553-72AB-425C-8631-7CDFE8C3123B}" type="pres">
      <dgm:prSet presAssocID="{57CAA4BF-E38B-4219-A218-CE19A45F5E80}" presName="connTx" presStyleLbl="parChTrans1D3" presStyleIdx="4" presStyleCnt="12"/>
      <dgm:spPr/>
      <dgm:t>
        <a:bodyPr/>
        <a:lstStyle/>
        <a:p>
          <a:endParaRPr kumimoji="1" lang="ja-JP" altLang="en-US"/>
        </a:p>
      </dgm:t>
    </dgm:pt>
    <dgm:pt modelId="{D3AA397A-1B7F-4FFD-9BF5-7C3D3D0D1BFE}" type="pres">
      <dgm:prSet presAssocID="{2683E15C-1C1E-455B-852D-217FA9466244}" presName="root2" presStyleCnt="0"/>
      <dgm:spPr/>
    </dgm:pt>
    <dgm:pt modelId="{587FF91E-9FF3-4F2B-9279-A37C897F8762}" type="pres">
      <dgm:prSet presAssocID="{2683E15C-1C1E-455B-852D-217FA9466244}" presName="LevelTwoTextNode" presStyleLbl="node3" presStyleIdx="4" presStyleCnt="12" custScaleX="611590" custLinFactNeighborX="12215">
        <dgm:presLayoutVars>
          <dgm:chPref val="3"/>
        </dgm:presLayoutVars>
      </dgm:prSet>
      <dgm:spPr/>
      <dgm:t>
        <a:bodyPr/>
        <a:lstStyle/>
        <a:p>
          <a:endParaRPr kumimoji="1" lang="ja-JP" altLang="en-US"/>
        </a:p>
      </dgm:t>
    </dgm:pt>
    <dgm:pt modelId="{7DF0CFF8-1A20-41B6-B893-AC43EC8577AB}" type="pres">
      <dgm:prSet presAssocID="{2683E15C-1C1E-455B-852D-217FA9466244}" presName="level3hierChild" presStyleCnt="0"/>
      <dgm:spPr/>
    </dgm:pt>
    <dgm:pt modelId="{6F93288E-5122-4555-923C-B6BA74AB2A27}" type="pres">
      <dgm:prSet presAssocID="{02C2E9AC-A243-4AEB-B8F8-94DB9906085E}" presName="conn2-1" presStyleLbl="parChTrans1D3" presStyleIdx="5" presStyleCnt="12"/>
      <dgm:spPr/>
      <dgm:t>
        <a:bodyPr/>
        <a:lstStyle/>
        <a:p>
          <a:endParaRPr kumimoji="1" lang="ja-JP" altLang="en-US"/>
        </a:p>
      </dgm:t>
    </dgm:pt>
    <dgm:pt modelId="{3B7A329E-32CD-485D-AF87-7570C6D1963B}" type="pres">
      <dgm:prSet presAssocID="{02C2E9AC-A243-4AEB-B8F8-94DB9906085E}" presName="connTx" presStyleLbl="parChTrans1D3" presStyleIdx="5" presStyleCnt="12"/>
      <dgm:spPr/>
      <dgm:t>
        <a:bodyPr/>
        <a:lstStyle/>
        <a:p>
          <a:endParaRPr kumimoji="1" lang="ja-JP" altLang="en-US"/>
        </a:p>
      </dgm:t>
    </dgm:pt>
    <dgm:pt modelId="{7F120132-9CAF-4BD0-A8C5-D40F5E22B532}" type="pres">
      <dgm:prSet presAssocID="{12988D2D-CFA1-4BA4-B09B-D3146B700E63}" presName="root2" presStyleCnt="0"/>
      <dgm:spPr/>
    </dgm:pt>
    <dgm:pt modelId="{E4523F4B-46AC-4120-ADE4-4ED8C7ACEF0B}" type="pres">
      <dgm:prSet presAssocID="{12988D2D-CFA1-4BA4-B09B-D3146B700E63}" presName="LevelTwoTextNode" presStyleLbl="node3" presStyleIdx="5" presStyleCnt="12" custScaleX="611590" custLinFactNeighborX="12215">
        <dgm:presLayoutVars>
          <dgm:chPref val="3"/>
        </dgm:presLayoutVars>
      </dgm:prSet>
      <dgm:spPr/>
      <dgm:t>
        <a:bodyPr/>
        <a:lstStyle/>
        <a:p>
          <a:endParaRPr kumimoji="1" lang="ja-JP" altLang="en-US"/>
        </a:p>
      </dgm:t>
    </dgm:pt>
    <dgm:pt modelId="{68B16D53-2F41-4953-8D49-96F3DEE4E42B}" type="pres">
      <dgm:prSet presAssocID="{12988D2D-CFA1-4BA4-B09B-D3146B700E63}" presName="level3hierChild" presStyleCnt="0"/>
      <dgm:spPr/>
    </dgm:pt>
    <dgm:pt modelId="{693D464F-F895-44D9-9FFF-41282658B46F}" type="pres">
      <dgm:prSet presAssocID="{BEDFE51E-15E4-4EB7-BF5B-590542A02295}" presName="conn2-1" presStyleLbl="parChTrans1D2" presStyleIdx="3" presStyleCnt="6"/>
      <dgm:spPr/>
      <dgm:t>
        <a:bodyPr/>
        <a:lstStyle/>
        <a:p>
          <a:endParaRPr kumimoji="1" lang="ja-JP" altLang="en-US"/>
        </a:p>
      </dgm:t>
    </dgm:pt>
    <dgm:pt modelId="{F1266480-19B4-44D9-BEF4-469A9A5249B6}" type="pres">
      <dgm:prSet presAssocID="{BEDFE51E-15E4-4EB7-BF5B-590542A02295}" presName="connTx" presStyleLbl="parChTrans1D2" presStyleIdx="3" presStyleCnt="6"/>
      <dgm:spPr/>
      <dgm:t>
        <a:bodyPr/>
        <a:lstStyle/>
        <a:p>
          <a:endParaRPr kumimoji="1" lang="ja-JP" altLang="en-US"/>
        </a:p>
      </dgm:t>
    </dgm:pt>
    <dgm:pt modelId="{BDEA4CB3-D730-40EA-B773-12B99DBA35C0}" type="pres">
      <dgm:prSet presAssocID="{8A242FBE-30B6-4BF3-A1CB-7155794081AF}" presName="root2" presStyleCnt="0"/>
      <dgm:spPr/>
    </dgm:pt>
    <dgm:pt modelId="{1AA784A1-C3E0-41AD-BA36-4CBB7F0E20A6}" type="pres">
      <dgm:prSet presAssocID="{8A242FBE-30B6-4BF3-A1CB-7155794081AF}" presName="LevelTwoTextNode" presStyleLbl="node2" presStyleIdx="3" presStyleCnt="6" custScaleX="345226" custScaleY="177156" custLinFactNeighborX="3351">
        <dgm:presLayoutVars>
          <dgm:chPref val="3"/>
        </dgm:presLayoutVars>
      </dgm:prSet>
      <dgm:spPr/>
      <dgm:t>
        <a:bodyPr/>
        <a:lstStyle/>
        <a:p>
          <a:endParaRPr kumimoji="1" lang="ja-JP" altLang="en-US"/>
        </a:p>
      </dgm:t>
    </dgm:pt>
    <dgm:pt modelId="{0252E71D-6917-4926-8DAD-017005AF635C}" type="pres">
      <dgm:prSet presAssocID="{8A242FBE-30B6-4BF3-A1CB-7155794081AF}" presName="level3hierChild" presStyleCnt="0"/>
      <dgm:spPr/>
    </dgm:pt>
    <dgm:pt modelId="{D7B42183-7719-43D4-AABE-463515F85414}" type="pres">
      <dgm:prSet presAssocID="{38927320-35D1-4A34-89A7-BF4FEAF85436}" presName="conn2-1" presStyleLbl="parChTrans1D3" presStyleIdx="6" presStyleCnt="12"/>
      <dgm:spPr/>
      <dgm:t>
        <a:bodyPr/>
        <a:lstStyle/>
        <a:p>
          <a:endParaRPr kumimoji="1" lang="ja-JP" altLang="en-US"/>
        </a:p>
      </dgm:t>
    </dgm:pt>
    <dgm:pt modelId="{AD23F7B1-176D-4FA3-A066-2D39D79DC7B0}" type="pres">
      <dgm:prSet presAssocID="{38927320-35D1-4A34-89A7-BF4FEAF85436}" presName="connTx" presStyleLbl="parChTrans1D3" presStyleIdx="6" presStyleCnt="12"/>
      <dgm:spPr/>
      <dgm:t>
        <a:bodyPr/>
        <a:lstStyle/>
        <a:p>
          <a:endParaRPr kumimoji="1" lang="ja-JP" altLang="en-US"/>
        </a:p>
      </dgm:t>
    </dgm:pt>
    <dgm:pt modelId="{BB2AF02F-AA55-4545-92FB-124A16368180}" type="pres">
      <dgm:prSet presAssocID="{98C5F8F3-ACF0-4F4B-AE92-43ECE1377A82}" presName="root2" presStyleCnt="0"/>
      <dgm:spPr/>
    </dgm:pt>
    <dgm:pt modelId="{24C24A52-9192-4158-B748-EBA4DEA225B9}" type="pres">
      <dgm:prSet presAssocID="{98C5F8F3-ACF0-4F4B-AE92-43ECE1377A82}" presName="LevelTwoTextNode" presStyleLbl="node3" presStyleIdx="6" presStyleCnt="12" custScaleX="611590" custLinFactNeighborX="12215">
        <dgm:presLayoutVars>
          <dgm:chPref val="3"/>
        </dgm:presLayoutVars>
      </dgm:prSet>
      <dgm:spPr/>
      <dgm:t>
        <a:bodyPr/>
        <a:lstStyle/>
        <a:p>
          <a:endParaRPr kumimoji="1" lang="ja-JP" altLang="en-US"/>
        </a:p>
      </dgm:t>
    </dgm:pt>
    <dgm:pt modelId="{A95E470E-8D80-47BC-928C-81033FD787CA}" type="pres">
      <dgm:prSet presAssocID="{98C5F8F3-ACF0-4F4B-AE92-43ECE1377A82}" presName="level3hierChild" presStyleCnt="0"/>
      <dgm:spPr/>
    </dgm:pt>
    <dgm:pt modelId="{65969035-96D4-4C5B-91AE-CDA8EAEAA59D}" type="pres">
      <dgm:prSet presAssocID="{09F7378F-6F93-4E73-8B07-8D8439AAF3D6}" presName="conn2-1" presStyleLbl="parChTrans1D3" presStyleIdx="7" presStyleCnt="12"/>
      <dgm:spPr/>
      <dgm:t>
        <a:bodyPr/>
        <a:lstStyle/>
        <a:p>
          <a:endParaRPr kumimoji="1" lang="ja-JP" altLang="en-US"/>
        </a:p>
      </dgm:t>
    </dgm:pt>
    <dgm:pt modelId="{CD5423AB-BBFB-4EF3-9EE3-624C02540CA6}" type="pres">
      <dgm:prSet presAssocID="{09F7378F-6F93-4E73-8B07-8D8439AAF3D6}" presName="connTx" presStyleLbl="parChTrans1D3" presStyleIdx="7" presStyleCnt="12"/>
      <dgm:spPr/>
      <dgm:t>
        <a:bodyPr/>
        <a:lstStyle/>
        <a:p>
          <a:endParaRPr kumimoji="1" lang="ja-JP" altLang="en-US"/>
        </a:p>
      </dgm:t>
    </dgm:pt>
    <dgm:pt modelId="{D30A6CB0-CA55-428A-B864-06615E956E90}" type="pres">
      <dgm:prSet presAssocID="{982579B5-E337-4B1A-A700-1343A2E11703}" presName="root2" presStyleCnt="0"/>
      <dgm:spPr/>
    </dgm:pt>
    <dgm:pt modelId="{4B7C32E9-A264-46AA-8625-D18662E2D216}" type="pres">
      <dgm:prSet presAssocID="{982579B5-E337-4B1A-A700-1343A2E11703}" presName="LevelTwoTextNode" presStyleLbl="node3" presStyleIdx="7" presStyleCnt="12" custScaleX="611590" custLinFactNeighborX="12215">
        <dgm:presLayoutVars>
          <dgm:chPref val="3"/>
        </dgm:presLayoutVars>
      </dgm:prSet>
      <dgm:spPr/>
      <dgm:t>
        <a:bodyPr/>
        <a:lstStyle/>
        <a:p>
          <a:endParaRPr kumimoji="1" lang="ja-JP" altLang="en-US"/>
        </a:p>
      </dgm:t>
    </dgm:pt>
    <dgm:pt modelId="{E74B5240-ED96-43B5-9185-5EE81D7B3F4A}" type="pres">
      <dgm:prSet presAssocID="{982579B5-E337-4B1A-A700-1343A2E11703}" presName="level3hierChild" presStyleCnt="0"/>
      <dgm:spPr/>
    </dgm:pt>
    <dgm:pt modelId="{63D2F776-3A62-42B5-9EF6-B67BBABBEE37}" type="pres">
      <dgm:prSet presAssocID="{7E70FFCA-0C74-4420-917D-EF6A2426F6ED}" presName="conn2-1" presStyleLbl="parChTrans1D2" presStyleIdx="4" presStyleCnt="6"/>
      <dgm:spPr/>
      <dgm:t>
        <a:bodyPr/>
        <a:lstStyle/>
        <a:p>
          <a:endParaRPr kumimoji="1" lang="ja-JP" altLang="en-US"/>
        </a:p>
      </dgm:t>
    </dgm:pt>
    <dgm:pt modelId="{26870A1C-CAC5-4C1A-8E95-99356064D4F5}" type="pres">
      <dgm:prSet presAssocID="{7E70FFCA-0C74-4420-917D-EF6A2426F6ED}" presName="connTx" presStyleLbl="parChTrans1D2" presStyleIdx="4" presStyleCnt="6"/>
      <dgm:spPr/>
      <dgm:t>
        <a:bodyPr/>
        <a:lstStyle/>
        <a:p>
          <a:endParaRPr kumimoji="1" lang="ja-JP" altLang="en-US"/>
        </a:p>
      </dgm:t>
    </dgm:pt>
    <dgm:pt modelId="{657C9525-353C-4C3D-8D4B-10C67E02035A}" type="pres">
      <dgm:prSet presAssocID="{673C501D-1F66-487B-B986-FF5AEDE92635}" presName="root2" presStyleCnt="0"/>
      <dgm:spPr/>
    </dgm:pt>
    <dgm:pt modelId="{D7BA0FBE-A372-4425-9AFB-22AFCA2CF0AF}" type="pres">
      <dgm:prSet presAssocID="{673C501D-1F66-487B-B986-FF5AEDE92635}" presName="LevelTwoTextNode" presStyleLbl="node2" presStyleIdx="4" presStyleCnt="6" custScaleX="345226" custScaleY="177156" custLinFactNeighborX="3351">
        <dgm:presLayoutVars>
          <dgm:chPref val="3"/>
        </dgm:presLayoutVars>
      </dgm:prSet>
      <dgm:spPr/>
      <dgm:t>
        <a:bodyPr/>
        <a:lstStyle/>
        <a:p>
          <a:endParaRPr kumimoji="1" lang="ja-JP" altLang="en-US"/>
        </a:p>
      </dgm:t>
    </dgm:pt>
    <dgm:pt modelId="{5332DB95-7D89-45F4-BABD-0D589FEAE0D2}" type="pres">
      <dgm:prSet presAssocID="{673C501D-1F66-487B-B986-FF5AEDE92635}" presName="level3hierChild" presStyleCnt="0"/>
      <dgm:spPr/>
    </dgm:pt>
    <dgm:pt modelId="{CF17BBE8-BC43-46B1-A19C-FCCD5228C5C0}" type="pres">
      <dgm:prSet presAssocID="{663F431D-054C-440E-84B0-00A0B7E49CB5}" presName="conn2-1" presStyleLbl="parChTrans1D3" presStyleIdx="8" presStyleCnt="12"/>
      <dgm:spPr/>
      <dgm:t>
        <a:bodyPr/>
        <a:lstStyle/>
        <a:p>
          <a:endParaRPr kumimoji="1" lang="ja-JP" altLang="en-US"/>
        </a:p>
      </dgm:t>
    </dgm:pt>
    <dgm:pt modelId="{C479967F-2E41-45A0-A1CC-4ED942DEE781}" type="pres">
      <dgm:prSet presAssocID="{663F431D-054C-440E-84B0-00A0B7E49CB5}" presName="connTx" presStyleLbl="parChTrans1D3" presStyleIdx="8" presStyleCnt="12"/>
      <dgm:spPr/>
      <dgm:t>
        <a:bodyPr/>
        <a:lstStyle/>
        <a:p>
          <a:endParaRPr kumimoji="1" lang="ja-JP" altLang="en-US"/>
        </a:p>
      </dgm:t>
    </dgm:pt>
    <dgm:pt modelId="{15FBCCF7-59DA-4EE1-859A-A59A89E80FDA}" type="pres">
      <dgm:prSet presAssocID="{0CBB1CED-D908-4469-B1E6-6A0821827349}" presName="root2" presStyleCnt="0"/>
      <dgm:spPr/>
    </dgm:pt>
    <dgm:pt modelId="{C0A7EC62-938D-45BB-BA24-EF58C97A6916}" type="pres">
      <dgm:prSet presAssocID="{0CBB1CED-D908-4469-B1E6-6A0821827349}" presName="LevelTwoTextNode" presStyleLbl="node3" presStyleIdx="8" presStyleCnt="12" custScaleX="611590" custLinFactNeighborX="12215">
        <dgm:presLayoutVars>
          <dgm:chPref val="3"/>
        </dgm:presLayoutVars>
      </dgm:prSet>
      <dgm:spPr/>
      <dgm:t>
        <a:bodyPr/>
        <a:lstStyle/>
        <a:p>
          <a:endParaRPr kumimoji="1" lang="ja-JP" altLang="en-US"/>
        </a:p>
      </dgm:t>
    </dgm:pt>
    <dgm:pt modelId="{D01CEAE2-CB2E-48FC-8E80-5A2E168C9AA7}" type="pres">
      <dgm:prSet presAssocID="{0CBB1CED-D908-4469-B1E6-6A0821827349}" presName="level3hierChild" presStyleCnt="0"/>
      <dgm:spPr/>
    </dgm:pt>
    <dgm:pt modelId="{76CBB4D2-DDB4-4426-B7A1-FA9EDFBDC0F7}" type="pres">
      <dgm:prSet presAssocID="{A6F16287-2B17-47F8-BC55-F222D415AE91}" presName="conn2-1" presStyleLbl="parChTrans1D3" presStyleIdx="9" presStyleCnt="12"/>
      <dgm:spPr/>
      <dgm:t>
        <a:bodyPr/>
        <a:lstStyle/>
        <a:p>
          <a:endParaRPr kumimoji="1" lang="ja-JP" altLang="en-US"/>
        </a:p>
      </dgm:t>
    </dgm:pt>
    <dgm:pt modelId="{13703E26-2138-48F0-99E2-280318B8B273}" type="pres">
      <dgm:prSet presAssocID="{A6F16287-2B17-47F8-BC55-F222D415AE91}" presName="connTx" presStyleLbl="parChTrans1D3" presStyleIdx="9" presStyleCnt="12"/>
      <dgm:spPr/>
      <dgm:t>
        <a:bodyPr/>
        <a:lstStyle/>
        <a:p>
          <a:endParaRPr kumimoji="1" lang="ja-JP" altLang="en-US"/>
        </a:p>
      </dgm:t>
    </dgm:pt>
    <dgm:pt modelId="{5B883DC7-F560-44EA-9858-036C39E77DC5}" type="pres">
      <dgm:prSet presAssocID="{CE9D22CD-F37A-4A67-ADB6-F024D1D5DF6E}" presName="root2" presStyleCnt="0"/>
      <dgm:spPr/>
    </dgm:pt>
    <dgm:pt modelId="{C1D177CD-E8E6-4B27-9226-2D032D683732}" type="pres">
      <dgm:prSet presAssocID="{CE9D22CD-F37A-4A67-ADB6-F024D1D5DF6E}" presName="LevelTwoTextNode" presStyleLbl="node3" presStyleIdx="9" presStyleCnt="12" custScaleX="611590" custLinFactNeighborX="12215">
        <dgm:presLayoutVars>
          <dgm:chPref val="3"/>
        </dgm:presLayoutVars>
      </dgm:prSet>
      <dgm:spPr/>
      <dgm:t>
        <a:bodyPr/>
        <a:lstStyle/>
        <a:p>
          <a:endParaRPr kumimoji="1" lang="ja-JP" altLang="en-US"/>
        </a:p>
      </dgm:t>
    </dgm:pt>
    <dgm:pt modelId="{147E9061-E2B4-46A2-8250-63B64C5F95F8}" type="pres">
      <dgm:prSet presAssocID="{CE9D22CD-F37A-4A67-ADB6-F024D1D5DF6E}" presName="level3hierChild" presStyleCnt="0"/>
      <dgm:spPr/>
    </dgm:pt>
    <dgm:pt modelId="{69F0C200-A250-4927-BD9D-61FEB453EAD6}" type="pres">
      <dgm:prSet presAssocID="{ED727789-52A8-4A89-8590-7EFBF8B06ED2}" presName="conn2-1" presStyleLbl="parChTrans1D2" presStyleIdx="5" presStyleCnt="6"/>
      <dgm:spPr/>
      <dgm:t>
        <a:bodyPr/>
        <a:lstStyle/>
        <a:p>
          <a:endParaRPr kumimoji="1" lang="ja-JP" altLang="en-US"/>
        </a:p>
      </dgm:t>
    </dgm:pt>
    <dgm:pt modelId="{313CAFD0-7E38-491A-B2F1-0B5B4FBF21B4}" type="pres">
      <dgm:prSet presAssocID="{ED727789-52A8-4A89-8590-7EFBF8B06ED2}" presName="connTx" presStyleLbl="parChTrans1D2" presStyleIdx="5" presStyleCnt="6"/>
      <dgm:spPr/>
      <dgm:t>
        <a:bodyPr/>
        <a:lstStyle/>
        <a:p>
          <a:endParaRPr kumimoji="1" lang="ja-JP" altLang="en-US"/>
        </a:p>
      </dgm:t>
    </dgm:pt>
    <dgm:pt modelId="{DF771D6F-3FEF-4918-BF7E-33B8CD5DB733}" type="pres">
      <dgm:prSet presAssocID="{CBF54644-E743-4A43-9C1D-244D659EBB65}" presName="root2" presStyleCnt="0"/>
      <dgm:spPr/>
    </dgm:pt>
    <dgm:pt modelId="{ADFF6AB7-AD1B-4EB6-9D24-E523AA86405C}" type="pres">
      <dgm:prSet presAssocID="{CBF54644-E743-4A43-9C1D-244D659EBB65}" presName="LevelTwoTextNode" presStyleLbl="node2" presStyleIdx="5" presStyleCnt="6" custScaleX="339819" custScaleY="177156" custLinFactNeighborX="3351">
        <dgm:presLayoutVars>
          <dgm:chPref val="3"/>
        </dgm:presLayoutVars>
      </dgm:prSet>
      <dgm:spPr/>
      <dgm:t>
        <a:bodyPr/>
        <a:lstStyle/>
        <a:p>
          <a:endParaRPr kumimoji="1" lang="ja-JP" altLang="en-US"/>
        </a:p>
      </dgm:t>
    </dgm:pt>
    <dgm:pt modelId="{EAA47DA9-D552-40F5-BDA5-B5B90DFD245A}" type="pres">
      <dgm:prSet presAssocID="{CBF54644-E743-4A43-9C1D-244D659EBB65}" presName="level3hierChild" presStyleCnt="0"/>
      <dgm:spPr/>
    </dgm:pt>
    <dgm:pt modelId="{7E368262-8DAA-404F-BAA2-069995B2A5FC}" type="pres">
      <dgm:prSet presAssocID="{649A479C-6366-423F-833A-319D875E4AEB}" presName="conn2-1" presStyleLbl="parChTrans1D3" presStyleIdx="10" presStyleCnt="12"/>
      <dgm:spPr/>
      <dgm:t>
        <a:bodyPr/>
        <a:lstStyle/>
        <a:p>
          <a:endParaRPr kumimoji="1" lang="ja-JP" altLang="en-US"/>
        </a:p>
      </dgm:t>
    </dgm:pt>
    <dgm:pt modelId="{28D87750-F98F-4AD8-82AC-DDB60ED9E47E}" type="pres">
      <dgm:prSet presAssocID="{649A479C-6366-423F-833A-319D875E4AEB}" presName="connTx" presStyleLbl="parChTrans1D3" presStyleIdx="10" presStyleCnt="12"/>
      <dgm:spPr/>
      <dgm:t>
        <a:bodyPr/>
        <a:lstStyle/>
        <a:p>
          <a:endParaRPr kumimoji="1" lang="ja-JP" altLang="en-US"/>
        </a:p>
      </dgm:t>
    </dgm:pt>
    <dgm:pt modelId="{5DF6C6BB-3CAD-45A3-BF54-701DC708BAE8}" type="pres">
      <dgm:prSet presAssocID="{A7C70008-0630-45CF-87B4-CA751F773123}" presName="root2" presStyleCnt="0"/>
      <dgm:spPr/>
    </dgm:pt>
    <dgm:pt modelId="{D3C299C3-60DC-4038-A8CC-0591DE671952}" type="pres">
      <dgm:prSet presAssocID="{A7C70008-0630-45CF-87B4-CA751F773123}" presName="LevelTwoTextNode" presStyleLbl="node3" presStyleIdx="10" presStyleCnt="12" custScaleX="611590" custLinFactNeighborX="16885" custLinFactNeighborY="-1097">
        <dgm:presLayoutVars>
          <dgm:chPref val="3"/>
        </dgm:presLayoutVars>
      </dgm:prSet>
      <dgm:spPr/>
      <dgm:t>
        <a:bodyPr/>
        <a:lstStyle/>
        <a:p>
          <a:endParaRPr kumimoji="1" lang="ja-JP" altLang="en-US"/>
        </a:p>
      </dgm:t>
    </dgm:pt>
    <dgm:pt modelId="{7CB227A9-FE4E-43CF-AA30-407433528A53}" type="pres">
      <dgm:prSet presAssocID="{A7C70008-0630-45CF-87B4-CA751F773123}" presName="level3hierChild" presStyleCnt="0"/>
      <dgm:spPr/>
    </dgm:pt>
    <dgm:pt modelId="{A8F285D9-A7C4-4E09-9FA8-67F5040DAA75}" type="pres">
      <dgm:prSet presAssocID="{A60706B3-167A-484A-9074-4E3CD4C9611D}" presName="conn2-1" presStyleLbl="parChTrans1D3" presStyleIdx="11" presStyleCnt="12"/>
      <dgm:spPr/>
      <dgm:t>
        <a:bodyPr/>
        <a:lstStyle/>
        <a:p>
          <a:endParaRPr kumimoji="1" lang="ja-JP" altLang="en-US"/>
        </a:p>
      </dgm:t>
    </dgm:pt>
    <dgm:pt modelId="{7C5EB66E-C6F8-4279-9F3C-D3F2D03298BE}" type="pres">
      <dgm:prSet presAssocID="{A60706B3-167A-484A-9074-4E3CD4C9611D}" presName="connTx" presStyleLbl="parChTrans1D3" presStyleIdx="11" presStyleCnt="12"/>
      <dgm:spPr/>
      <dgm:t>
        <a:bodyPr/>
        <a:lstStyle/>
        <a:p>
          <a:endParaRPr kumimoji="1" lang="ja-JP" altLang="en-US"/>
        </a:p>
      </dgm:t>
    </dgm:pt>
    <dgm:pt modelId="{8CACBDBD-47BE-4BAE-9D9D-C5F6979414FB}" type="pres">
      <dgm:prSet presAssocID="{96111AC5-2A9D-4CB0-8183-D4E1B405E3E0}" presName="root2" presStyleCnt="0"/>
      <dgm:spPr/>
    </dgm:pt>
    <dgm:pt modelId="{4DFB49C3-272E-4E0E-B34F-5B748218133A}" type="pres">
      <dgm:prSet presAssocID="{96111AC5-2A9D-4CB0-8183-D4E1B405E3E0}" presName="LevelTwoTextNode" presStyleLbl="node3" presStyleIdx="11" presStyleCnt="12" custScaleX="619510" custLinFactNeighborX="12215">
        <dgm:presLayoutVars>
          <dgm:chPref val="3"/>
        </dgm:presLayoutVars>
      </dgm:prSet>
      <dgm:spPr/>
      <dgm:t>
        <a:bodyPr/>
        <a:lstStyle/>
        <a:p>
          <a:endParaRPr kumimoji="1" lang="ja-JP" altLang="en-US"/>
        </a:p>
      </dgm:t>
    </dgm:pt>
    <dgm:pt modelId="{D9E9E55D-0B80-49E9-A7B5-8D7D96BCAA25}" type="pres">
      <dgm:prSet presAssocID="{96111AC5-2A9D-4CB0-8183-D4E1B405E3E0}" presName="level3hierChild" presStyleCnt="0"/>
      <dgm:spPr/>
    </dgm:pt>
  </dgm:ptLst>
  <dgm:cxnLst>
    <dgm:cxn modelId="{C6F11AEE-3667-4CCF-9283-437E10EFEF57}" type="presOf" srcId="{673C501D-1F66-487B-B986-FF5AEDE92635}" destId="{D7BA0FBE-A372-4425-9AFB-22AFCA2CF0AF}" srcOrd="0" destOrd="0" presId="urn:microsoft.com/office/officeart/2005/8/layout/hierarchy2"/>
    <dgm:cxn modelId="{31D68CAD-C1E7-4BF9-8A73-38898F2A3666}" type="presOf" srcId="{9B143738-302F-4D40-B35E-70B15943C020}" destId="{1E92DE8B-0293-493E-AB0F-98123F2A6BF0}" srcOrd="1" destOrd="0" presId="urn:microsoft.com/office/officeart/2005/8/layout/hierarchy2"/>
    <dgm:cxn modelId="{6858C53C-A190-4034-91BB-7DBC0C85EED8}" type="presOf" srcId="{9B143738-302F-4D40-B35E-70B15943C020}" destId="{48CD841A-F545-46FF-8A11-4F5D7598B2F5}" srcOrd="0" destOrd="0" presId="urn:microsoft.com/office/officeart/2005/8/layout/hierarchy2"/>
    <dgm:cxn modelId="{AD02130E-D5BA-46B9-B46A-AE3CE5C18C88}" type="presOf" srcId="{A60706B3-167A-484A-9074-4E3CD4C9611D}" destId="{A8F285D9-A7C4-4E09-9FA8-67F5040DAA75}" srcOrd="0" destOrd="0" presId="urn:microsoft.com/office/officeart/2005/8/layout/hierarchy2"/>
    <dgm:cxn modelId="{93EF09FF-BD8A-4E8C-B93A-EAB95F9C156F}" type="presOf" srcId="{8575768F-9B28-4975-ADD2-4F1E9584B223}" destId="{4ADBD061-2EC9-42F7-829C-7775AB95D20C}" srcOrd="0" destOrd="0" presId="urn:microsoft.com/office/officeart/2005/8/layout/hierarchy2"/>
    <dgm:cxn modelId="{90F37EAA-BFF8-4F64-85C4-C8925A49D0B6}" type="presOf" srcId="{57CAA4BF-E38B-4219-A218-CE19A45F5E80}" destId="{3B3ABA16-6BC5-4240-81F1-88F841BBD9CA}" srcOrd="0" destOrd="0" presId="urn:microsoft.com/office/officeart/2005/8/layout/hierarchy2"/>
    <dgm:cxn modelId="{AEAABE2E-16B0-41F2-97C7-12BEDD04EEE1}" type="presOf" srcId="{FC6E3B86-62BB-4FCF-A998-9C31888F3388}" destId="{DDA734EF-645B-4A4E-B9E1-4A229080EF1B}" srcOrd="1" destOrd="0" presId="urn:microsoft.com/office/officeart/2005/8/layout/hierarchy2"/>
    <dgm:cxn modelId="{02141DB0-8F02-4742-9BEC-F7FD6CCF581A}" type="presOf" srcId="{BF181A53-A0C6-4635-A59B-1BAC509A5649}" destId="{53E72555-E20F-4A67-98A3-DDEED63B264F}" srcOrd="0" destOrd="0" presId="urn:microsoft.com/office/officeart/2005/8/layout/hierarchy2"/>
    <dgm:cxn modelId="{A7E366E2-14F4-463C-A920-4C4B73FD83B8}" type="presOf" srcId="{7E70FFCA-0C74-4420-917D-EF6A2426F6ED}" destId="{26870A1C-CAC5-4C1A-8E95-99356064D4F5}" srcOrd="1" destOrd="0" presId="urn:microsoft.com/office/officeart/2005/8/layout/hierarchy2"/>
    <dgm:cxn modelId="{9A4001D9-DE34-4D80-8ED7-AB41FB62FB73}" srcId="{F4937071-FB34-4989-8292-A07A51C255DA}" destId="{12988D2D-CFA1-4BA4-B09B-D3146B700E63}" srcOrd="1" destOrd="0" parTransId="{02C2E9AC-A243-4AEB-B8F8-94DB9906085E}" sibTransId="{4FAB7DDD-203C-4FE2-8ED8-D6CFA388266B}"/>
    <dgm:cxn modelId="{56E25771-9DE2-4AA2-A642-6B8C3B14F110}" type="presOf" srcId="{BD2E7D4A-B2C0-4F11-850C-B7E306B23D6E}" destId="{28FC387C-9D93-4C67-B723-00B053D01660}" srcOrd="0" destOrd="0" presId="urn:microsoft.com/office/officeart/2005/8/layout/hierarchy2"/>
    <dgm:cxn modelId="{C9B296EE-3443-492C-A1C9-8D94B34C1077}" type="presOf" srcId="{A6F16287-2B17-47F8-BC55-F222D415AE91}" destId="{76CBB4D2-DDB4-4426-B7A1-FA9EDFBDC0F7}" srcOrd="0" destOrd="0" presId="urn:microsoft.com/office/officeart/2005/8/layout/hierarchy2"/>
    <dgm:cxn modelId="{81EE2A06-4CD6-4F6A-B331-0D8DBBA5258B}" type="presOf" srcId="{31F1E964-3091-427B-A93A-82E6054BE449}" destId="{B2E5EF68-3F66-41D3-B933-283C22D0C33A}" srcOrd="0" destOrd="0" presId="urn:microsoft.com/office/officeart/2005/8/layout/hierarchy2"/>
    <dgm:cxn modelId="{8A9BD9F6-832C-4A48-93A3-5B3F1BEC15BA}" type="presOf" srcId="{5C3CC9C3-07AB-41B1-AD5F-F92087C8660A}" destId="{90BD512D-E44C-4088-8329-8298B3DB0350}" srcOrd="1" destOrd="0" presId="urn:microsoft.com/office/officeart/2005/8/layout/hierarchy2"/>
    <dgm:cxn modelId="{E790D458-88E5-4DE9-9FE2-18511101CCBD}" type="presOf" srcId="{96111AC5-2A9D-4CB0-8183-D4E1B405E3E0}" destId="{4DFB49C3-272E-4E0E-B34F-5B748218133A}" srcOrd="0" destOrd="0" presId="urn:microsoft.com/office/officeart/2005/8/layout/hierarchy2"/>
    <dgm:cxn modelId="{4C9B7019-263C-4DF7-B2F3-CDBA99FFE7ED}" type="presOf" srcId="{12988D2D-CFA1-4BA4-B09B-D3146B700E63}" destId="{E4523F4B-46AC-4120-ADE4-4ED8C7ACEF0B}" srcOrd="0" destOrd="0" presId="urn:microsoft.com/office/officeart/2005/8/layout/hierarchy2"/>
    <dgm:cxn modelId="{7ADEF1BF-8902-4EEE-B453-2B7B3C02EDDD}" type="presOf" srcId="{38927320-35D1-4A34-89A7-BF4FEAF85436}" destId="{D7B42183-7719-43D4-AABE-463515F85414}" srcOrd="0" destOrd="0" presId="urn:microsoft.com/office/officeart/2005/8/layout/hierarchy2"/>
    <dgm:cxn modelId="{970A2BEA-9729-4CFF-959F-4910E40EEC38}" type="presOf" srcId="{1AE59615-58F5-4A6B-B202-8C0A8B291F4E}" destId="{788E58A9-D7AB-40E1-B461-8B7BEF1F21D4}" srcOrd="0" destOrd="0" presId="urn:microsoft.com/office/officeart/2005/8/layout/hierarchy2"/>
    <dgm:cxn modelId="{58552006-0B3E-4935-BE7A-2099E79D87E2}" type="presOf" srcId="{663F431D-054C-440E-84B0-00A0B7E49CB5}" destId="{CF17BBE8-BC43-46B1-A19C-FCCD5228C5C0}" srcOrd="0" destOrd="0" presId="urn:microsoft.com/office/officeart/2005/8/layout/hierarchy2"/>
    <dgm:cxn modelId="{04950A82-CC32-4886-ACF5-85DFFBE430FB}" type="presOf" srcId="{649A479C-6366-423F-833A-319D875E4AEB}" destId="{28D87750-F98F-4AD8-82AC-DDB60ED9E47E}" srcOrd="1" destOrd="0" presId="urn:microsoft.com/office/officeart/2005/8/layout/hierarchy2"/>
    <dgm:cxn modelId="{B52A79A0-6ECC-4321-8A9B-240D22D02AAF}" type="presOf" srcId="{3F6766BD-5767-44FC-832D-A8B16FF64CEE}" destId="{34729AA9-555B-441D-A307-28686B9EEBE9}" srcOrd="0" destOrd="0" presId="urn:microsoft.com/office/officeart/2005/8/layout/hierarchy2"/>
    <dgm:cxn modelId="{56831717-AAA1-4710-A257-39B5E6447D5F}" type="presOf" srcId="{CE9D22CD-F37A-4A67-ADB6-F024D1D5DF6E}" destId="{C1D177CD-E8E6-4B27-9226-2D032D683732}" srcOrd="0" destOrd="0" presId="urn:microsoft.com/office/officeart/2005/8/layout/hierarchy2"/>
    <dgm:cxn modelId="{901F651B-13E0-4FB6-8CF6-A912A4BF2946}" srcId="{CAA454F7-F6A6-47C2-AE61-16049D297F9D}" destId="{31F1E964-3091-427B-A93A-82E6054BE449}" srcOrd="1" destOrd="0" parTransId="{5C3CC9C3-07AB-41B1-AD5F-F92087C8660A}" sibTransId="{DDD32629-1F86-402B-81E5-DC896A7BF9B2}"/>
    <dgm:cxn modelId="{2B1A836F-2547-4105-85B3-C28333F0DB31}" type="presOf" srcId="{663F431D-054C-440E-84B0-00A0B7E49CB5}" destId="{C479967F-2E41-45A0-A1CC-4ED942DEE781}" srcOrd="1" destOrd="0" presId="urn:microsoft.com/office/officeart/2005/8/layout/hierarchy2"/>
    <dgm:cxn modelId="{707ED3B5-9748-498A-8514-F990B5D9F3F2}" type="presOf" srcId="{02C2E9AC-A243-4AEB-B8F8-94DB9906085E}" destId="{3B7A329E-32CD-485D-AF87-7570C6D1963B}" srcOrd="1" destOrd="0" presId="urn:microsoft.com/office/officeart/2005/8/layout/hierarchy2"/>
    <dgm:cxn modelId="{E1F2E9BF-F24C-490D-A914-15767E2D0EF4}" srcId="{BEA09D39-00C4-4157-94C9-D892C2A5C489}" destId="{8575768F-9B28-4975-ADD2-4F1E9584B223}" srcOrd="1" destOrd="0" parTransId="{1AE59615-58F5-4A6B-B202-8C0A8B291F4E}" sibTransId="{47FE4DB8-3FA5-4B8F-B810-5B1F2B5AD730}"/>
    <dgm:cxn modelId="{1B0B8B06-DD43-444B-9935-4F885E978511}" type="presOf" srcId="{02C2E9AC-A243-4AEB-B8F8-94DB9906085E}" destId="{6F93288E-5122-4555-923C-B6BA74AB2A27}" srcOrd="0" destOrd="0" presId="urn:microsoft.com/office/officeart/2005/8/layout/hierarchy2"/>
    <dgm:cxn modelId="{AD756CA1-BA13-43E5-A401-E76DA6BA765B}" type="presOf" srcId="{A60706B3-167A-484A-9074-4E3CD4C9611D}" destId="{7C5EB66E-C6F8-4279-9F3C-D3F2D03298BE}" srcOrd="1" destOrd="0" presId="urn:microsoft.com/office/officeart/2005/8/layout/hierarchy2"/>
    <dgm:cxn modelId="{FEE1790A-E453-4E25-B5E5-4B09C31E7A28}" type="presOf" srcId="{F4937071-FB34-4989-8292-A07A51C255DA}" destId="{8C94BC22-3EA0-498A-8869-1E40F6174654}" srcOrd="0" destOrd="0" presId="urn:microsoft.com/office/officeart/2005/8/layout/hierarchy2"/>
    <dgm:cxn modelId="{E83E7B1A-E2B7-44B4-B73C-DFB953545EAD}" srcId="{CBF54644-E743-4A43-9C1D-244D659EBB65}" destId="{A7C70008-0630-45CF-87B4-CA751F773123}" srcOrd="0" destOrd="0" parTransId="{649A479C-6366-423F-833A-319D875E4AEB}" sibTransId="{6E812821-AF0E-4054-B093-502DFE9D6FDC}"/>
    <dgm:cxn modelId="{73845686-26CE-481C-B946-7FF1EC250022}" type="presOf" srcId="{8A242FBE-30B6-4BF3-A1CB-7155794081AF}" destId="{1AA784A1-C3E0-41AD-BA36-4CBB7F0E20A6}" srcOrd="0" destOrd="0" presId="urn:microsoft.com/office/officeart/2005/8/layout/hierarchy2"/>
    <dgm:cxn modelId="{EFF61905-9043-4087-BC71-B3597171ABCA}" type="presOf" srcId="{CF98F22C-01D6-4EEC-A7E1-0F2F458D94B6}" destId="{CC5264B8-4930-454D-A39B-C4C4606807BC}" srcOrd="0" destOrd="0" presId="urn:microsoft.com/office/officeart/2005/8/layout/hierarchy2"/>
    <dgm:cxn modelId="{8C3BAABF-5870-42DF-868A-AED4CA20AB04}" type="presOf" srcId="{BEDFE51E-15E4-4EB7-BF5B-590542A02295}" destId="{693D464F-F895-44D9-9FFF-41282658B46F}" srcOrd="0" destOrd="0" presId="urn:microsoft.com/office/officeart/2005/8/layout/hierarchy2"/>
    <dgm:cxn modelId="{19021D8D-F736-4C37-B886-8AEE5B2A5E27}" type="presOf" srcId="{1AE59615-58F5-4A6B-B202-8C0A8B291F4E}" destId="{09A4CD35-88C0-4F4C-9817-6FD3CBDBEE55}" srcOrd="1" destOrd="0" presId="urn:microsoft.com/office/officeart/2005/8/layout/hierarchy2"/>
    <dgm:cxn modelId="{8E01A49E-6511-415F-99F1-C17C851B348B}" type="presOf" srcId="{CAA454F7-F6A6-47C2-AE61-16049D297F9D}" destId="{C840ABC4-4F86-4361-857E-E1AF17C0416F}" srcOrd="0" destOrd="0" presId="urn:microsoft.com/office/officeart/2005/8/layout/hierarchy2"/>
    <dgm:cxn modelId="{A2989F03-E13B-4514-8581-D484ECC8F6D1}" srcId="{673C501D-1F66-487B-B986-FF5AEDE92635}" destId="{0CBB1CED-D908-4469-B1E6-6A0821827349}" srcOrd="0" destOrd="0" parTransId="{663F431D-054C-440E-84B0-00A0B7E49CB5}" sibTransId="{058A5130-E127-4D0E-9699-5884F3EAB837}"/>
    <dgm:cxn modelId="{AAAF8D23-160F-4D1B-9725-226F90E3BDE9}" type="presOf" srcId="{38927320-35D1-4A34-89A7-BF4FEAF85436}" destId="{AD23F7B1-176D-4FA3-A066-2D39D79DC7B0}" srcOrd="1" destOrd="0" presId="urn:microsoft.com/office/officeart/2005/8/layout/hierarchy2"/>
    <dgm:cxn modelId="{E22397B6-679E-4B99-8099-E3646366E6A6}" type="presOf" srcId="{09F7378F-6F93-4E73-8B07-8D8439AAF3D6}" destId="{CD5423AB-BBFB-4EF3-9EE3-624C02540CA6}" srcOrd="1" destOrd="0" presId="urn:microsoft.com/office/officeart/2005/8/layout/hierarchy2"/>
    <dgm:cxn modelId="{56137B63-BAE6-4B7E-A4C5-360862C4F571}" srcId="{BEA09D39-00C4-4157-94C9-D892C2A5C489}" destId="{673C501D-1F66-487B-B986-FF5AEDE92635}" srcOrd="4" destOrd="0" parTransId="{7E70FFCA-0C74-4420-917D-EF6A2426F6ED}" sibTransId="{7C1450FB-8C73-441B-A580-97067E4294B5}"/>
    <dgm:cxn modelId="{EAF95C47-05C7-41B4-A117-C51CE52D97EF}" type="presOf" srcId="{BEA09D39-00C4-4157-94C9-D892C2A5C489}" destId="{B5653404-E880-49AD-BB97-36BCE353A24E}" srcOrd="0" destOrd="0" presId="urn:microsoft.com/office/officeart/2005/8/layout/hierarchy2"/>
    <dgm:cxn modelId="{D72F53DE-AA15-4D45-9583-51C497D086BA}" type="presOf" srcId="{3F6766BD-5767-44FC-832D-A8B16FF64CEE}" destId="{75B921F3-032E-4DAE-947D-05C75D7B729E}" srcOrd="1" destOrd="0" presId="urn:microsoft.com/office/officeart/2005/8/layout/hierarchy2"/>
    <dgm:cxn modelId="{69266C09-6520-4E75-A3FC-D3E3634AC5B9}" srcId="{8A242FBE-30B6-4BF3-A1CB-7155794081AF}" destId="{982579B5-E337-4B1A-A700-1343A2E11703}" srcOrd="1" destOrd="0" parTransId="{09F7378F-6F93-4E73-8B07-8D8439AAF3D6}" sibTransId="{1BA20CB3-9DE5-46FF-A431-8E20D0E503EB}"/>
    <dgm:cxn modelId="{73D70B72-6E4C-4876-B6EA-7DD392CAF7C2}" type="presOf" srcId="{982579B5-E337-4B1A-A700-1343A2E11703}" destId="{4B7C32E9-A264-46AA-8625-D18662E2D216}" srcOrd="0" destOrd="0" presId="urn:microsoft.com/office/officeart/2005/8/layout/hierarchy2"/>
    <dgm:cxn modelId="{E336F429-CE9F-47DC-A60B-CE3121724754}" type="presOf" srcId="{CD100A35-2358-4CAB-8770-17A6966539D9}" destId="{2BE3486A-5E07-4EDB-AA58-BD7B6C1320B6}" srcOrd="0" destOrd="0" presId="urn:microsoft.com/office/officeart/2005/8/layout/hierarchy2"/>
    <dgm:cxn modelId="{F14FC5CF-34EC-4102-B84C-5B70D7154AD6}" type="presOf" srcId="{0CBB1CED-D908-4469-B1E6-6A0821827349}" destId="{C0A7EC62-938D-45BB-BA24-EF58C97A6916}" srcOrd="0" destOrd="0" presId="urn:microsoft.com/office/officeart/2005/8/layout/hierarchy2"/>
    <dgm:cxn modelId="{8499BF12-39C0-44E2-8960-B6D936DE48EE}" srcId="{BEA09D39-00C4-4157-94C9-D892C2A5C489}" destId="{CBF54644-E743-4A43-9C1D-244D659EBB65}" srcOrd="5" destOrd="0" parTransId="{ED727789-52A8-4A89-8590-7EFBF8B06ED2}" sibTransId="{42CD6327-5E30-4120-AF84-E8BFE3C7EA6B}"/>
    <dgm:cxn modelId="{10AEC8C6-39B5-4DB7-B8A7-CED4CD31CDDD}" srcId="{673C501D-1F66-487B-B986-FF5AEDE92635}" destId="{CE9D22CD-F37A-4A67-ADB6-F024D1D5DF6E}" srcOrd="1" destOrd="0" parTransId="{A6F16287-2B17-47F8-BC55-F222D415AE91}" sibTransId="{0BAC9113-55E9-4456-88CF-D937D37AE7BB}"/>
    <dgm:cxn modelId="{92FA64A4-A71B-4D25-A1AC-050C5C6B17E2}" type="presOf" srcId="{ED727789-52A8-4A89-8590-7EFBF8B06ED2}" destId="{313CAFD0-7E38-491A-B2F1-0B5B4FBF21B4}" srcOrd="1" destOrd="0" presId="urn:microsoft.com/office/officeart/2005/8/layout/hierarchy2"/>
    <dgm:cxn modelId="{786C57FA-E6C1-402B-8A52-661B195D5DA4}" type="presOf" srcId="{CBF54644-E743-4A43-9C1D-244D659EBB65}" destId="{ADFF6AB7-AD1B-4EB6-9D24-E523AA86405C}" srcOrd="0" destOrd="0" presId="urn:microsoft.com/office/officeart/2005/8/layout/hierarchy2"/>
    <dgm:cxn modelId="{0665A7C1-55F6-4A2B-8AAC-A00B54967627}" type="presOf" srcId="{57CAA4BF-E38B-4219-A218-CE19A45F5E80}" destId="{73050553-72AB-425C-8631-7CDFE8C3123B}" srcOrd="1" destOrd="0" presId="urn:microsoft.com/office/officeart/2005/8/layout/hierarchy2"/>
    <dgm:cxn modelId="{213A075E-0305-4481-BDD1-2590AD81E691}" type="presOf" srcId="{2683E15C-1C1E-455B-852D-217FA9466244}" destId="{587FF91E-9FF3-4F2B-9279-A37C897F8762}" srcOrd="0" destOrd="0" presId="urn:microsoft.com/office/officeart/2005/8/layout/hierarchy2"/>
    <dgm:cxn modelId="{F8808524-AAF7-4AE2-B2E0-A629281F63D2}" type="presOf" srcId="{BF181A53-A0C6-4635-A59B-1BAC509A5649}" destId="{505C05B6-0482-47B0-AF25-9A86A2E56CA7}" srcOrd="1" destOrd="0" presId="urn:microsoft.com/office/officeart/2005/8/layout/hierarchy2"/>
    <dgm:cxn modelId="{96B38887-599E-43F1-8928-642A28D2CCB1}" type="presOf" srcId="{BEDFE51E-15E4-4EB7-BF5B-590542A02295}" destId="{F1266480-19B4-44D9-BEF4-469A9A5249B6}" srcOrd="1" destOrd="0" presId="urn:microsoft.com/office/officeart/2005/8/layout/hierarchy2"/>
    <dgm:cxn modelId="{40015C6B-559C-4A3F-ACA0-37ABF1F70A11}" type="presOf" srcId="{A6F16287-2B17-47F8-BC55-F222D415AE91}" destId="{13703E26-2138-48F0-99E2-280318B8B273}" srcOrd="1" destOrd="0" presId="urn:microsoft.com/office/officeart/2005/8/layout/hierarchy2"/>
    <dgm:cxn modelId="{BE5A9452-E076-4590-B4D0-4BB00B9E4690}" type="presOf" srcId="{7C6F20CD-C771-4BBC-BC16-0BBC073971CE}" destId="{F7C74073-D90C-439D-96CB-BF79F1A5D714}" srcOrd="0" destOrd="0" presId="urn:microsoft.com/office/officeart/2005/8/layout/hierarchy2"/>
    <dgm:cxn modelId="{1477BCAF-77E3-4410-80AA-DD89BFC7DDDC}" srcId="{BEA09D39-00C4-4157-94C9-D892C2A5C489}" destId="{F4937071-FB34-4989-8292-A07A51C255DA}" srcOrd="2" destOrd="0" parTransId="{BF181A53-A0C6-4635-A59B-1BAC509A5649}" sibTransId="{29E4CCC4-046B-46CC-8BA8-9E8A1FA4FA51}"/>
    <dgm:cxn modelId="{D06E8A69-07DF-43BE-919E-06B229CE9912}" type="presOf" srcId="{09F7378F-6F93-4E73-8B07-8D8439AAF3D6}" destId="{65969035-96D4-4C5B-91AE-CDA8EAEAA59D}" srcOrd="0" destOrd="0" presId="urn:microsoft.com/office/officeart/2005/8/layout/hierarchy2"/>
    <dgm:cxn modelId="{2998284B-69ED-4FAA-A16D-06532455C396}" type="presOf" srcId="{98C5F8F3-ACF0-4F4B-AE92-43ECE1377A82}" destId="{24C24A52-9192-4158-B748-EBA4DEA225B9}" srcOrd="0" destOrd="0" presId="urn:microsoft.com/office/officeart/2005/8/layout/hierarchy2"/>
    <dgm:cxn modelId="{C1E9840B-1ED4-4B95-BBEA-368D78CBB832}" srcId="{CAA454F7-F6A6-47C2-AE61-16049D297F9D}" destId="{CF98F22C-01D6-4EEC-A7E1-0F2F458D94B6}" srcOrd="0" destOrd="0" parTransId="{3F6766BD-5767-44FC-832D-A8B16FF64CEE}" sibTransId="{E9BEFF06-333F-475F-9D62-3B1EAC29D7AB}"/>
    <dgm:cxn modelId="{AB1AE4F0-10FE-45CC-8879-145B552601E1}" srcId="{F4937071-FB34-4989-8292-A07A51C255DA}" destId="{2683E15C-1C1E-455B-852D-217FA9466244}" srcOrd="0" destOrd="0" parTransId="{57CAA4BF-E38B-4219-A218-CE19A45F5E80}" sibTransId="{3B3ABF54-16E8-4D55-AEF6-8648D6C30DBC}"/>
    <dgm:cxn modelId="{88AACD88-64E7-463E-8E0F-8A5206BA0331}" srcId="{BEA09D39-00C4-4157-94C9-D892C2A5C489}" destId="{8A242FBE-30B6-4BF3-A1CB-7155794081AF}" srcOrd="3" destOrd="0" parTransId="{BEDFE51E-15E4-4EB7-BF5B-590542A02295}" sibTransId="{83E1A8DE-56C5-463C-AB63-8F82CDB00562}"/>
    <dgm:cxn modelId="{9A27BB3B-5A63-494F-BCB0-CD4A3A87AFF3}" type="presOf" srcId="{7E70FFCA-0C74-4420-917D-EF6A2426F6ED}" destId="{63D2F776-3A62-42B5-9EF6-B67BBABBEE37}" srcOrd="0" destOrd="0" presId="urn:microsoft.com/office/officeart/2005/8/layout/hierarchy2"/>
    <dgm:cxn modelId="{A7D5E9AC-FCEE-433F-B14D-F689BF56D7D0}" srcId="{CBF54644-E743-4A43-9C1D-244D659EBB65}" destId="{96111AC5-2A9D-4CB0-8183-D4E1B405E3E0}" srcOrd="1" destOrd="0" parTransId="{A60706B3-167A-484A-9074-4E3CD4C9611D}" sibTransId="{A4AF3F24-8A42-4987-BEE9-19E790EA4BCE}"/>
    <dgm:cxn modelId="{665776E1-4436-417E-8ED5-E0EC35AA2734}" type="presOf" srcId="{ED727789-52A8-4A89-8590-7EFBF8B06ED2}" destId="{69F0C200-A250-4927-BD9D-61FEB453EAD6}" srcOrd="0" destOrd="0" presId="urn:microsoft.com/office/officeart/2005/8/layout/hierarchy2"/>
    <dgm:cxn modelId="{C8308DF9-F79F-4426-9629-7CAC960DE056}" type="presOf" srcId="{CD100A35-2358-4CAB-8770-17A6966539D9}" destId="{5C8C1F62-4312-4E06-B3E8-9F1312688C90}" srcOrd="1" destOrd="0" presId="urn:microsoft.com/office/officeart/2005/8/layout/hierarchy2"/>
    <dgm:cxn modelId="{6F56EDCC-DE8E-496E-BA47-586652CF35C9}" type="presOf" srcId="{FC6E3B86-62BB-4FCF-A998-9C31888F3388}" destId="{38B028E3-2705-4BEC-8DFB-F9E6D882AA8A}" srcOrd="0" destOrd="0" presId="urn:microsoft.com/office/officeart/2005/8/layout/hierarchy2"/>
    <dgm:cxn modelId="{538E6E75-B761-4671-AE32-862EA5DFA26C}" srcId="{BEA09D39-00C4-4157-94C9-D892C2A5C489}" destId="{CAA454F7-F6A6-47C2-AE61-16049D297F9D}" srcOrd="0" destOrd="0" parTransId="{9B143738-302F-4D40-B35E-70B15943C020}" sibTransId="{BFBF87D5-506B-4A58-932A-9E123A469039}"/>
    <dgm:cxn modelId="{B1C644D2-EF69-4068-9CB5-9E90A8042E6F}" srcId="{8575768F-9B28-4975-ADD2-4F1E9584B223}" destId="{BD2E7D4A-B2C0-4F11-850C-B7E306B23D6E}" srcOrd="1" destOrd="0" parTransId="{CD100A35-2358-4CAB-8770-17A6966539D9}" sibTransId="{EFE6BA03-1BD5-4A2C-BDFC-C8324FE0C82C}"/>
    <dgm:cxn modelId="{245B82B2-8BB0-440A-BACD-7D3A9F47D890}" type="presOf" srcId="{649A479C-6366-423F-833A-319D875E4AEB}" destId="{7E368262-8DAA-404F-BAA2-069995B2A5FC}" srcOrd="0" destOrd="0" presId="urn:microsoft.com/office/officeart/2005/8/layout/hierarchy2"/>
    <dgm:cxn modelId="{D21747EF-E107-4BFE-86C6-1983D43A9E87}" type="presOf" srcId="{A7C70008-0630-45CF-87B4-CA751F773123}" destId="{D3C299C3-60DC-4038-A8CC-0591DE671952}" srcOrd="0" destOrd="0" presId="urn:microsoft.com/office/officeart/2005/8/layout/hierarchy2"/>
    <dgm:cxn modelId="{3A3F2793-545E-4169-BCF0-02DE24940E59}" srcId="{8575768F-9B28-4975-ADD2-4F1E9584B223}" destId="{2EB03C80-6780-42D0-9FDB-2FE9117D607B}" srcOrd="0" destOrd="0" parTransId="{FC6E3B86-62BB-4FCF-A998-9C31888F3388}" sibTransId="{6F69A286-F8D7-4A8E-809F-FE2CCE03196F}"/>
    <dgm:cxn modelId="{1FA97BA2-C76A-452F-8BED-D998BC5C1B00}" type="presOf" srcId="{2EB03C80-6780-42D0-9FDB-2FE9117D607B}" destId="{72784682-3EE0-448A-ADDF-90D58E113857}" srcOrd="0" destOrd="0" presId="urn:microsoft.com/office/officeart/2005/8/layout/hierarchy2"/>
    <dgm:cxn modelId="{DE6A295B-F5E9-4A3B-A785-372CAC6F55CC}" srcId="{8A242FBE-30B6-4BF3-A1CB-7155794081AF}" destId="{98C5F8F3-ACF0-4F4B-AE92-43ECE1377A82}" srcOrd="0" destOrd="0" parTransId="{38927320-35D1-4A34-89A7-BF4FEAF85436}" sibTransId="{3EFC815E-D9B0-443C-B594-1D2A7F91D6F9}"/>
    <dgm:cxn modelId="{96F9E37B-BA08-4299-AD81-36007FFB7F83}" srcId="{7C6F20CD-C771-4BBC-BC16-0BBC073971CE}" destId="{BEA09D39-00C4-4157-94C9-D892C2A5C489}" srcOrd="0" destOrd="0" parTransId="{B66077AB-16BE-459F-BD9F-884265B6E2F8}" sibTransId="{26B11063-F097-4841-BC0B-3DE1F0721F1B}"/>
    <dgm:cxn modelId="{9B8AC99C-1707-4E0F-9D95-A260E8D12022}" type="presOf" srcId="{5C3CC9C3-07AB-41B1-AD5F-F92087C8660A}" destId="{4810A70E-2FDB-42C7-99B2-C131B585035A}" srcOrd="0" destOrd="0" presId="urn:microsoft.com/office/officeart/2005/8/layout/hierarchy2"/>
    <dgm:cxn modelId="{D63C1958-4785-4289-BA15-5A2B7A242954}" type="presParOf" srcId="{F7C74073-D90C-439D-96CB-BF79F1A5D714}" destId="{FD3AA7C0-B074-4ADB-8284-79EC2142F63E}" srcOrd="0" destOrd="0" presId="urn:microsoft.com/office/officeart/2005/8/layout/hierarchy2"/>
    <dgm:cxn modelId="{EDECC430-4B3F-4E3D-8580-38A2B75C292A}" type="presParOf" srcId="{FD3AA7C0-B074-4ADB-8284-79EC2142F63E}" destId="{B5653404-E880-49AD-BB97-36BCE353A24E}" srcOrd="0" destOrd="0" presId="urn:microsoft.com/office/officeart/2005/8/layout/hierarchy2"/>
    <dgm:cxn modelId="{D90B4A27-FF07-4641-90F0-AF32C2AACEE1}" type="presParOf" srcId="{FD3AA7C0-B074-4ADB-8284-79EC2142F63E}" destId="{C9621832-00AD-4D1E-8216-8FCFCB887B72}" srcOrd="1" destOrd="0" presId="urn:microsoft.com/office/officeart/2005/8/layout/hierarchy2"/>
    <dgm:cxn modelId="{4D4E0203-6122-4F04-9E3F-1571A1775F0E}" type="presParOf" srcId="{C9621832-00AD-4D1E-8216-8FCFCB887B72}" destId="{48CD841A-F545-46FF-8A11-4F5D7598B2F5}" srcOrd="0" destOrd="0" presId="urn:microsoft.com/office/officeart/2005/8/layout/hierarchy2"/>
    <dgm:cxn modelId="{84ADD1B4-1DF5-4DE4-AA2F-0B767D702567}" type="presParOf" srcId="{48CD841A-F545-46FF-8A11-4F5D7598B2F5}" destId="{1E92DE8B-0293-493E-AB0F-98123F2A6BF0}" srcOrd="0" destOrd="0" presId="urn:microsoft.com/office/officeart/2005/8/layout/hierarchy2"/>
    <dgm:cxn modelId="{79E17618-111A-463A-9269-1421D05DD93F}" type="presParOf" srcId="{C9621832-00AD-4D1E-8216-8FCFCB887B72}" destId="{A0C27780-DD85-4ED4-AE9F-014FF5A01A37}" srcOrd="1" destOrd="0" presId="urn:microsoft.com/office/officeart/2005/8/layout/hierarchy2"/>
    <dgm:cxn modelId="{503B2B0F-229A-4F8B-9760-8907076669BD}" type="presParOf" srcId="{A0C27780-DD85-4ED4-AE9F-014FF5A01A37}" destId="{C840ABC4-4F86-4361-857E-E1AF17C0416F}" srcOrd="0" destOrd="0" presId="urn:microsoft.com/office/officeart/2005/8/layout/hierarchy2"/>
    <dgm:cxn modelId="{CAA4A3F9-64CF-4E5D-9608-4D1DEDF40AF8}" type="presParOf" srcId="{A0C27780-DD85-4ED4-AE9F-014FF5A01A37}" destId="{3E1E09B1-828E-4AF8-A164-672AEC421E27}" srcOrd="1" destOrd="0" presId="urn:microsoft.com/office/officeart/2005/8/layout/hierarchy2"/>
    <dgm:cxn modelId="{2C784DFE-A580-4C75-A586-C5636051CCBC}" type="presParOf" srcId="{3E1E09B1-828E-4AF8-A164-672AEC421E27}" destId="{34729AA9-555B-441D-A307-28686B9EEBE9}" srcOrd="0" destOrd="0" presId="urn:microsoft.com/office/officeart/2005/8/layout/hierarchy2"/>
    <dgm:cxn modelId="{D90F7CB9-EDED-4D80-A4B6-56D993A63DEA}" type="presParOf" srcId="{34729AA9-555B-441D-A307-28686B9EEBE9}" destId="{75B921F3-032E-4DAE-947D-05C75D7B729E}" srcOrd="0" destOrd="0" presId="urn:microsoft.com/office/officeart/2005/8/layout/hierarchy2"/>
    <dgm:cxn modelId="{43D79CF1-62EC-4EA8-AC83-DDA836E41D46}" type="presParOf" srcId="{3E1E09B1-828E-4AF8-A164-672AEC421E27}" destId="{074043C0-B3B8-48CB-BBFA-ECBB7A6C532D}" srcOrd="1" destOrd="0" presId="urn:microsoft.com/office/officeart/2005/8/layout/hierarchy2"/>
    <dgm:cxn modelId="{44D57A24-1DD3-48B5-BE7A-E572E43BD0A2}" type="presParOf" srcId="{074043C0-B3B8-48CB-BBFA-ECBB7A6C532D}" destId="{CC5264B8-4930-454D-A39B-C4C4606807BC}" srcOrd="0" destOrd="0" presId="urn:microsoft.com/office/officeart/2005/8/layout/hierarchy2"/>
    <dgm:cxn modelId="{6725CF14-B292-4E87-9FDE-ED86F4406A47}" type="presParOf" srcId="{074043C0-B3B8-48CB-BBFA-ECBB7A6C532D}" destId="{09EACBA5-CCC1-4FC7-8940-B1B324DF2B1F}" srcOrd="1" destOrd="0" presId="urn:microsoft.com/office/officeart/2005/8/layout/hierarchy2"/>
    <dgm:cxn modelId="{5ADF6EFA-947A-4118-A2C7-1F78E634FBB1}" type="presParOf" srcId="{3E1E09B1-828E-4AF8-A164-672AEC421E27}" destId="{4810A70E-2FDB-42C7-99B2-C131B585035A}" srcOrd="2" destOrd="0" presId="urn:microsoft.com/office/officeart/2005/8/layout/hierarchy2"/>
    <dgm:cxn modelId="{CF68DB2C-C18F-48D0-BAD2-29AEAC4EFCE5}" type="presParOf" srcId="{4810A70E-2FDB-42C7-99B2-C131B585035A}" destId="{90BD512D-E44C-4088-8329-8298B3DB0350}" srcOrd="0" destOrd="0" presId="urn:microsoft.com/office/officeart/2005/8/layout/hierarchy2"/>
    <dgm:cxn modelId="{7F2C50E3-034E-40D7-AC50-1FB689893BC7}" type="presParOf" srcId="{3E1E09B1-828E-4AF8-A164-672AEC421E27}" destId="{A46D55E9-6D22-4FF1-B47E-4A1072AA5C3B}" srcOrd="3" destOrd="0" presId="urn:microsoft.com/office/officeart/2005/8/layout/hierarchy2"/>
    <dgm:cxn modelId="{C78AB41D-F55C-49CF-9FFC-F50D37DB04F3}" type="presParOf" srcId="{A46D55E9-6D22-4FF1-B47E-4A1072AA5C3B}" destId="{B2E5EF68-3F66-41D3-B933-283C22D0C33A}" srcOrd="0" destOrd="0" presId="urn:microsoft.com/office/officeart/2005/8/layout/hierarchy2"/>
    <dgm:cxn modelId="{EFF6F401-BB21-43D1-830C-04722221312F}" type="presParOf" srcId="{A46D55E9-6D22-4FF1-B47E-4A1072AA5C3B}" destId="{784C594E-0EA5-421D-8162-E5FAC06ADB17}" srcOrd="1" destOrd="0" presId="urn:microsoft.com/office/officeart/2005/8/layout/hierarchy2"/>
    <dgm:cxn modelId="{4C90AF38-1D6D-41C3-B5A7-CB062375660E}" type="presParOf" srcId="{C9621832-00AD-4D1E-8216-8FCFCB887B72}" destId="{788E58A9-D7AB-40E1-B461-8B7BEF1F21D4}" srcOrd="2" destOrd="0" presId="urn:microsoft.com/office/officeart/2005/8/layout/hierarchy2"/>
    <dgm:cxn modelId="{0F9B85E1-4BD5-45E9-A9E6-1934A36DF491}" type="presParOf" srcId="{788E58A9-D7AB-40E1-B461-8B7BEF1F21D4}" destId="{09A4CD35-88C0-4F4C-9817-6FD3CBDBEE55}" srcOrd="0" destOrd="0" presId="urn:microsoft.com/office/officeart/2005/8/layout/hierarchy2"/>
    <dgm:cxn modelId="{48C2E8BC-196A-4B8C-8CDC-3A6764F4CE71}" type="presParOf" srcId="{C9621832-00AD-4D1E-8216-8FCFCB887B72}" destId="{2DCBF340-FEEC-4344-9474-082AAF15BCCE}" srcOrd="3" destOrd="0" presId="urn:microsoft.com/office/officeart/2005/8/layout/hierarchy2"/>
    <dgm:cxn modelId="{810F3A3C-E90E-4A07-A0C0-2A90B5A86E79}" type="presParOf" srcId="{2DCBF340-FEEC-4344-9474-082AAF15BCCE}" destId="{4ADBD061-2EC9-42F7-829C-7775AB95D20C}" srcOrd="0" destOrd="0" presId="urn:microsoft.com/office/officeart/2005/8/layout/hierarchy2"/>
    <dgm:cxn modelId="{97995EEB-7E94-4254-B6BE-C17A39BC4055}" type="presParOf" srcId="{2DCBF340-FEEC-4344-9474-082AAF15BCCE}" destId="{920C5C33-9E59-4600-9A32-129D3FCB546C}" srcOrd="1" destOrd="0" presId="urn:microsoft.com/office/officeart/2005/8/layout/hierarchy2"/>
    <dgm:cxn modelId="{9C81D06B-C131-4E1C-8DCB-F801F19AB4AE}" type="presParOf" srcId="{920C5C33-9E59-4600-9A32-129D3FCB546C}" destId="{38B028E3-2705-4BEC-8DFB-F9E6D882AA8A}" srcOrd="0" destOrd="0" presId="urn:microsoft.com/office/officeart/2005/8/layout/hierarchy2"/>
    <dgm:cxn modelId="{157DA0F7-5E22-4F70-95FC-FEE973EBE4C8}" type="presParOf" srcId="{38B028E3-2705-4BEC-8DFB-F9E6D882AA8A}" destId="{DDA734EF-645B-4A4E-B9E1-4A229080EF1B}" srcOrd="0" destOrd="0" presId="urn:microsoft.com/office/officeart/2005/8/layout/hierarchy2"/>
    <dgm:cxn modelId="{184E451E-E522-481D-B5CA-90416E953CE2}" type="presParOf" srcId="{920C5C33-9E59-4600-9A32-129D3FCB546C}" destId="{DF3FFA37-E764-4AE2-A1DB-8C0EDBBDEB95}" srcOrd="1" destOrd="0" presId="urn:microsoft.com/office/officeart/2005/8/layout/hierarchy2"/>
    <dgm:cxn modelId="{3EC5CB4D-1B07-4F49-A25E-8D81ECE7FD45}" type="presParOf" srcId="{DF3FFA37-E764-4AE2-A1DB-8C0EDBBDEB95}" destId="{72784682-3EE0-448A-ADDF-90D58E113857}" srcOrd="0" destOrd="0" presId="urn:microsoft.com/office/officeart/2005/8/layout/hierarchy2"/>
    <dgm:cxn modelId="{68063135-795D-40A5-8D1C-62096BC8C3EE}" type="presParOf" srcId="{DF3FFA37-E764-4AE2-A1DB-8C0EDBBDEB95}" destId="{D4142FEC-FBCB-437B-B930-8709891A3003}" srcOrd="1" destOrd="0" presId="urn:microsoft.com/office/officeart/2005/8/layout/hierarchy2"/>
    <dgm:cxn modelId="{B6704FA9-AF7C-40EF-803B-6EED9891637B}" type="presParOf" srcId="{920C5C33-9E59-4600-9A32-129D3FCB546C}" destId="{2BE3486A-5E07-4EDB-AA58-BD7B6C1320B6}" srcOrd="2" destOrd="0" presId="urn:microsoft.com/office/officeart/2005/8/layout/hierarchy2"/>
    <dgm:cxn modelId="{D8D766A4-D93D-4927-B063-E38369FD70C1}" type="presParOf" srcId="{2BE3486A-5E07-4EDB-AA58-BD7B6C1320B6}" destId="{5C8C1F62-4312-4E06-B3E8-9F1312688C90}" srcOrd="0" destOrd="0" presId="urn:microsoft.com/office/officeart/2005/8/layout/hierarchy2"/>
    <dgm:cxn modelId="{E747C4E3-FE16-4912-9F45-10708F1F343E}" type="presParOf" srcId="{920C5C33-9E59-4600-9A32-129D3FCB546C}" destId="{CD5C8F9E-0F62-46B2-9139-AFEBD8E6850F}" srcOrd="3" destOrd="0" presId="urn:microsoft.com/office/officeart/2005/8/layout/hierarchy2"/>
    <dgm:cxn modelId="{98355DB8-6926-47AB-ADD0-2E99C7FA756B}" type="presParOf" srcId="{CD5C8F9E-0F62-46B2-9139-AFEBD8E6850F}" destId="{28FC387C-9D93-4C67-B723-00B053D01660}" srcOrd="0" destOrd="0" presId="urn:microsoft.com/office/officeart/2005/8/layout/hierarchy2"/>
    <dgm:cxn modelId="{A844F26D-75D3-43F2-9A51-C06C1550D108}" type="presParOf" srcId="{CD5C8F9E-0F62-46B2-9139-AFEBD8E6850F}" destId="{CD5108A6-47B1-4338-AFCF-D1AE60FC54F5}" srcOrd="1" destOrd="0" presId="urn:microsoft.com/office/officeart/2005/8/layout/hierarchy2"/>
    <dgm:cxn modelId="{D1EFD68E-EA7F-4805-B169-68BC8C8EDFF7}" type="presParOf" srcId="{C9621832-00AD-4D1E-8216-8FCFCB887B72}" destId="{53E72555-E20F-4A67-98A3-DDEED63B264F}" srcOrd="4" destOrd="0" presId="urn:microsoft.com/office/officeart/2005/8/layout/hierarchy2"/>
    <dgm:cxn modelId="{5A7E9574-B601-4866-AD8F-BBA03BF37837}" type="presParOf" srcId="{53E72555-E20F-4A67-98A3-DDEED63B264F}" destId="{505C05B6-0482-47B0-AF25-9A86A2E56CA7}" srcOrd="0" destOrd="0" presId="urn:microsoft.com/office/officeart/2005/8/layout/hierarchy2"/>
    <dgm:cxn modelId="{DC1C7000-A668-4A2A-A0DF-6F4BA0CC6422}" type="presParOf" srcId="{C9621832-00AD-4D1E-8216-8FCFCB887B72}" destId="{09BF4E33-AF8E-4363-B4B7-9834D64D1288}" srcOrd="5" destOrd="0" presId="urn:microsoft.com/office/officeart/2005/8/layout/hierarchy2"/>
    <dgm:cxn modelId="{B2DDFD7A-BD02-4066-8E16-8AA6E4A853AA}" type="presParOf" srcId="{09BF4E33-AF8E-4363-B4B7-9834D64D1288}" destId="{8C94BC22-3EA0-498A-8869-1E40F6174654}" srcOrd="0" destOrd="0" presId="urn:microsoft.com/office/officeart/2005/8/layout/hierarchy2"/>
    <dgm:cxn modelId="{F445B187-2156-4187-91E4-D2DDD460CDA6}" type="presParOf" srcId="{09BF4E33-AF8E-4363-B4B7-9834D64D1288}" destId="{870547E1-4915-479F-8770-967CA014ACDB}" srcOrd="1" destOrd="0" presId="urn:microsoft.com/office/officeart/2005/8/layout/hierarchy2"/>
    <dgm:cxn modelId="{E1F3792E-2649-45C3-AD4A-FA95E1623354}" type="presParOf" srcId="{870547E1-4915-479F-8770-967CA014ACDB}" destId="{3B3ABA16-6BC5-4240-81F1-88F841BBD9CA}" srcOrd="0" destOrd="0" presId="urn:microsoft.com/office/officeart/2005/8/layout/hierarchy2"/>
    <dgm:cxn modelId="{6A0F615C-8989-4635-9CC1-67B7D5B19501}" type="presParOf" srcId="{3B3ABA16-6BC5-4240-81F1-88F841BBD9CA}" destId="{73050553-72AB-425C-8631-7CDFE8C3123B}" srcOrd="0" destOrd="0" presId="urn:microsoft.com/office/officeart/2005/8/layout/hierarchy2"/>
    <dgm:cxn modelId="{F526726C-99BC-46CC-B9D9-027668FA6108}" type="presParOf" srcId="{870547E1-4915-479F-8770-967CA014ACDB}" destId="{D3AA397A-1B7F-4FFD-9BF5-7C3D3D0D1BFE}" srcOrd="1" destOrd="0" presId="urn:microsoft.com/office/officeart/2005/8/layout/hierarchy2"/>
    <dgm:cxn modelId="{C91C606A-CEA8-47FB-AA86-23F6D5D29C11}" type="presParOf" srcId="{D3AA397A-1B7F-4FFD-9BF5-7C3D3D0D1BFE}" destId="{587FF91E-9FF3-4F2B-9279-A37C897F8762}" srcOrd="0" destOrd="0" presId="urn:microsoft.com/office/officeart/2005/8/layout/hierarchy2"/>
    <dgm:cxn modelId="{CB0382C4-2ED1-49A8-90D6-AF7A2B05A572}" type="presParOf" srcId="{D3AA397A-1B7F-4FFD-9BF5-7C3D3D0D1BFE}" destId="{7DF0CFF8-1A20-41B6-B893-AC43EC8577AB}" srcOrd="1" destOrd="0" presId="urn:microsoft.com/office/officeart/2005/8/layout/hierarchy2"/>
    <dgm:cxn modelId="{F8AB88C5-ED8D-491E-AA9C-0B25126078E5}" type="presParOf" srcId="{870547E1-4915-479F-8770-967CA014ACDB}" destId="{6F93288E-5122-4555-923C-B6BA74AB2A27}" srcOrd="2" destOrd="0" presId="urn:microsoft.com/office/officeart/2005/8/layout/hierarchy2"/>
    <dgm:cxn modelId="{CD0A925B-CC19-4DF4-A625-D81F94B171F0}" type="presParOf" srcId="{6F93288E-5122-4555-923C-B6BA74AB2A27}" destId="{3B7A329E-32CD-485D-AF87-7570C6D1963B}" srcOrd="0" destOrd="0" presId="urn:microsoft.com/office/officeart/2005/8/layout/hierarchy2"/>
    <dgm:cxn modelId="{AD2431E4-F882-422D-A596-BB56E31EC834}" type="presParOf" srcId="{870547E1-4915-479F-8770-967CA014ACDB}" destId="{7F120132-9CAF-4BD0-A8C5-D40F5E22B532}" srcOrd="3" destOrd="0" presId="urn:microsoft.com/office/officeart/2005/8/layout/hierarchy2"/>
    <dgm:cxn modelId="{B5A9CF8B-FDF8-46A7-8EB7-4DF423899958}" type="presParOf" srcId="{7F120132-9CAF-4BD0-A8C5-D40F5E22B532}" destId="{E4523F4B-46AC-4120-ADE4-4ED8C7ACEF0B}" srcOrd="0" destOrd="0" presId="urn:microsoft.com/office/officeart/2005/8/layout/hierarchy2"/>
    <dgm:cxn modelId="{5F8D4185-C887-41B2-8035-BDF03829D3DE}" type="presParOf" srcId="{7F120132-9CAF-4BD0-A8C5-D40F5E22B532}" destId="{68B16D53-2F41-4953-8D49-96F3DEE4E42B}" srcOrd="1" destOrd="0" presId="urn:microsoft.com/office/officeart/2005/8/layout/hierarchy2"/>
    <dgm:cxn modelId="{C9C31BDC-7266-4B9A-A3BB-65C819522F2E}" type="presParOf" srcId="{C9621832-00AD-4D1E-8216-8FCFCB887B72}" destId="{693D464F-F895-44D9-9FFF-41282658B46F}" srcOrd="6" destOrd="0" presId="urn:microsoft.com/office/officeart/2005/8/layout/hierarchy2"/>
    <dgm:cxn modelId="{C4724813-3948-4410-950E-32509C71316E}" type="presParOf" srcId="{693D464F-F895-44D9-9FFF-41282658B46F}" destId="{F1266480-19B4-44D9-BEF4-469A9A5249B6}" srcOrd="0" destOrd="0" presId="urn:microsoft.com/office/officeart/2005/8/layout/hierarchy2"/>
    <dgm:cxn modelId="{6D24545F-9E41-4353-A2CD-E0479AC7976A}" type="presParOf" srcId="{C9621832-00AD-4D1E-8216-8FCFCB887B72}" destId="{BDEA4CB3-D730-40EA-B773-12B99DBA35C0}" srcOrd="7" destOrd="0" presId="urn:microsoft.com/office/officeart/2005/8/layout/hierarchy2"/>
    <dgm:cxn modelId="{AEEED3AB-2134-4921-BB67-29B6C36A6B94}" type="presParOf" srcId="{BDEA4CB3-D730-40EA-B773-12B99DBA35C0}" destId="{1AA784A1-C3E0-41AD-BA36-4CBB7F0E20A6}" srcOrd="0" destOrd="0" presId="urn:microsoft.com/office/officeart/2005/8/layout/hierarchy2"/>
    <dgm:cxn modelId="{98B47409-84DC-497C-9B54-CD071FBA0B7F}" type="presParOf" srcId="{BDEA4CB3-D730-40EA-B773-12B99DBA35C0}" destId="{0252E71D-6917-4926-8DAD-017005AF635C}" srcOrd="1" destOrd="0" presId="urn:microsoft.com/office/officeart/2005/8/layout/hierarchy2"/>
    <dgm:cxn modelId="{4361B8EC-316A-4725-A06B-ECF46A431A46}" type="presParOf" srcId="{0252E71D-6917-4926-8DAD-017005AF635C}" destId="{D7B42183-7719-43D4-AABE-463515F85414}" srcOrd="0" destOrd="0" presId="urn:microsoft.com/office/officeart/2005/8/layout/hierarchy2"/>
    <dgm:cxn modelId="{55ED3F0D-0185-405B-AD38-DC5006C39860}" type="presParOf" srcId="{D7B42183-7719-43D4-AABE-463515F85414}" destId="{AD23F7B1-176D-4FA3-A066-2D39D79DC7B0}" srcOrd="0" destOrd="0" presId="urn:microsoft.com/office/officeart/2005/8/layout/hierarchy2"/>
    <dgm:cxn modelId="{615249E5-A664-4969-93AC-8306BDD883A7}" type="presParOf" srcId="{0252E71D-6917-4926-8DAD-017005AF635C}" destId="{BB2AF02F-AA55-4545-92FB-124A16368180}" srcOrd="1" destOrd="0" presId="urn:microsoft.com/office/officeart/2005/8/layout/hierarchy2"/>
    <dgm:cxn modelId="{58B17016-75B1-4323-B477-48AE5630C58A}" type="presParOf" srcId="{BB2AF02F-AA55-4545-92FB-124A16368180}" destId="{24C24A52-9192-4158-B748-EBA4DEA225B9}" srcOrd="0" destOrd="0" presId="urn:microsoft.com/office/officeart/2005/8/layout/hierarchy2"/>
    <dgm:cxn modelId="{333E8BD8-294B-4408-9B91-CB31044C86BA}" type="presParOf" srcId="{BB2AF02F-AA55-4545-92FB-124A16368180}" destId="{A95E470E-8D80-47BC-928C-81033FD787CA}" srcOrd="1" destOrd="0" presId="urn:microsoft.com/office/officeart/2005/8/layout/hierarchy2"/>
    <dgm:cxn modelId="{D4AAB80E-6C8B-4E72-813A-0FEF8EFCCF3A}" type="presParOf" srcId="{0252E71D-6917-4926-8DAD-017005AF635C}" destId="{65969035-96D4-4C5B-91AE-CDA8EAEAA59D}" srcOrd="2" destOrd="0" presId="urn:microsoft.com/office/officeart/2005/8/layout/hierarchy2"/>
    <dgm:cxn modelId="{1208DE09-3447-48A6-BBA0-AAA121F3998E}" type="presParOf" srcId="{65969035-96D4-4C5B-91AE-CDA8EAEAA59D}" destId="{CD5423AB-BBFB-4EF3-9EE3-624C02540CA6}" srcOrd="0" destOrd="0" presId="urn:microsoft.com/office/officeart/2005/8/layout/hierarchy2"/>
    <dgm:cxn modelId="{0072463C-0461-46CB-9A84-D0015F365B8F}" type="presParOf" srcId="{0252E71D-6917-4926-8DAD-017005AF635C}" destId="{D30A6CB0-CA55-428A-B864-06615E956E90}" srcOrd="3" destOrd="0" presId="urn:microsoft.com/office/officeart/2005/8/layout/hierarchy2"/>
    <dgm:cxn modelId="{BE6CC0DF-C50D-4351-9DCD-E4763098522C}" type="presParOf" srcId="{D30A6CB0-CA55-428A-B864-06615E956E90}" destId="{4B7C32E9-A264-46AA-8625-D18662E2D216}" srcOrd="0" destOrd="0" presId="urn:microsoft.com/office/officeart/2005/8/layout/hierarchy2"/>
    <dgm:cxn modelId="{E0E243CE-55C8-44FD-9C2D-77DEE6E3DBF8}" type="presParOf" srcId="{D30A6CB0-CA55-428A-B864-06615E956E90}" destId="{E74B5240-ED96-43B5-9185-5EE81D7B3F4A}" srcOrd="1" destOrd="0" presId="urn:microsoft.com/office/officeart/2005/8/layout/hierarchy2"/>
    <dgm:cxn modelId="{9F203374-7CB1-4C88-A2DA-61837D3B11F6}" type="presParOf" srcId="{C9621832-00AD-4D1E-8216-8FCFCB887B72}" destId="{63D2F776-3A62-42B5-9EF6-B67BBABBEE37}" srcOrd="8" destOrd="0" presId="urn:microsoft.com/office/officeart/2005/8/layout/hierarchy2"/>
    <dgm:cxn modelId="{6EC94916-A0EC-46DE-AC1B-512458AAC645}" type="presParOf" srcId="{63D2F776-3A62-42B5-9EF6-B67BBABBEE37}" destId="{26870A1C-CAC5-4C1A-8E95-99356064D4F5}" srcOrd="0" destOrd="0" presId="urn:microsoft.com/office/officeart/2005/8/layout/hierarchy2"/>
    <dgm:cxn modelId="{991BEF1E-7BDF-4F24-82DF-ECE2DA1B1CC2}" type="presParOf" srcId="{C9621832-00AD-4D1E-8216-8FCFCB887B72}" destId="{657C9525-353C-4C3D-8D4B-10C67E02035A}" srcOrd="9" destOrd="0" presId="urn:microsoft.com/office/officeart/2005/8/layout/hierarchy2"/>
    <dgm:cxn modelId="{F6C8E548-2282-4DE4-AEAA-38F8AFDD77E5}" type="presParOf" srcId="{657C9525-353C-4C3D-8D4B-10C67E02035A}" destId="{D7BA0FBE-A372-4425-9AFB-22AFCA2CF0AF}" srcOrd="0" destOrd="0" presId="urn:microsoft.com/office/officeart/2005/8/layout/hierarchy2"/>
    <dgm:cxn modelId="{972A5E8B-26FF-4439-AA50-6D7147603641}" type="presParOf" srcId="{657C9525-353C-4C3D-8D4B-10C67E02035A}" destId="{5332DB95-7D89-45F4-BABD-0D589FEAE0D2}" srcOrd="1" destOrd="0" presId="urn:microsoft.com/office/officeart/2005/8/layout/hierarchy2"/>
    <dgm:cxn modelId="{7265FDEA-150D-4518-B480-D756F25BBB01}" type="presParOf" srcId="{5332DB95-7D89-45F4-BABD-0D589FEAE0D2}" destId="{CF17BBE8-BC43-46B1-A19C-FCCD5228C5C0}" srcOrd="0" destOrd="0" presId="urn:microsoft.com/office/officeart/2005/8/layout/hierarchy2"/>
    <dgm:cxn modelId="{3C065857-62C1-4708-8815-E4F95024E128}" type="presParOf" srcId="{CF17BBE8-BC43-46B1-A19C-FCCD5228C5C0}" destId="{C479967F-2E41-45A0-A1CC-4ED942DEE781}" srcOrd="0" destOrd="0" presId="urn:microsoft.com/office/officeart/2005/8/layout/hierarchy2"/>
    <dgm:cxn modelId="{84F64078-9339-4894-9B9E-F97D77B35B3F}" type="presParOf" srcId="{5332DB95-7D89-45F4-BABD-0D589FEAE0D2}" destId="{15FBCCF7-59DA-4EE1-859A-A59A89E80FDA}" srcOrd="1" destOrd="0" presId="urn:microsoft.com/office/officeart/2005/8/layout/hierarchy2"/>
    <dgm:cxn modelId="{EA555505-5A60-4AB5-9333-A6743FE16768}" type="presParOf" srcId="{15FBCCF7-59DA-4EE1-859A-A59A89E80FDA}" destId="{C0A7EC62-938D-45BB-BA24-EF58C97A6916}" srcOrd="0" destOrd="0" presId="urn:microsoft.com/office/officeart/2005/8/layout/hierarchy2"/>
    <dgm:cxn modelId="{C62C6F2D-FD87-46DE-8412-A01DB92BE51D}" type="presParOf" srcId="{15FBCCF7-59DA-4EE1-859A-A59A89E80FDA}" destId="{D01CEAE2-CB2E-48FC-8E80-5A2E168C9AA7}" srcOrd="1" destOrd="0" presId="urn:microsoft.com/office/officeart/2005/8/layout/hierarchy2"/>
    <dgm:cxn modelId="{FD4E9758-1238-4D6B-B007-E4801A096D15}" type="presParOf" srcId="{5332DB95-7D89-45F4-BABD-0D589FEAE0D2}" destId="{76CBB4D2-DDB4-4426-B7A1-FA9EDFBDC0F7}" srcOrd="2" destOrd="0" presId="urn:microsoft.com/office/officeart/2005/8/layout/hierarchy2"/>
    <dgm:cxn modelId="{5DB3A44A-0535-4754-A923-DA644B33BA02}" type="presParOf" srcId="{76CBB4D2-DDB4-4426-B7A1-FA9EDFBDC0F7}" destId="{13703E26-2138-48F0-99E2-280318B8B273}" srcOrd="0" destOrd="0" presId="urn:microsoft.com/office/officeart/2005/8/layout/hierarchy2"/>
    <dgm:cxn modelId="{0BE30581-9EF0-4B91-AF4C-78D4C1377F1B}" type="presParOf" srcId="{5332DB95-7D89-45F4-BABD-0D589FEAE0D2}" destId="{5B883DC7-F560-44EA-9858-036C39E77DC5}" srcOrd="3" destOrd="0" presId="urn:microsoft.com/office/officeart/2005/8/layout/hierarchy2"/>
    <dgm:cxn modelId="{5424F1D5-E75E-43E2-B9F7-C9E347AF80C1}" type="presParOf" srcId="{5B883DC7-F560-44EA-9858-036C39E77DC5}" destId="{C1D177CD-E8E6-4B27-9226-2D032D683732}" srcOrd="0" destOrd="0" presId="urn:microsoft.com/office/officeart/2005/8/layout/hierarchy2"/>
    <dgm:cxn modelId="{53D78429-2017-4068-BE6E-85608AC9757F}" type="presParOf" srcId="{5B883DC7-F560-44EA-9858-036C39E77DC5}" destId="{147E9061-E2B4-46A2-8250-63B64C5F95F8}" srcOrd="1" destOrd="0" presId="urn:microsoft.com/office/officeart/2005/8/layout/hierarchy2"/>
    <dgm:cxn modelId="{E0A88700-9E6F-4EC9-B1AC-46245B542D97}" type="presParOf" srcId="{C9621832-00AD-4D1E-8216-8FCFCB887B72}" destId="{69F0C200-A250-4927-BD9D-61FEB453EAD6}" srcOrd="10" destOrd="0" presId="urn:microsoft.com/office/officeart/2005/8/layout/hierarchy2"/>
    <dgm:cxn modelId="{5EDB6F5D-F3E8-4975-B59C-80F78609D634}" type="presParOf" srcId="{69F0C200-A250-4927-BD9D-61FEB453EAD6}" destId="{313CAFD0-7E38-491A-B2F1-0B5B4FBF21B4}" srcOrd="0" destOrd="0" presId="urn:microsoft.com/office/officeart/2005/8/layout/hierarchy2"/>
    <dgm:cxn modelId="{E7C7D628-80F0-4761-9C66-319604AB86A6}" type="presParOf" srcId="{C9621832-00AD-4D1E-8216-8FCFCB887B72}" destId="{DF771D6F-3FEF-4918-BF7E-33B8CD5DB733}" srcOrd="11" destOrd="0" presId="urn:microsoft.com/office/officeart/2005/8/layout/hierarchy2"/>
    <dgm:cxn modelId="{4FCFD24B-EEA2-44A5-A34A-64EACF311739}" type="presParOf" srcId="{DF771D6F-3FEF-4918-BF7E-33B8CD5DB733}" destId="{ADFF6AB7-AD1B-4EB6-9D24-E523AA86405C}" srcOrd="0" destOrd="0" presId="urn:microsoft.com/office/officeart/2005/8/layout/hierarchy2"/>
    <dgm:cxn modelId="{40467456-ACCB-4AEB-9389-E50C5D661D89}" type="presParOf" srcId="{DF771D6F-3FEF-4918-BF7E-33B8CD5DB733}" destId="{EAA47DA9-D552-40F5-BDA5-B5B90DFD245A}" srcOrd="1" destOrd="0" presId="urn:microsoft.com/office/officeart/2005/8/layout/hierarchy2"/>
    <dgm:cxn modelId="{C2525FE4-6F68-412D-B7A8-45460EEF3FE1}" type="presParOf" srcId="{EAA47DA9-D552-40F5-BDA5-B5B90DFD245A}" destId="{7E368262-8DAA-404F-BAA2-069995B2A5FC}" srcOrd="0" destOrd="0" presId="urn:microsoft.com/office/officeart/2005/8/layout/hierarchy2"/>
    <dgm:cxn modelId="{0640E643-C142-4EA7-BC2C-75E88CAD22BF}" type="presParOf" srcId="{7E368262-8DAA-404F-BAA2-069995B2A5FC}" destId="{28D87750-F98F-4AD8-82AC-DDB60ED9E47E}" srcOrd="0" destOrd="0" presId="urn:microsoft.com/office/officeart/2005/8/layout/hierarchy2"/>
    <dgm:cxn modelId="{61FE1329-E240-44BD-9BDD-3E492D431C29}" type="presParOf" srcId="{EAA47DA9-D552-40F5-BDA5-B5B90DFD245A}" destId="{5DF6C6BB-3CAD-45A3-BF54-701DC708BAE8}" srcOrd="1" destOrd="0" presId="urn:microsoft.com/office/officeart/2005/8/layout/hierarchy2"/>
    <dgm:cxn modelId="{AA223E4A-E20D-4669-8519-C6A0AFE3DD7B}" type="presParOf" srcId="{5DF6C6BB-3CAD-45A3-BF54-701DC708BAE8}" destId="{D3C299C3-60DC-4038-A8CC-0591DE671952}" srcOrd="0" destOrd="0" presId="urn:microsoft.com/office/officeart/2005/8/layout/hierarchy2"/>
    <dgm:cxn modelId="{8C046980-E6DA-404A-ABCF-164350656ED0}" type="presParOf" srcId="{5DF6C6BB-3CAD-45A3-BF54-701DC708BAE8}" destId="{7CB227A9-FE4E-43CF-AA30-407433528A53}" srcOrd="1" destOrd="0" presId="urn:microsoft.com/office/officeart/2005/8/layout/hierarchy2"/>
    <dgm:cxn modelId="{36F52D35-FFB9-43D6-B297-E8F383D69431}" type="presParOf" srcId="{EAA47DA9-D552-40F5-BDA5-B5B90DFD245A}" destId="{A8F285D9-A7C4-4E09-9FA8-67F5040DAA75}" srcOrd="2" destOrd="0" presId="urn:microsoft.com/office/officeart/2005/8/layout/hierarchy2"/>
    <dgm:cxn modelId="{12FE9061-C775-4968-8BF2-CF27DA07437F}" type="presParOf" srcId="{A8F285D9-A7C4-4E09-9FA8-67F5040DAA75}" destId="{7C5EB66E-C6F8-4279-9F3C-D3F2D03298BE}" srcOrd="0" destOrd="0" presId="urn:microsoft.com/office/officeart/2005/8/layout/hierarchy2"/>
    <dgm:cxn modelId="{B49C10A5-1E94-4614-BBFD-092661F6E428}" type="presParOf" srcId="{EAA47DA9-D552-40F5-BDA5-B5B90DFD245A}" destId="{8CACBDBD-47BE-4BAE-9D9D-C5F6979414FB}" srcOrd="3" destOrd="0" presId="urn:microsoft.com/office/officeart/2005/8/layout/hierarchy2"/>
    <dgm:cxn modelId="{4413F22C-57D4-4031-A89C-EC2CDA1F04F5}" type="presParOf" srcId="{8CACBDBD-47BE-4BAE-9D9D-C5F6979414FB}" destId="{4DFB49C3-272E-4E0E-B34F-5B748218133A}" srcOrd="0" destOrd="0" presId="urn:microsoft.com/office/officeart/2005/8/layout/hierarchy2"/>
    <dgm:cxn modelId="{BA611164-88F8-478C-AF91-435FFAE929D5}" type="presParOf" srcId="{8CACBDBD-47BE-4BAE-9D9D-C5F6979414FB}" destId="{D9E9E55D-0B80-49E9-A7B5-8D7D96BCAA25}"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C5C076-8AF2-47D3-A077-912D1967F940}">
      <dsp:nvSpPr>
        <dsp:cNvPr id="0" name=""/>
        <dsp:cNvSpPr/>
      </dsp:nvSpPr>
      <dsp:spPr>
        <a:xfrm>
          <a:off x="259872" y="196798"/>
          <a:ext cx="3219006" cy="1817053"/>
        </a:xfrm>
        <a:prstGeom prst="ellipse">
          <a:avLst/>
        </a:prstGeom>
        <a:solidFill>
          <a:schemeClr val="accent5">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r>
            <a:rPr kumimoji="1" lang="ja-JP" altLang="en-US" sz="3600" kern="1200" dirty="0" smtClean="0"/>
            <a:t>法学</a:t>
          </a:r>
          <a:r>
            <a:rPr kumimoji="1" lang="en-US" altLang="ja-JP" sz="3600" kern="1200" dirty="0" smtClean="0"/>
            <a:t/>
          </a:r>
          <a:br>
            <a:rPr kumimoji="1" lang="en-US" altLang="ja-JP" sz="3600" kern="1200" dirty="0" smtClean="0"/>
          </a:br>
          <a:r>
            <a:rPr kumimoji="1" lang="en-US" altLang="ja-JP" sz="3600" b="1" kern="1200" dirty="0" smtClean="0">
              <a:latin typeface="Times New Roman" panose="02020603050405020304" pitchFamily="18" charset="0"/>
              <a:cs typeface="Times New Roman" panose="02020603050405020304" pitchFamily="18" charset="0"/>
            </a:rPr>
            <a:t>Law</a:t>
          </a:r>
          <a:endParaRPr kumimoji="1" lang="ja-JP" altLang="en-US" sz="3600" b="1" kern="1200" dirty="0">
            <a:latin typeface="Times New Roman" panose="02020603050405020304" pitchFamily="18" charset="0"/>
            <a:cs typeface="Times New Roman" panose="02020603050405020304" pitchFamily="18" charset="0"/>
          </a:endParaRPr>
        </a:p>
      </dsp:txBody>
      <dsp:txXfrm>
        <a:off x="709373" y="411068"/>
        <a:ext cx="1856004" cy="1388514"/>
      </dsp:txXfrm>
    </dsp:sp>
    <dsp:sp modelId="{F33D3046-9B95-4272-AC50-A61770BCE937}">
      <dsp:nvSpPr>
        <dsp:cNvPr id="0" name=""/>
        <dsp:cNvSpPr/>
      </dsp:nvSpPr>
      <dsp:spPr>
        <a:xfrm>
          <a:off x="2628056" y="196798"/>
          <a:ext cx="3219006" cy="1817053"/>
        </a:xfrm>
        <a:prstGeom prst="ellipse">
          <a:avLst/>
        </a:prstGeom>
        <a:solidFill>
          <a:schemeClr val="accent5">
            <a:alpha val="50000"/>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r>
            <a:rPr kumimoji="1" lang="ja-JP" altLang="en-US" sz="3600" kern="1200" dirty="0" smtClean="0"/>
            <a:t>経営学</a:t>
          </a:r>
          <a:r>
            <a:rPr kumimoji="1" lang="en-US" altLang="ja-JP" sz="3600" kern="1200" dirty="0" smtClean="0"/>
            <a:t/>
          </a:r>
          <a:br>
            <a:rPr kumimoji="1" lang="en-US" altLang="ja-JP" sz="3600" kern="1200" dirty="0" smtClean="0"/>
          </a:br>
          <a:r>
            <a:rPr kumimoji="1" lang="en-US" altLang="ja-JP" sz="3600" b="1" kern="1200" dirty="0" smtClean="0">
              <a:latin typeface="Times New Roman" panose="02020603050405020304" pitchFamily="18" charset="0"/>
              <a:cs typeface="Times New Roman" panose="02020603050405020304" pitchFamily="18" charset="0"/>
            </a:rPr>
            <a:t>Business</a:t>
          </a:r>
          <a:endParaRPr kumimoji="1" lang="ja-JP" altLang="en-US" sz="3600" b="1" kern="1200" dirty="0">
            <a:latin typeface="Times New Roman" panose="02020603050405020304" pitchFamily="18" charset="0"/>
            <a:cs typeface="Times New Roman" panose="02020603050405020304" pitchFamily="18" charset="0"/>
          </a:endParaRPr>
        </a:p>
      </dsp:txBody>
      <dsp:txXfrm>
        <a:off x="3541558" y="411068"/>
        <a:ext cx="1856004" cy="13885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653404-E880-49AD-BB97-36BCE353A24E}">
      <dsp:nvSpPr>
        <dsp:cNvPr id="0" name=""/>
        <dsp:cNvSpPr/>
      </dsp:nvSpPr>
      <dsp:spPr>
        <a:xfrm>
          <a:off x="0" y="1429365"/>
          <a:ext cx="453441" cy="1677772"/>
        </a:xfrm>
        <a:prstGeom prst="roundRect">
          <a:avLst>
            <a:gd name="adj" fmla="val 10000"/>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solidFill>
                <a:schemeClr val="tx1"/>
              </a:solidFill>
              <a:latin typeface="AR P丸ゴシック体E" panose="020F0900000000000000" pitchFamily="50" charset="-128"/>
              <a:ea typeface="AR P丸ゴシック体E" panose="020F0900000000000000" pitchFamily="50" charset="-128"/>
            </a:rPr>
            <a:t>ビ</a:t>
          </a:r>
          <a:r>
            <a:rPr kumimoji="1" lang="en-US" altLang="ja-JP" sz="1600" b="1" kern="1200" dirty="0" smtClean="0">
              <a:solidFill>
                <a:schemeClr val="tx1"/>
              </a:solidFill>
              <a:latin typeface="AR P丸ゴシック体E" panose="020F0900000000000000" pitchFamily="50" charset="-128"/>
              <a:ea typeface="AR P丸ゴシック体E" panose="020F0900000000000000" pitchFamily="50" charset="-128"/>
            </a:rPr>
            <a:t/>
          </a:r>
          <a:br>
            <a:rPr kumimoji="1" lang="en-US" altLang="ja-JP" sz="1600" b="1" kern="1200" dirty="0" smtClean="0">
              <a:solidFill>
                <a:schemeClr val="tx1"/>
              </a:solidFill>
              <a:latin typeface="AR P丸ゴシック体E" panose="020F0900000000000000" pitchFamily="50" charset="-128"/>
              <a:ea typeface="AR P丸ゴシック体E" panose="020F0900000000000000" pitchFamily="50" charset="-128"/>
            </a:rPr>
          </a:br>
          <a:r>
            <a:rPr kumimoji="1" lang="ja-JP" altLang="en-US" sz="1600" b="1" kern="1200" dirty="0" smtClean="0">
              <a:solidFill>
                <a:schemeClr val="tx1"/>
              </a:solidFill>
              <a:latin typeface="AR P丸ゴシック体E" panose="020F0900000000000000" pitchFamily="50" charset="-128"/>
              <a:ea typeface="AR P丸ゴシック体E" panose="020F0900000000000000" pitchFamily="50" charset="-128"/>
            </a:rPr>
            <a:t>ジ</a:t>
          </a:r>
          <a:r>
            <a:rPr kumimoji="1" lang="en-US" altLang="ja-JP" sz="1600" b="1" kern="1200" dirty="0" smtClean="0">
              <a:solidFill>
                <a:schemeClr val="tx1"/>
              </a:solidFill>
              <a:latin typeface="AR P丸ゴシック体E" panose="020F0900000000000000" pitchFamily="50" charset="-128"/>
              <a:ea typeface="AR P丸ゴシック体E" panose="020F0900000000000000" pitchFamily="50" charset="-128"/>
            </a:rPr>
            <a:t/>
          </a:r>
          <a:br>
            <a:rPr kumimoji="1" lang="en-US" altLang="ja-JP" sz="1600" b="1" kern="1200" dirty="0" smtClean="0">
              <a:solidFill>
                <a:schemeClr val="tx1"/>
              </a:solidFill>
              <a:latin typeface="AR P丸ゴシック体E" panose="020F0900000000000000" pitchFamily="50" charset="-128"/>
              <a:ea typeface="AR P丸ゴシック体E" panose="020F0900000000000000" pitchFamily="50" charset="-128"/>
            </a:rPr>
          </a:br>
          <a:r>
            <a:rPr kumimoji="1" lang="ja-JP" altLang="en-US" sz="1600" b="1" kern="1200" dirty="0" smtClean="0">
              <a:solidFill>
                <a:schemeClr val="tx1"/>
              </a:solidFill>
              <a:latin typeface="AR P丸ゴシック体E" panose="020F0900000000000000" pitchFamily="50" charset="-128"/>
              <a:ea typeface="AR P丸ゴシック体E" panose="020F0900000000000000" pitchFamily="50" charset="-128"/>
            </a:rPr>
            <a:t>ネ</a:t>
          </a:r>
          <a:r>
            <a:rPr kumimoji="1" lang="en-US" altLang="ja-JP" sz="1600" b="1" kern="1200" dirty="0" smtClean="0">
              <a:solidFill>
                <a:schemeClr val="tx1"/>
              </a:solidFill>
              <a:latin typeface="AR P丸ゴシック体E" panose="020F0900000000000000" pitchFamily="50" charset="-128"/>
              <a:ea typeface="AR P丸ゴシック体E" panose="020F0900000000000000" pitchFamily="50" charset="-128"/>
            </a:rPr>
            <a:t/>
          </a:r>
          <a:br>
            <a:rPr kumimoji="1" lang="en-US" altLang="ja-JP" sz="1600" b="1" kern="1200" dirty="0" smtClean="0">
              <a:solidFill>
                <a:schemeClr val="tx1"/>
              </a:solidFill>
              <a:latin typeface="AR P丸ゴシック体E" panose="020F0900000000000000" pitchFamily="50" charset="-128"/>
              <a:ea typeface="AR P丸ゴシック体E" panose="020F0900000000000000" pitchFamily="50" charset="-128"/>
            </a:rPr>
          </a:br>
          <a:r>
            <a:rPr kumimoji="1" lang="ja-JP" altLang="en-US" sz="1600" b="1" kern="1200" dirty="0" smtClean="0">
              <a:solidFill>
                <a:schemeClr val="tx1"/>
              </a:solidFill>
              <a:latin typeface="AR P丸ゴシック体E" panose="020F0900000000000000" pitchFamily="50" charset="-128"/>
              <a:ea typeface="AR P丸ゴシック体E" panose="020F0900000000000000" pitchFamily="50" charset="-128"/>
            </a:rPr>
            <a:t>ス</a:t>
          </a:r>
          <a:r>
            <a:rPr kumimoji="1" lang="en-US" altLang="ja-JP" sz="1600" b="1" kern="1200" dirty="0" smtClean="0">
              <a:solidFill>
                <a:schemeClr val="tx1"/>
              </a:solidFill>
              <a:latin typeface="AR P丸ゴシック体E" panose="020F0900000000000000" pitchFamily="50" charset="-128"/>
              <a:ea typeface="AR P丸ゴシック体E" panose="020F0900000000000000" pitchFamily="50" charset="-128"/>
            </a:rPr>
            <a:t/>
          </a:r>
          <a:br>
            <a:rPr kumimoji="1" lang="en-US" altLang="ja-JP" sz="1600" b="1" kern="1200" dirty="0" smtClean="0">
              <a:solidFill>
                <a:schemeClr val="tx1"/>
              </a:solidFill>
              <a:latin typeface="AR P丸ゴシック体E" panose="020F0900000000000000" pitchFamily="50" charset="-128"/>
              <a:ea typeface="AR P丸ゴシック体E" panose="020F0900000000000000" pitchFamily="50" charset="-128"/>
            </a:rPr>
          </a:br>
          <a:r>
            <a:rPr kumimoji="1" lang="ja-JP" altLang="en-US" sz="1600" b="1" kern="1200" dirty="0" smtClean="0">
              <a:solidFill>
                <a:schemeClr val="tx1"/>
              </a:solidFill>
              <a:latin typeface="AR P丸ゴシック体E" panose="020F0900000000000000" pitchFamily="50" charset="-128"/>
              <a:ea typeface="AR P丸ゴシック体E" panose="020F0900000000000000" pitchFamily="50" charset="-128"/>
            </a:rPr>
            <a:t>総</a:t>
          </a:r>
          <a:r>
            <a:rPr kumimoji="1" lang="en-US" altLang="ja-JP" sz="1600" b="1" kern="1200" dirty="0" smtClean="0">
              <a:solidFill>
                <a:schemeClr val="tx1"/>
              </a:solidFill>
              <a:latin typeface="AR P丸ゴシック体E" panose="020F0900000000000000" pitchFamily="50" charset="-128"/>
              <a:ea typeface="AR P丸ゴシック体E" panose="020F0900000000000000" pitchFamily="50" charset="-128"/>
            </a:rPr>
            <a:t/>
          </a:r>
          <a:br>
            <a:rPr kumimoji="1" lang="en-US" altLang="ja-JP" sz="1600" b="1" kern="1200" dirty="0" smtClean="0">
              <a:solidFill>
                <a:schemeClr val="tx1"/>
              </a:solidFill>
              <a:latin typeface="AR P丸ゴシック体E" panose="020F0900000000000000" pitchFamily="50" charset="-128"/>
              <a:ea typeface="AR P丸ゴシック体E" panose="020F0900000000000000" pitchFamily="50" charset="-128"/>
            </a:rPr>
          </a:br>
          <a:r>
            <a:rPr kumimoji="1" lang="ja-JP" altLang="en-US" sz="1600" b="1" kern="1200" dirty="0" smtClean="0">
              <a:solidFill>
                <a:schemeClr val="tx1"/>
              </a:solidFill>
              <a:latin typeface="AR P丸ゴシック体E" panose="020F0900000000000000" pitchFamily="50" charset="-128"/>
              <a:ea typeface="AR P丸ゴシック体E" panose="020F0900000000000000" pitchFamily="50" charset="-128"/>
            </a:rPr>
            <a:t>論</a:t>
          </a:r>
          <a:endParaRPr kumimoji="1" lang="ja-JP" altLang="en-US" sz="1600" b="1" kern="1200" dirty="0">
            <a:solidFill>
              <a:schemeClr val="tx1"/>
            </a:solidFill>
            <a:latin typeface="AR P丸ゴシック体E" panose="020F0900000000000000" pitchFamily="50" charset="-128"/>
            <a:ea typeface="AR P丸ゴシック体E" panose="020F0900000000000000" pitchFamily="50" charset="-128"/>
          </a:endParaRPr>
        </a:p>
      </dsp:txBody>
      <dsp:txXfrm>
        <a:off x="13281" y="1442646"/>
        <a:ext cx="426879" cy="1651210"/>
      </dsp:txXfrm>
    </dsp:sp>
    <dsp:sp modelId="{48CD841A-F545-46FF-8A11-4F5D7598B2F5}">
      <dsp:nvSpPr>
        <dsp:cNvPr id="0" name=""/>
        <dsp:cNvSpPr/>
      </dsp:nvSpPr>
      <dsp:spPr>
        <a:xfrm rot="17708271">
          <a:off x="-152917" y="1307342"/>
          <a:ext cx="2108332" cy="13170"/>
        </a:xfrm>
        <a:custGeom>
          <a:avLst/>
          <a:gdLst/>
          <a:ahLst/>
          <a:cxnLst/>
          <a:rect l="0" t="0" r="0" b="0"/>
          <a:pathLst>
            <a:path>
              <a:moveTo>
                <a:pt x="0" y="6585"/>
              </a:moveTo>
              <a:lnTo>
                <a:pt x="2108332" y="658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kumimoji="1" lang="ja-JP" altLang="en-US" sz="1200" b="1" kern="1200">
            <a:solidFill>
              <a:schemeClr val="tx1"/>
            </a:solidFill>
            <a:latin typeface="AR P丸ゴシック体E" panose="020F0900000000000000" pitchFamily="50" charset="-128"/>
            <a:ea typeface="AR P丸ゴシック体E" panose="020F0900000000000000" pitchFamily="50" charset="-128"/>
          </a:endParaRPr>
        </a:p>
      </dsp:txBody>
      <dsp:txXfrm>
        <a:off x="848540" y="1261219"/>
        <a:ext cx="105416" cy="105416"/>
      </dsp:txXfrm>
    </dsp:sp>
    <dsp:sp modelId="{C840ABC4-4F86-4361-857E-E1AF17C0416F}">
      <dsp:nvSpPr>
        <dsp:cNvPr id="0" name=""/>
        <dsp:cNvSpPr/>
      </dsp:nvSpPr>
      <dsp:spPr>
        <a:xfrm>
          <a:off x="1349056" y="65577"/>
          <a:ext cx="2291879" cy="588049"/>
        </a:xfrm>
        <a:prstGeom prst="roundRect">
          <a:avLst>
            <a:gd name="adj" fmla="val 10000"/>
          </a:avLst>
        </a:prstGeom>
        <a:solidFill>
          <a:schemeClr val="accent4">
            <a:lumMod val="40000"/>
            <a:lumOff val="60000"/>
          </a:schemeClr>
        </a:solidFill>
        <a:ln>
          <a:noFill/>
        </a:ln>
        <a:effectLst>
          <a:outerShdw blurRad="57150" dist="19050" dir="5400000" algn="ctr" rotWithShape="0">
            <a:srgbClr val="000000">
              <a:alpha val="63000"/>
            </a:srgbClr>
          </a:outerShdw>
        </a:effectLst>
      </dsp:spPr>
      <dsp:style>
        <a:lnRef idx="0">
          <a:schemeClr val="accent4"/>
        </a:lnRef>
        <a:fillRef idx="3">
          <a:schemeClr val="accent4"/>
        </a:fillRef>
        <a:effectRef idx="3">
          <a:schemeClr val="accent4"/>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solidFill>
                <a:schemeClr val="tx1"/>
              </a:solidFill>
              <a:latin typeface="AR P丸ゴシック体E" panose="020F0900000000000000" pitchFamily="50" charset="-128"/>
              <a:ea typeface="AR P丸ゴシック体E" panose="020F0900000000000000" pitchFamily="50" charset="-128"/>
            </a:rPr>
            <a:t>コーポレートガバナンス</a:t>
          </a:r>
          <a:r>
            <a:rPr kumimoji="1" lang="en-US" altLang="ja-JP" sz="1400" b="1" kern="1200" dirty="0" smtClean="0">
              <a:solidFill>
                <a:schemeClr val="tx1"/>
              </a:solidFill>
              <a:latin typeface="AR P丸ゴシック体E" panose="020F0900000000000000" pitchFamily="50" charset="-128"/>
              <a:ea typeface="AR P丸ゴシック体E" panose="020F0900000000000000" pitchFamily="50" charset="-128"/>
            </a:rPr>
            <a:t/>
          </a:r>
          <a:br>
            <a:rPr kumimoji="1" lang="en-US" altLang="ja-JP" sz="1400" b="1" kern="1200" dirty="0" smtClean="0">
              <a:solidFill>
                <a:schemeClr val="tx1"/>
              </a:solidFill>
              <a:latin typeface="AR P丸ゴシック体E" panose="020F0900000000000000" pitchFamily="50" charset="-128"/>
              <a:ea typeface="AR P丸ゴシック体E" panose="020F0900000000000000" pitchFamily="50" charset="-128"/>
            </a:rPr>
          </a:br>
          <a:r>
            <a:rPr kumimoji="1" lang="ja-JP" altLang="en-US" sz="1400" b="1" kern="1200" dirty="0" smtClean="0">
              <a:solidFill>
                <a:schemeClr val="tx1"/>
              </a:solidFill>
              <a:latin typeface="AR P丸ゴシック体E" panose="020F0900000000000000" pitchFamily="50" charset="-128"/>
              <a:ea typeface="AR P丸ゴシック体E" panose="020F0900000000000000" pitchFamily="50" charset="-128"/>
            </a:rPr>
            <a:t>（企業統治）</a:t>
          </a:r>
          <a:endParaRPr kumimoji="1" lang="ja-JP" altLang="en-US" sz="1400" b="1" kern="1200" dirty="0">
            <a:solidFill>
              <a:schemeClr val="tx1"/>
            </a:solidFill>
            <a:latin typeface="AR P丸ゴシック体E" panose="020F0900000000000000" pitchFamily="50" charset="-128"/>
            <a:ea typeface="AR P丸ゴシック体E" panose="020F0900000000000000" pitchFamily="50" charset="-128"/>
          </a:endParaRPr>
        </a:p>
      </dsp:txBody>
      <dsp:txXfrm>
        <a:off x="1366279" y="82800"/>
        <a:ext cx="2257433" cy="553603"/>
      </dsp:txXfrm>
    </dsp:sp>
    <dsp:sp modelId="{34729AA9-555B-441D-A307-28686B9EEBE9}">
      <dsp:nvSpPr>
        <dsp:cNvPr id="0" name=""/>
        <dsp:cNvSpPr/>
      </dsp:nvSpPr>
      <dsp:spPr>
        <a:xfrm rot="19771729">
          <a:off x="3614943" y="257584"/>
          <a:ext cx="376381" cy="13170"/>
        </a:xfrm>
        <a:custGeom>
          <a:avLst/>
          <a:gdLst/>
          <a:ahLst/>
          <a:cxnLst/>
          <a:rect l="0" t="0" r="0" b="0"/>
          <a:pathLst>
            <a:path>
              <a:moveTo>
                <a:pt x="0" y="6585"/>
              </a:moveTo>
              <a:lnTo>
                <a:pt x="376381" y="65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kumimoji="1" lang="ja-JP" altLang="en-US" sz="1200" b="1" kern="1200">
            <a:solidFill>
              <a:schemeClr val="tx1"/>
            </a:solidFill>
            <a:latin typeface="AR P丸ゴシック体E" panose="020F0900000000000000" pitchFamily="50" charset="-128"/>
            <a:ea typeface="AR P丸ゴシック体E" panose="020F0900000000000000" pitchFamily="50" charset="-128"/>
          </a:endParaRPr>
        </a:p>
      </dsp:txBody>
      <dsp:txXfrm>
        <a:off x="3793725" y="254760"/>
        <a:ext cx="18819" cy="18819"/>
      </dsp:txXfrm>
    </dsp:sp>
    <dsp:sp modelId="{CC5264B8-4930-454D-A39B-C4C4606807BC}">
      <dsp:nvSpPr>
        <dsp:cNvPr id="0" name=""/>
        <dsp:cNvSpPr/>
      </dsp:nvSpPr>
      <dsp:spPr>
        <a:xfrm>
          <a:off x="3965333" y="2768"/>
          <a:ext cx="4060211" cy="331939"/>
        </a:xfrm>
        <a:prstGeom prst="roundRect">
          <a:avLst>
            <a:gd name="adj" fmla="val 10000"/>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solidFill>
                <a:schemeClr val="tx1"/>
              </a:solidFill>
              <a:latin typeface="AR P丸ゴシック体E" panose="020F0900000000000000" pitchFamily="50" charset="-128"/>
              <a:ea typeface="AR P丸ゴシック体E" panose="020F0900000000000000" pitchFamily="50" charset="-128"/>
            </a:rPr>
            <a:t>企業統治論、経営史、中小企業経営、</a:t>
          </a:r>
          <a:r>
            <a:rPr kumimoji="1" lang="en-US" altLang="ja-JP" sz="1400" b="1" kern="1200" dirty="0" smtClean="0">
              <a:solidFill>
                <a:schemeClr val="tx1"/>
              </a:solidFill>
              <a:latin typeface="AR P丸ゴシック体E" panose="020F0900000000000000" pitchFamily="50" charset="-128"/>
              <a:ea typeface="AR P丸ゴシック体E" panose="020F0900000000000000" pitchFamily="50" charset="-128"/>
              <a:cs typeface="Times New Roman" panose="02020603050405020304" pitchFamily="18" charset="0"/>
            </a:rPr>
            <a:t>CSR</a:t>
          </a:r>
          <a:endParaRPr kumimoji="1" lang="ja-JP" altLang="en-US" sz="1400" b="1" kern="1200" dirty="0">
            <a:solidFill>
              <a:schemeClr val="tx1"/>
            </a:solidFill>
            <a:latin typeface="AR P丸ゴシック体E" panose="020F0900000000000000" pitchFamily="50" charset="-128"/>
            <a:ea typeface="AR P丸ゴシック体E" panose="020F0900000000000000" pitchFamily="50" charset="-128"/>
            <a:cs typeface="Times New Roman" panose="02020603050405020304" pitchFamily="18" charset="0"/>
          </a:endParaRPr>
        </a:p>
      </dsp:txBody>
      <dsp:txXfrm>
        <a:off x="3975055" y="12490"/>
        <a:ext cx="4040767" cy="312495"/>
      </dsp:txXfrm>
    </dsp:sp>
    <dsp:sp modelId="{4810A70E-2FDB-42C7-99B2-C131B585035A}">
      <dsp:nvSpPr>
        <dsp:cNvPr id="0" name=""/>
        <dsp:cNvSpPr/>
      </dsp:nvSpPr>
      <dsp:spPr>
        <a:xfrm rot="1828271">
          <a:off x="3614943" y="448449"/>
          <a:ext cx="376381" cy="13170"/>
        </a:xfrm>
        <a:custGeom>
          <a:avLst/>
          <a:gdLst/>
          <a:ahLst/>
          <a:cxnLst/>
          <a:rect l="0" t="0" r="0" b="0"/>
          <a:pathLst>
            <a:path>
              <a:moveTo>
                <a:pt x="0" y="6585"/>
              </a:moveTo>
              <a:lnTo>
                <a:pt x="376381" y="65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kumimoji="1" lang="ja-JP" altLang="en-US" sz="1200" b="1" kern="1200">
            <a:solidFill>
              <a:schemeClr val="tx1"/>
            </a:solidFill>
            <a:latin typeface="AR P丸ゴシック体E" panose="020F0900000000000000" pitchFamily="50" charset="-128"/>
            <a:ea typeface="AR P丸ゴシック体E" panose="020F0900000000000000" pitchFamily="50" charset="-128"/>
          </a:endParaRPr>
        </a:p>
      </dsp:txBody>
      <dsp:txXfrm>
        <a:off x="3793725" y="445625"/>
        <a:ext cx="18819" cy="18819"/>
      </dsp:txXfrm>
    </dsp:sp>
    <dsp:sp modelId="{B2E5EF68-3F66-41D3-B933-283C22D0C33A}">
      <dsp:nvSpPr>
        <dsp:cNvPr id="0" name=""/>
        <dsp:cNvSpPr/>
      </dsp:nvSpPr>
      <dsp:spPr>
        <a:xfrm>
          <a:off x="3965333" y="384498"/>
          <a:ext cx="4060211" cy="331939"/>
        </a:xfrm>
        <a:prstGeom prst="roundRect">
          <a:avLst>
            <a:gd name="adj" fmla="val 10000"/>
          </a:avLst>
        </a:prstGeom>
        <a:solidFill>
          <a:schemeClr val="accent1">
            <a:lumMod val="40000"/>
            <a:lumOff val="60000"/>
          </a:schemeClr>
        </a:solidFill>
        <a:ln>
          <a:noFill/>
        </a:ln>
        <a:effectLst>
          <a:outerShdw blurRad="57150" dist="19050" dir="5400000" algn="ctr" rotWithShape="0">
            <a:srgbClr val="000000">
              <a:alpha val="63000"/>
            </a:srgbClr>
          </a:outerShdw>
        </a:effectLst>
      </dsp:spPr>
      <dsp:style>
        <a:lnRef idx="0">
          <a:schemeClr val="accent5"/>
        </a:lnRef>
        <a:fillRef idx="3">
          <a:schemeClr val="accent5"/>
        </a:fillRef>
        <a:effectRef idx="3">
          <a:schemeClr val="accent5"/>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solidFill>
                <a:schemeClr val="tx1"/>
              </a:solidFill>
              <a:latin typeface="AR P丸ゴシック体E" panose="020F0900000000000000" pitchFamily="50" charset="-128"/>
              <a:ea typeface="AR P丸ゴシック体E" panose="020F0900000000000000" pitchFamily="50" charset="-128"/>
            </a:rPr>
            <a:t>企業組織法、企業活動法、事業承継・企業再生法</a:t>
          </a:r>
          <a:endParaRPr kumimoji="1" lang="ja-JP" altLang="en-US" sz="1400" b="1" kern="1200" dirty="0">
            <a:solidFill>
              <a:schemeClr val="tx1"/>
            </a:solidFill>
            <a:latin typeface="AR P丸ゴシック体E" panose="020F0900000000000000" pitchFamily="50" charset="-128"/>
            <a:ea typeface="AR P丸ゴシック体E" panose="020F0900000000000000" pitchFamily="50" charset="-128"/>
          </a:endParaRPr>
        </a:p>
      </dsp:txBody>
      <dsp:txXfrm>
        <a:off x="3975055" y="394220"/>
        <a:ext cx="4040767" cy="312495"/>
      </dsp:txXfrm>
    </dsp:sp>
    <dsp:sp modelId="{788E58A9-D7AB-40E1-B461-8B7BEF1F21D4}">
      <dsp:nvSpPr>
        <dsp:cNvPr id="0" name=""/>
        <dsp:cNvSpPr/>
      </dsp:nvSpPr>
      <dsp:spPr>
        <a:xfrm rot="18481666">
          <a:off x="174340" y="1689071"/>
          <a:ext cx="1453817" cy="13170"/>
        </a:xfrm>
        <a:custGeom>
          <a:avLst/>
          <a:gdLst/>
          <a:ahLst/>
          <a:cxnLst/>
          <a:rect l="0" t="0" r="0" b="0"/>
          <a:pathLst>
            <a:path>
              <a:moveTo>
                <a:pt x="0" y="6585"/>
              </a:moveTo>
              <a:lnTo>
                <a:pt x="1453817" y="658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kumimoji="1" lang="ja-JP" altLang="en-US" sz="1200" b="1" kern="1200">
            <a:solidFill>
              <a:schemeClr val="tx1"/>
            </a:solidFill>
            <a:latin typeface="AR P丸ゴシック体E" panose="020F0900000000000000" pitchFamily="50" charset="-128"/>
            <a:ea typeface="AR P丸ゴシック体E" panose="020F0900000000000000" pitchFamily="50" charset="-128"/>
          </a:endParaRPr>
        </a:p>
      </dsp:txBody>
      <dsp:txXfrm>
        <a:off x="864903" y="1659311"/>
        <a:ext cx="72690" cy="72690"/>
      </dsp:txXfrm>
    </dsp:sp>
    <dsp:sp modelId="{4ADBD061-2EC9-42F7-829C-7775AB95D20C}">
      <dsp:nvSpPr>
        <dsp:cNvPr id="0" name=""/>
        <dsp:cNvSpPr/>
      </dsp:nvSpPr>
      <dsp:spPr>
        <a:xfrm>
          <a:off x="1349056" y="829037"/>
          <a:ext cx="2291879" cy="588049"/>
        </a:xfrm>
        <a:prstGeom prst="roundRect">
          <a:avLst>
            <a:gd name="adj" fmla="val 10000"/>
          </a:avLst>
        </a:prstGeom>
        <a:solidFill>
          <a:schemeClr val="accent4">
            <a:lumMod val="40000"/>
            <a:lumOff val="60000"/>
          </a:schemeClr>
        </a:solidFill>
        <a:ln>
          <a:noFill/>
        </a:ln>
        <a:effectLst>
          <a:outerShdw blurRad="57150" dist="19050" dir="5400000" algn="ctr" rotWithShape="0">
            <a:srgbClr val="000000">
              <a:alpha val="63000"/>
            </a:srgbClr>
          </a:outerShdw>
        </a:effectLst>
      </dsp:spPr>
      <dsp:style>
        <a:lnRef idx="0">
          <a:schemeClr val="accent4"/>
        </a:lnRef>
        <a:fillRef idx="3">
          <a:schemeClr val="accent4"/>
        </a:fillRef>
        <a:effectRef idx="3">
          <a:schemeClr val="accent4"/>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solidFill>
                <a:schemeClr val="tx1"/>
              </a:solidFill>
              <a:latin typeface="AR P丸ゴシック体E" panose="020F0900000000000000" pitchFamily="50" charset="-128"/>
              <a:ea typeface="AR P丸ゴシック体E" panose="020F0900000000000000" pitchFamily="50" charset="-128"/>
            </a:rPr>
            <a:t>ファイナンス</a:t>
          </a:r>
          <a:r>
            <a:rPr kumimoji="1" lang="en-US" altLang="ja-JP" sz="1400" b="1" kern="1200" dirty="0" smtClean="0">
              <a:solidFill>
                <a:schemeClr val="tx1"/>
              </a:solidFill>
              <a:latin typeface="AR P丸ゴシック体E" panose="020F0900000000000000" pitchFamily="50" charset="-128"/>
              <a:ea typeface="AR P丸ゴシック体E" panose="020F0900000000000000" pitchFamily="50" charset="-128"/>
            </a:rPr>
            <a:t/>
          </a:r>
          <a:br>
            <a:rPr kumimoji="1" lang="en-US" altLang="ja-JP" sz="1400" b="1" kern="1200" dirty="0" smtClean="0">
              <a:solidFill>
                <a:schemeClr val="tx1"/>
              </a:solidFill>
              <a:latin typeface="AR P丸ゴシック体E" panose="020F0900000000000000" pitchFamily="50" charset="-128"/>
              <a:ea typeface="AR P丸ゴシック体E" panose="020F0900000000000000" pitchFamily="50" charset="-128"/>
            </a:rPr>
          </a:br>
          <a:r>
            <a:rPr kumimoji="1" lang="ja-JP" altLang="en-US" sz="1400" b="1" kern="1200" dirty="0" smtClean="0">
              <a:solidFill>
                <a:schemeClr val="tx1"/>
              </a:solidFill>
              <a:latin typeface="AR P丸ゴシック体E" panose="020F0900000000000000" pitchFamily="50" charset="-128"/>
              <a:ea typeface="AR P丸ゴシック体E" panose="020F0900000000000000" pitchFamily="50" charset="-128"/>
            </a:rPr>
            <a:t>（資金調達）</a:t>
          </a:r>
          <a:endParaRPr kumimoji="1" lang="ja-JP" altLang="en-US" sz="1400" b="1" kern="1200" dirty="0">
            <a:solidFill>
              <a:schemeClr val="tx1"/>
            </a:solidFill>
            <a:latin typeface="AR P丸ゴシック体E" panose="020F0900000000000000" pitchFamily="50" charset="-128"/>
            <a:ea typeface="AR P丸ゴシック体E" panose="020F0900000000000000" pitchFamily="50" charset="-128"/>
          </a:endParaRPr>
        </a:p>
      </dsp:txBody>
      <dsp:txXfrm>
        <a:off x="1366279" y="846260"/>
        <a:ext cx="2257433" cy="553603"/>
      </dsp:txXfrm>
    </dsp:sp>
    <dsp:sp modelId="{38B028E3-2705-4BEC-8DFB-F9E6D882AA8A}">
      <dsp:nvSpPr>
        <dsp:cNvPr id="0" name=""/>
        <dsp:cNvSpPr/>
      </dsp:nvSpPr>
      <dsp:spPr>
        <a:xfrm rot="19771729">
          <a:off x="3614943" y="1021044"/>
          <a:ext cx="376381" cy="13170"/>
        </a:xfrm>
        <a:custGeom>
          <a:avLst/>
          <a:gdLst/>
          <a:ahLst/>
          <a:cxnLst/>
          <a:rect l="0" t="0" r="0" b="0"/>
          <a:pathLst>
            <a:path>
              <a:moveTo>
                <a:pt x="0" y="6585"/>
              </a:moveTo>
              <a:lnTo>
                <a:pt x="376381" y="65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kumimoji="1" lang="ja-JP" altLang="en-US" sz="1200" b="1" kern="1200">
            <a:solidFill>
              <a:schemeClr val="tx1"/>
            </a:solidFill>
            <a:latin typeface="AR P丸ゴシック体E" panose="020F0900000000000000" pitchFamily="50" charset="-128"/>
            <a:ea typeface="AR P丸ゴシック体E" panose="020F0900000000000000" pitchFamily="50" charset="-128"/>
          </a:endParaRPr>
        </a:p>
      </dsp:txBody>
      <dsp:txXfrm>
        <a:off x="3793725" y="1018220"/>
        <a:ext cx="18819" cy="18819"/>
      </dsp:txXfrm>
    </dsp:sp>
    <dsp:sp modelId="{72784682-3EE0-448A-ADDF-90D58E113857}">
      <dsp:nvSpPr>
        <dsp:cNvPr id="0" name=""/>
        <dsp:cNvSpPr/>
      </dsp:nvSpPr>
      <dsp:spPr>
        <a:xfrm>
          <a:off x="3965333" y="766228"/>
          <a:ext cx="4060211" cy="331939"/>
        </a:xfrm>
        <a:prstGeom prst="roundRect">
          <a:avLst>
            <a:gd name="adj" fmla="val 10000"/>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solidFill>
                <a:schemeClr val="tx1"/>
              </a:solidFill>
              <a:latin typeface="AR P丸ゴシック体E" panose="020F0900000000000000" pitchFamily="50" charset="-128"/>
              <a:ea typeface="AR P丸ゴシック体E" panose="020F0900000000000000" pitchFamily="50" charset="-128"/>
            </a:rPr>
            <a:t>ファイナンス、財務会計論</a:t>
          </a:r>
          <a:endParaRPr kumimoji="1" lang="ja-JP" altLang="en-US" sz="1400" b="1" kern="1200" dirty="0">
            <a:solidFill>
              <a:schemeClr val="tx1"/>
            </a:solidFill>
            <a:latin typeface="AR P丸ゴシック体E" panose="020F0900000000000000" pitchFamily="50" charset="-128"/>
            <a:ea typeface="AR P丸ゴシック体E" panose="020F0900000000000000" pitchFamily="50" charset="-128"/>
          </a:endParaRPr>
        </a:p>
      </dsp:txBody>
      <dsp:txXfrm>
        <a:off x="3975055" y="775950"/>
        <a:ext cx="4040767" cy="312495"/>
      </dsp:txXfrm>
    </dsp:sp>
    <dsp:sp modelId="{2BE3486A-5E07-4EDB-AA58-BD7B6C1320B6}">
      <dsp:nvSpPr>
        <dsp:cNvPr id="0" name=""/>
        <dsp:cNvSpPr/>
      </dsp:nvSpPr>
      <dsp:spPr>
        <a:xfrm rot="1828271">
          <a:off x="3614943" y="1211909"/>
          <a:ext cx="376381" cy="13170"/>
        </a:xfrm>
        <a:custGeom>
          <a:avLst/>
          <a:gdLst/>
          <a:ahLst/>
          <a:cxnLst/>
          <a:rect l="0" t="0" r="0" b="0"/>
          <a:pathLst>
            <a:path>
              <a:moveTo>
                <a:pt x="0" y="6585"/>
              </a:moveTo>
              <a:lnTo>
                <a:pt x="376381" y="65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kumimoji="1" lang="ja-JP" altLang="en-US" sz="1200" b="1" kern="1200">
            <a:solidFill>
              <a:schemeClr val="tx1"/>
            </a:solidFill>
            <a:latin typeface="AR P丸ゴシック体E" panose="020F0900000000000000" pitchFamily="50" charset="-128"/>
            <a:ea typeface="AR P丸ゴシック体E" panose="020F0900000000000000" pitchFamily="50" charset="-128"/>
          </a:endParaRPr>
        </a:p>
      </dsp:txBody>
      <dsp:txXfrm>
        <a:off x="3793725" y="1209085"/>
        <a:ext cx="18819" cy="18819"/>
      </dsp:txXfrm>
    </dsp:sp>
    <dsp:sp modelId="{28FC387C-9D93-4C67-B723-00B053D01660}">
      <dsp:nvSpPr>
        <dsp:cNvPr id="0" name=""/>
        <dsp:cNvSpPr/>
      </dsp:nvSpPr>
      <dsp:spPr>
        <a:xfrm>
          <a:off x="3965333" y="1147957"/>
          <a:ext cx="4060211" cy="331939"/>
        </a:xfrm>
        <a:prstGeom prst="roundRect">
          <a:avLst>
            <a:gd name="adj" fmla="val 10000"/>
          </a:avLst>
        </a:prstGeom>
        <a:solidFill>
          <a:schemeClr val="accent1">
            <a:lumMod val="40000"/>
            <a:lumOff val="60000"/>
          </a:schemeClr>
        </a:solidFill>
        <a:ln>
          <a:noFill/>
        </a:ln>
        <a:effectLst>
          <a:outerShdw blurRad="57150" dist="19050" dir="5400000" algn="ctr" rotWithShape="0">
            <a:srgbClr val="000000">
              <a:alpha val="63000"/>
            </a:srgbClr>
          </a:outerShdw>
        </a:effectLst>
      </dsp:spPr>
      <dsp:style>
        <a:lnRef idx="0">
          <a:schemeClr val="accent5"/>
        </a:lnRef>
        <a:fillRef idx="3">
          <a:schemeClr val="accent5"/>
        </a:fillRef>
        <a:effectRef idx="3">
          <a:schemeClr val="accent5"/>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solidFill>
                <a:schemeClr val="tx1"/>
              </a:solidFill>
              <a:latin typeface="AR P丸ゴシック体E" panose="020F0900000000000000" pitchFamily="50" charset="-128"/>
              <a:ea typeface="AR P丸ゴシック体E" panose="020F0900000000000000" pitchFamily="50" charset="-128"/>
            </a:rPr>
            <a:t>金融関連法、担保法</a:t>
          </a:r>
          <a:endParaRPr kumimoji="1" lang="ja-JP" altLang="en-US" sz="1400" b="1" kern="1200" dirty="0">
            <a:solidFill>
              <a:schemeClr val="tx1"/>
            </a:solidFill>
            <a:latin typeface="AR P丸ゴシック体E" panose="020F0900000000000000" pitchFamily="50" charset="-128"/>
            <a:ea typeface="AR P丸ゴシック体E" panose="020F0900000000000000" pitchFamily="50" charset="-128"/>
          </a:endParaRPr>
        </a:p>
      </dsp:txBody>
      <dsp:txXfrm>
        <a:off x="3975055" y="1157679"/>
        <a:ext cx="4040767" cy="312495"/>
      </dsp:txXfrm>
    </dsp:sp>
    <dsp:sp modelId="{53E72555-E20F-4A67-98A3-DDEED63B264F}">
      <dsp:nvSpPr>
        <dsp:cNvPr id="0" name=""/>
        <dsp:cNvSpPr/>
      </dsp:nvSpPr>
      <dsp:spPr>
        <a:xfrm rot="20214916">
          <a:off x="414463" y="2070801"/>
          <a:ext cx="973572" cy="13170"/>
        </a:xfrm>
        <a:custGeom>
          <a:avLst/>
          <a:gdLst/>
          <a:ahLst/>
          <a:cxnLst/>
          <a:rect l="0" t="0" r="0" b="0"/>
          <a:pathLst>
            <a:path>
              <a:moveTo>
                <a:pt x="0" y="6585"/>
              </a:moveTo>
              <a:lnTo>
                <a:pt x="973572" y="658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kumimoji="1" lang="ja-JP" altLang="en-US" sz="1200" b="1" kern="1200">
            <a:solidFill>
              <a:schemeClr val="tx1"/>
            </a:solidFill>
            <a:latin typeface="AR P丸ゴシック体E" panose="020F0900000000000000" pitchFamily="50" charset="-128"/>
            <a:ea typeface="AR P丸ゴシック体E" panose="020F0900000000000000" pitchFamily="50" charset="-128"/>
          </a:endParaRPr>
        </a:p>
      </dsp:txBody>
      <dsp:txXfrm>
        <a:off x="876909" y="2053047"/>
        <a:ext cx="48678" cy="48678"/>
      </dsp:txXfrm>
    </dsp:sp>
    <dsp:sp modelId="{8C94BC22-3EA0-498A-8869-1E40F6174654}">
      <dsp:nvSpPr>
        <dsp:cNvPr id="0" name=""/>
        <dsp:cNvSpPr/>
      </dsp:nvSpPr>
      <dsp:spPr>
        <a:xfrm>
          <a:off x="1349056" y="1592497"/>
          <a:ext cx="2291879" cy="588049"/>
        </a:xfrm>
        <a:prstGeom prst="roundRect">
          <a:avLst>
            <a:gd name="adj" fmla="val 10000"/>
          </a:avLst>
        </a:prstGeom>
        <a:solidFill>
          <a:schemeClr val="accent4">
            <a:lumMod val="40000"/>
            <a:lumOff val="60000"/>
          </a:schemeClr>
        </a:solidFill>
        <a:ln>
          <a:noFill/>
        </a:ln>
        <a:effectLst>
          <a:outerShdw blurRad="57150" dist="19050" dir="5400000" algn="ctr" rotWithShape="0">
            <a:srgbClr val="000000">
              <a:alpha val="63000"/>
            </a:srgbClr>
          </a:outerShdw>
        </a:effectLst>
      </dsp:spPr>
      <dsp:style>
        <a:lnRef idx="0">
          <a:schemeClr val="accent4"/>
        </a:lnRef>
        <a:fillRef idx="3">
          <a:schemeClr val="accent4"/>
        </a:fillRef>
        <a:effectRef idx="3">
          <a:schemeClr val="accent4"/>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solidFill>
                <a:schemeClr val="tx1"/>
              </a:solidFill>
              <a:latin typeface="AR P丸ゴシック体E" panose="020F0900000000000000" pitchFamily="50" charset="-128"/>
              <a:ea typeface="AR P丸ゴシック体E" panose="020F0900000000000000" pitchFamily="50" charset="-128"/>
            </a:rPr>
            <a:t>ヒューマン・リソーシズ</a:t>
          </a:r>
          <a:r>
            <a:rPr kumimoji="1" lang="en-US" altLang="ja-JP" sz="1400" b="1" kern="1200" dirty="0" smtClean="0">
              <a:solidFill>
                <a:schemeClr val="tx1"/>
              </a:solidFill>
              <a:latin typeface="AR P丸ゴシック体E" panose="020F0900000000000000" pitchFamily="50" charset="-128"/>
              <a:ea typeface="AR P丸ゴシック体E" panose="020F0900000000000000" pitchFamily="50" charset="-128"/>
            </a:rPr>
            <a:t/>
          </a:r>
          <a:br>
            <a:rPr kumimoji="1" lang="en-US" altLang="ja-JP" sz="1400" b="1" kern="1200" dirty="0" smtClean="0">
              <a:solidFill>
                <a:schemeClr val="tx1"/>
              </a:solidFill>
              <a:latin typeface="AR P丸ゴシック体E" panose="020F0900000000000000" pitchFamily="50" charset="-128"/>
              <a:ea typeface="AR P丸ゴシック体E" panose="020F0900000000000000" pitchFamily="50" charset="-128"/>
            </a:rPr>
          </a:br>
          <a:r>
            <a:rPr kumimoji="1" lang="ja-JP" altLang="en-US" sz="1400" b="1" kern="1200" dirty="0" smtClean="0">
              <a:solidFill>
                <a:schemeClr val="tx1"/>
              </a:solidFill>
              <a:latin typeface="AR P丸ゴシック体E" panose="020F0900000000000000" pitchFamily="50" charset="-128"/>
              <a:ea typeface="AR P丸ゴシック体E" panose="020F0900000000000000" pitchFamily="50" charset="-128"/>
            </a:rPr>
            <a:t>（人材マネジメント）</a:t>
          </a:r>
          <a:endParaRPr kumimoji="1" lang="ja-JP" altLang="en-US" sz="1400" b="1" kern="1200" dirty="0">
            <a:solidFill>
              <a:schemeClr val="tx1"/>
            </a:solidFill>
            <a:latin typeface="AR P丸ゴシック体E" panose="020F0900000000000000" pitchFamily="50" charset="-128"/>
            <a:ea typeface="AR P丸ゴシック体E" panose="020F0900000000000000" pitchFamily="50" charset="-128"/>
          </a:endParaRPr>
        </a:p>
      </dsp:txBody>
      <dsp:txXfrm>
        <a:off x="1366279" y="1609720"/>
        <a:ext cx="2257433" cy="553603"/>
      </dsp:txXfrm>
    </dsp:sp>
    <dsp:sp modelId="{3B3ABA16-6BC5-4240-81F1-88F841BBD9CA}">
      <dsp:nvSpPr>
        <dsp:cNvPr id="0" name=""/>
        <dsp:cNvSpPr/>
      </dsp:nvSpPr>
      <dsp:spPr>
        <a:xfrm rot="19771729">
          <a:off x="3614943" y="1784504"/>
          <a:ext cx="376381" cy="13170"/>
        </a:xfrm>
        <a:custGeom>
          <a:avLst/>
          <a:gdLst/>
          <a:ahLst/>
          <a:cxnLst/>
          <a:rect l="0" t="0" r="0" b="0"/>
          <a:pathLst>
            <a:path>
              <a:moveTo>
                <a:pt x="0" y="6585"/>
              </a:moveTo>
              <a:lnTo>
                <a:pt x="376381" y="65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kumimoji="1" lang="ja-JP" altLang="en-US" sz="1200" b="1" kern="1200">
            <a:solidFill>
              <a:schemeClr val="tx1"/>
            </a:solidFill>
            <a:latin typeface="AR P丸ゴシック体E" panose="020F0900000000000000" pitchFamily="50" charset="-128"/>
            <a:ea typeface="AR P丸ゴシック体E" panose="020F0900000000000000" pitchFamily="50" charset="-128"/>
          </a:endParaRPr>
        </a:p>
      </dsp:txBody>
      <dsp:txXfrm>
        <a:off x="3793725" y="1781680"/>
        <a:ext cx="18819" cy="18819"/>
      </dsp:txXfrm>
    </dsp:sp>
    <dsp:sp modelId="{587FF91E-9FF3-4F2B-9279-A37C897F8762}">
      <dsp:nvSpPr>
        <dsp:cNvPr id="0" name=""/>
        <dsp:cNvSpPr/>
      </dsp:nvSpPr>
      <dsp:spPr>
        <a:xfrm>
          <a:off x="3965333" y="1529687"/>
          <a:ext cx="4060211" cy="331939"/>
        </a:xfrm>
        <a:prstGeom prst="roundRect">
          <a:avLst>
            <a:gd name="adj" fmla="val 10000"/>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solidFill>
                <a:schemeClr val="tx1"/>
              </a:solidFill>
              <a:latin typeface="AR P丸ゴシック体E" panose="020F0900000000000000" pitchFamily="50" charset="-128"/>
              <a:ea typeface="AR P丸ゴシック体E" panose="020F0900000000000000" pitchFamily="50" charset="-128"/>
            </a:rPr>
            <a:t>経営組織論、経営労務論</a:t>
          </a:r>
          <a:endParaRPr kumimoji="1" lang="ja-JP" altLang="en-US" sz="1400" b="1" kern="1200" dirty="0">
            <a:solidFill>
              <a:schemeClr val="tx1"/>
            </a:solidFill>
            <a:latin typeface="AR P丸ゴシック体E" panose="020F0900000000000000" pitchFamily="50" charset="-128"/>
            <a:ea typeface="AR P丸ゴシック体E" panose="020F0900000000000000" pitchFamily="50" charset="-128"/>
          </a:endParaRPr>
        </a:p>
      </dsp:txBody>
      <dsp:txXfrm>
        <a:off x="3975055" y="1539409"/>
        <a:ext cx="4040767" cy="312495"/>
      </dsp:txXfrm>
    </dsp:sp>
    <dsp:sp modelId="{6F93288E-5122-4555-923C-B6BA74AB2A27}">
      <dsp:nvSpPr>
        <dsp:cNvPr id="0" name=""/>
        <dsp:cNvSpPr/>
      </dsp:nvSpPr>
      <dsp:spPr>
        <a:xfrm rot="1828271">
          <a:off x="3614943" y="1975369"/>
          <a:ext cx="376381" cy="13170"/>
        </a:xfrm>
        <a:custGeom>
          <a:avLst/>
          <a:gdLst/>
          <a:ahLst/>
          <a:cxnLst/>
          <a:rect l="0" t="0" r="0" b="0"/>
          <a:pathLst>
            <a:path>
              <a:moveTo>
                <a:pt x="0" y="6585"/>
              </a:moveTo>
              <a:lnTo>
                <a:pt x="376381" y="65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kumimoji="1" lang="ja-JP" altLang="en-US" sz="1200" b="1" kern="1200">
            <a:solidFill>
              <a:schemeClr val="tx1"/>
            </a:solidFill>
            <a:latin typeface="AR P丸ゴシック体E" panose="020F0900000000000000" pitchFamily="50" charset="-128"/>
            <a:ea typeface="AR P丸ゴシック体E" panose="020F0900000000000000" pitchFamily="50" charset="-128"/>
          </a:endParaRPr>
        </a:p>
      </dsp:txBody>
      <dsp:txXfrm>
        <a:off x="3793725" y="1972545"/>
        <a:ext cx="18819" cy="18819"/>
      </dsp:txXfrm>
    </dsp:sp>
    <dsp:sp modelId="{E4523F4B-46AC-4120-ADE4-4ED8C7ACEF0B}">
      <dsp:nvSpPr>
        <dsp:cNvPr id="0" name=""/>
        <dsp:cNvSpPr/>
      </dsp:nvSpPr>
      <dsp:spPr>
        <a:xfrm>
          <a:off x="3965333" y="1911417"/>
          <a:ext cx="4060211" cy="331939"/>
        </a:xfrm>
        <a:prstGeom prst="roundRect">
          <a:avLst>
            <a:gd name="adj" fmla="val 10000"/>
          </a:avLst>
        </a:prstGeom>
        <a:solidFill>
          <a:schemeClr val="accent1">
            <a:lumMod val="40000"/>
            <a:lumOff val="60000"/>
          </a:schemeClr>
        </a:solidFill>
        <a:ln>
          <a:noFill/>
        </a:ln>
        <a:effectLst>
          <a:outerShdw blurRad="57150" dist="19050" dir="5400000" algn="ctr" rotWithShape="0">
            <a:srgbClr val="000000">
              <a:alpha val="63000"/>
            </a:srgbClr>
          </a:outerShdw>
        </a:effectLst>
      </dsp:spPr>
      <dsp:style>
        <a:lnRef idx="0">
          <a:schemeClr val="accent5"/>
        </a:lnRef>
        <a:fillRef idx="3">
          <a:schemeClr val="accent5"/>
        </a:fillRef>
        <a:effectRef idx="3">
          <a:schemeClr val="accent5"/>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ja-JP" altLang="en-US" sz="1400" b="1" kern="1200" smtClean="0">
              <a:solidFill>
                <a:schemeClr val="tx1"/>
              </a:solidFill>
              <a:latin typeface="AR P丸ゴシック体E" panose="020F0900000000000000" pitchFamily="50" charset="-128"/>
              <a:ea typeface="AR P丸ゴシック体E" panose="020F0900000000000000" pitchFamily="50" charset="-128"/>
            </a:rPr>
            <a:t>労働</a:t>
          </a:r>
          <a:r>
            <a:rPr lang="ja-JP" altLang="en-US" sz="1400" b="1" kern="1200" dirty="0" smtClean="0">
              <a:solidFill>
                <a:schemeClr val="tx1"/>
              </a:solidFill>
              <a:latin typeface="AR P丸ゴシック体E" panose="020F0900000000000000" pitchFamily="50" charset="-128"/>
              <a:ea typeface="AR P丸ゴシック体E" panose="020F0900000000000000" pitchFamily="50" charset="-128"/>
            </a:rPr>
            <a:t>関係法、社会保障法</a:t>
          </a:r>
          <a:endParaRPr kumimoji="1" lang="ja-JP" altLang="en-US" sz="1400" b="1" kern="1200" dirty="0">
            <a:solidFill>
              <a:schemeClr val="tx1"/>
            </a:solidFill>
            <a:latin typeface="AR P丸ゴシック体E" panose="020F0900000000000000" pitchFamily="50" charset="-128"/>
            <a:ea typeface="AR P丸ゴシック体E" panose="020F0900000000000000" pitchFamily="50" charset="-128"/>
          </a:endParaRPr>
        </a:p>
      </dsp:txBody>
      <dsp:txXfrm>
        <a:off x="3975055" y="1921139"/>
        <a:ext cx="4040767" cy="312495"/>
      </dsp:txXfrm>
    </dsp:sp>
    <dsp:sp modelId="{693D464F-F895-44D9-9FFF-41282658B46F}">
      <dsp:nvSpPr>
        <dsp:cNvPr id="0" name=""/>
        <dsp:cNvSpPr/>
      </dsp:nvSpPr>
      <dsp:spPr>
        <a:xfrm rot="1385084">
          <a:off x="414463" y="2452531"/>
          <a:ext cx="973572" cy="13170"/>
        </a:xfrm>
        <a:custGeom>
          <a:avLst/>
          <a:gdLst/>
          <a:ahLst/>
          <a:cxnLst/>
          <a:rect l="0" t="0" r="0" b="0"/>
          <a:pathLst>
            <a:path>
              <a:moveTo>
                <a:pt x="0" y="6585"/>
              </a:moveTo>
              <a:lnTo>
                <a:pt x="973572" y="658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kumimoji="1" lang="ja-JP" altLang="en-US" sz="1200" b="1" kern="1200">
            <a:solidFill>
              <a:schemeClr val="tx1"/>
            </a:solidFill>
            <a:latin typeface="AR P丸ゴシック体E" panose="020F0900000000000000" pitchFamily="50" charset="-128"/>
            <a:ea typeface="AR P丸ゴシック体E" panose="020F0900000000000000" pitchFamily="50" charset="-128"/>
          </a:endParaRPr>
        </a:p>
      </dsp:txBody>
      <dsp:txXfrm>
        <a:off x="876909" y="2434777"/>
        <a:ext cx="48678" cy="48678"/>
      </dsp:txXfrm>
    </dsp:sp>
    <dsp:sp modelId="{1AA784A1-C3E0-41AD-BA36-4CBB7F0E20A6}">
      <dsp:nvSpPr>
        <dsp:cNvPr id="0" name=""/>
        <dsp:cNvSpPr/>
      </dsp:nvSpPr>
      <dsp:spPr>
        <a:xfrm>
          <a:off x="1349056" y="2355956"/>
          <a:ext cx="2291879" cy="588049"/>
        </a:xfrm>
        <a:prstGeom prst="roundRect">
          <a:avLst>
            <a:gd name="adj" fmla="val 10000"/>
          </a:avLst>
        </a:prstGeom>
        <a:solidFill>
          <a:schemeClr val="accent4">
            <a:lumMod val="40000"/>
            <a:lumOff val="60000"/>
          </a:schemeClr>
        </a:solidFill>
        <a:ln>
          <a:noFill/>
        </a:ln>
        <a:effectLst>
          <a:outerShdw blurRad="57150" dist="19050" dir="5400000" algn="ctr" rotWithShape="0">
            <a:srgbClr val="000000">
              <a:alpha val="63000"/>
            </a:srgbClr>
          </a:outerShdw>
        </a:effectLst>
      </dsp:spPr>
      <dsp:style>
        <a:lnRef idx="0">
          <a:schemeClr val="accent4"/>
        </a:lnRef>
        <a:fillRef idx="3">
          <a:schemeClr val="accent4"/>
        </a:fillRef>
        <a:effectRef idx="3">
          <a:schemeClr val="accent4"/>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solidFill>
                <a:schemeClr val="tx1"/>
              </a:solidFill>
              <a:latin typeface="AR P丸ゴシック体E" panose="020F0900000000000000" pitchFamily="50" charset="-128"/>
              <a:ea typeface="AR P丸ゴシック体E" panose="020F0900000000000000" pitchFamily="50" charset="-128"/>
            </a:rPr>
            <a:t>プロダクション＆サプライ</a:t>
          </a:r>
          <a:r>
            <a:rPr kumimoji="1" lang="en-US" altLang="ja-JP" sz="1400" b="1" kern="1200" dirty="0" smtClean="0">
              <a:solidFill>
                <a:schemeClr val="tx1"/>
              </a:solidFill>
              <a:latin typeface="AR P丸ゴシック体E" panose="020F0900000000000000" pitchFamily="50" charset="-128"/>
              <a:ea typeface="AR P丸ゴシック体E" panose="020F0900000000000000" pitchFamily="50" charset="-128"/>
            </a:rPr>
            <a:t/>
          </a:r>
          <a:br>
            <a:rPr kumimoji="1" lang="en-US" altLang="ja-JP" sz="1400" b="1" kern="1200" dirty="0" smtClean="0">
              <a:solidFill>
                <a:schemeClr val="tx1"/>
              </a:solidFill>
              <a:latin typeface="AR P丸ゴシック体E" panose="020F0900000000000000" pitchFamily="50" charset="-128"/>
              <a:ea typeface="AR P丸ゴシック体E" panose="020F0900000000000000" pitchFamily="50" charset="-128"/>
            </a:rPr>
          </a:br>
          <a:r>
            <a:rPr kumimoji="1" lang="ja-JP" altLang="en-US" sz="1400" b="1" kern="1200" dirty="0" smtClean="0">
              <a:solidFill>
                <a:schemeClr val="tx1"/>
              </a:solidFill>
              <a:latin typeface="AR P丸ゴシック体E" panose="020F0900000000000000" pitchFamily="50" charset="-128"/>
              <a:ea typeface="AR P丸ゴシック体E" panose="020F0900000000000000" pitchFamily="50" charset="-128"/>
            </a:rPr>
            <a:t>（商品・サービス供給）</a:t>
          </a:r>
          <a:endParaRPr kumimoji="1" lang="ja-JP" altLang="en-US" sz="1400" b="1" kern="1200" dirty="0">
            <a:solidFill>
              <a:schemeClr val="tx1"/>
            </a:solidFill>
            <a:latin typeface="AR P丸ゴシック体E" panose="020F0900000000000000" pitchFamily="50" charset="-128"/>
            <a:ea typeface="AR P丸ゴシック体E" panose="020F0900000000000000" pitchFamily="50" charset="-128"/>
          </a:endParaRPr>
        </a:p>
      </dsp:txBody>
      <dsp:txXfrm>
        <a:off x="1366279" y="2373179"/>
        <a:ext cx="2257433" cy="553603"/>
      </dsp:txXfrm>
    </dsp:sp>
    <dsp:sp modelId="{D7B42183-7719-43D4-AABE-463515F85414}">
      <dsp:nvSpPr>
        <dsp:cNvPr id="0" name=""/>
        <dsp:cNvSpPr/>
      </dsp:nvSpPr>
      <dsp:spPr>
        <a:xfrm rot="19771729">
          <a:off x="3614943" y="2547964"/>
          <a:ext cx="376381" cy="13170"/>
        </a:xfrm>
        <a:custGeom>
          <a:avLst/>
          <a:gdLst/>
          <a:ahLst/>
          <a:cxnLst/>
          <a:rect l="0" t="0" r="0" b="0"/>
          <a:pathLst>
            <a:path>
              <a:moveTo>
                <a:pt x="0" y="6585"/>
              </a:moveTo>
              <a:lnTo>
                <a:pt x="376381" y="65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kumimoji="1" lang="ja-JP" altLang="en-US" sz="1200" b="1" kern="1200">
            <a:solidFill>
              <a:schemeClr val="tx1"/>
            </a:solidFill>
            <a:latin typeface="AR P丸ゴシック体E" panose="020F0900000000000000" pitchFamily="50" charset="-128"/>
            <a:ea typeface="AR P丸ゴシック体E" panose="020F0900000000000000" pitchFamily="50" charset="-128"/>
          </a:endParaRPr>
        </a:p>
      </dsp:txBody>
      <dsp:txXfrm>
        <a:off x="3793725" y="2545139"/>
        <a:ext cx="18819" cy="18819"/>
      </dsp:txXfrm>
    </dsp:sp>
    <dsp:sp modelId="{24C24A52-9192-4158-B748-EBA4DEA225B9}">
      <dsp:nvSpPr>
        <dsp:cNvPr id="0" name=""/>
        <dsp:cNvSpPr/>
      </dsp:nvSpPr>
      <dsp:spPr>
        <a:xfrm>
          <a:off x="3965333" y="2293147"/>
          <a:ext cx="4060211" cy="331939"/>
        </a:xfrm>
        <a:prstGeom prst="roundRect">
          <a:avLst>
            <a:gd name="adj" fmla="val 10000"/>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solidFill>
                <a:schemeClr val="tx1"/>
              </a:solidFill>
              <a:latin typeface="AR P丸ゴシック体E" panose="020F0900000000000000" pitchFamily="50" charset="-128"/>
              <a:ea typeface="AR P丸ゴシック体E" panose="020F0900000000000000" pitchFamily="50" charset="-128"/>
            </a:rPr>
            <a:t>技術管理論、流通システム、経営戦略論、管理会計</a:t>
          </a:r>
          <a:endParaRPr kumimoji="1" lang="ja-JP" altLang="en-US" sz="1400" b="1" kern="1200" dirty="0">
            <a:solidFill>
              <a:schemeClr val="tx1"/>
            </a:solidFill>
            <a:latin typeface="AR P丸ゴシック体E" panose="020F0900000000000000" pitchFamily="50" charset="-128"/>
            <a:ea typeface="AR P丸ゴシック体E" panose="020F0900000000000000" pitchFamily="50" charset="-128"/>
          </a:endParaRPr>
        </a:p>
      </dsp:txBody>
      <dsp:txXfrm>
        <a:off x="3975055" y="2302869"/>
        <a:ext cx="4040767" cy="312495"/>
      </dsp:txXfrm>
    </dsp:sp>
    <dsp:sp modelId="{65969035-96D4-4C5B-91AE-CDA8EAEAA59D}">
      <dsp:nvSpPr>
        <dsp:cNvPr id="0" name=""/>
        <dsp:cNvSpPr/>
      </dsp:nvSpPr>
      <dsp:spPr>
        <a:xfrm rot="1828271">
          <a:off x="3614943" y="2738828"/>
          <a:ext cx="376381" cy="13170"/>
        </a:xfrm>
        <a:custGeom>
          <a:avLst/>
          <a:gdLst/>
          <a:ahLst/>
          <a:cxnLst/>
          <a:rect l="0" t="0" r="0" b="0"/>
          <a:pathLst>
            <a:path>
              <a:moveTo>
                <a:pt x="0" y="6585"/>
              </a:moveTo>
              <a:lnTo>
                <a:pt x="376381" y="65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kumimoji="1" lang="ja-JP" altLang="en-US" sz="1200" b="1" kern="1200">
            <a:solidFill>
              <a:schemeClr val="tx1"/>
            </a:solidFill>
            <a:latin typeface="AR P丸ゴシック体E" panose="020F0900000000000000" pitchFamily="50" charset="-128"/>
            <a:ea typeface="AR P丸ゴシック体E" panose="020F0900000000000000" pitchFamily="50" charset="-128"/>
          </a:endParaRPr>
        </a:p>
      </dsp:txBody>
      <dsp:txXfrm>
        <a:off x="3793725" y="2736004"/>
        <a:ext cx="18819" cy="18819"/>
      </dsp:txXfrm>
    </dsp:sp>
    <dsp:sp modelId="{4B7C32E9-A264-46AA-8625-D18662E2D216}">
      <dsp:nvSpPr>
        <dsp:cNvPr id="0" name=""/>
        <dsp:cNvSpPr/>
      </dsp:nvSpPr>
      <dsp:spPr>
        <a:xfrm>
          <a:off x="3965333" y="2674877"/>
          <a:ext cx="4060211" cy="331939"/>
        </a:xfrm>
        <a:prstGeom prst="roundRect">
          <a:avLst>
            <a:gd name="adj" fmla="val 10000"/>
          </a:avLst>
        </a:prstGeom>
        <a:solidFill>
          <a:schemeClr val="accent1">
            <a:lumMod val="40000"/>
            <a:lumOff val="60000"/>
          </a:schemeClr>
        </a:solidFill>
        <a:ln>
          <a:noFill/>
        </a:ln>
        <a:effectLst>
          <a:outerShdw blurRad="57150" dist="19050" dir="5400000" algn="ctr" rotWithShape="0">
            <a:srgbClr val="000000">
              <a:alpha val="63000"/>
            </a:srgbClr>
          </a:outerShdw>
        </a:effectLst>
      </dsp:spPr>
      <dsp:style>
        <a:lnRef idx="0">
          <a:schemeClr val="accent5"/>
        </a:lnRef>
        <a:fillRef idx="3">
          <a:schemeClr val="accent5"/>
        </a:fillRef>
        <a:effectRef idx="3">
          <a:schemeClr val="accent5"/>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solidFill>
                <a:schemeClr val="tx1"/>
              </a:solidFill>
              <a:latin typeface="AR P丸ゴシック体E" panose="020F0900000000000000" pitchFamily="50" charset="-128"/>
              <a:ea typeface="AR P丸ゴシック体E" panose="020F0900000000000000" pitchFamily="50" charset="-128"/>
            </a:rPr>
            <a:t>契約法、知的財産法、国際取引法</a:t>
          </a:r>
          <a:endParaRPr kumimoji="1" lang="ja-JP" altLang="en-US" sz="1400" b="1" kern="1200" dirty="0">
            <a:solidFill>
              <a:schemeClr val="tx1"/>
            </a:solidFill>
            <a:latin typeface="AR P丸ゴシック体E" panose="020F0900000000000000" pitchFamily="50" charset="-128"/>
            <a:ea typeface="AR P丸ゴシック体E" panose="020F0900000000000000" pitchFamily="50" charset="-128"/>
          </a:endParaRPr>
        </a:p>
      </dsp:txBody>
      <dsp:txXfrm>
        <a:off x="3975055" y="2684599"/>
        <a:ext cx="4040767" cy="312495"/>
      </dsp:txXfrm>
    </dsp:sp>
    <dsp:sp modelId="{63D2F776-3A62-42B5-9EF6-B67BBABBEE37}">
      <dsp:nvSpPr>
        <dsp:cNvPr id="0" name=""/>
        <dsp:cNvSpPr/>
      </dsp:nvSpPr>
      <dsp:spPr>
        <a:xfrm rot="3118334">
          <a:off x="174340" y="2834261"/>
          <a:ext cx="1453817" cy="13170"/>
        </a:xfrm>
        <a:custGeom>
          <a:avLst/>
          <a:gdLst/>
          <a:ahLst/>
          <a:cxnLst/>
          <a:rect l="0" t="0" r="0" b="0"/>
          <a:pathLst>
            <a:path>
              <a:moveTo>
                <a:pt x="0" y="6585"/>
              </a:moveTo>
              <a:lnTo>
                <a:pt x="1453817" y="658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kumimoji="1" lang="ja-JP" altLang="en-US" sz="1200" b="1" kern="1200">
            <a:solidFill>
              <a:schemeClr val="tx1"/>
            </a:solidFill>
            <a:latin typeface="AR P丸ゴシック体E" panose="020F0900000000000000" pitchFamily="50" charset="-128"/>
            <a:ea typeface="AR P丸ゴシック体E" panose="020F0900000000000000" pitchFamily="50" charset="-128"/>
          </a:endParaRPr>
        </a:p>
      </dsp:txBody>
      <dsp:txXfrm>
        <a:off x="864903" y="2804501"/>
        <a:ext cx="72690" cy="72690"/>
      </dsp:txXfrm>
    </dsp:sp>
    <dsp:sp modelId="{D7BA0FBE-A372-4425-9AFB-22AFCA2CF0AF}">
      <dsp:nvSpPr>
        <dsp:cNvPr id="0" name=""/>
        <dsp:cNvSpPr/>
      </dsp:nvSpPr>
      <dsp:spPr>
        <a:xfrm>
          <a:off x="1349056" y="3119416"/>
          <a:ext cx="2291879" cy="588049"/>
        </a:xfrm>
        <a:prstGeom prst="roundRect">
          <a:avLst>
            <a:gd name="adj" fmla="val 10000"/>
          </a:avLst>
        </a:prstGeom>
        <a:solidFill>
          <a:schemeClr val="accent4">
            <a:lumMod val="40000"/>
            <a:lumOff val="60000"/>
          </a:schemeClr>
        </a:solidFill>
        <a:ln>
          <a:noFill/>
        </a:ln>
        <a:effectLst>
          <a:outerShdw blurRad="57150" dist="19050" dir="5400000" algn="ctr" rotWithShape="0">
            <a:srgbClr val="000000">
              <a:alpha val="63000"/>
            </a:srgbClr>
          </a:outerShdw>
        </a:effectLst>
      </dsp:spPr>
      <dsp:style>
        <a:lnRef idx="0">
          <a:schemeClr val="accent4"/>
        </a:lnRef>
        <a:fillRef idx="3">
          <a:schemeClr val="accent4"/>
        </a:fillRef>
        <a:effectRef idx="3">
          <a:schemeClr val="accent4"/>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solidFill>
                <a:schemeClr val="tx1"/>
              </a:solidFill>
              <a:latin typeface="AR P丸ゴシック体E" panose="020F0900000000000000" pitchFamily="50" charset="-128"/>
              <a:ea typeface="AR P丸ゴシック体E" panose="020F0900000000000000" pitchFamily="50" charset="-128"/>
            </a:rPr>
            <a:t>マーケティング</a:t>
          </a:r>
          <a:r>
            <a:rPr kumimoji="1" lang="en-US" altLang="ja-JP" sz="1400" b="1" kern="1200" dirty="0" smtClean="0">
              <a:solidFill>
                <a:schemeClr val="tx1"/>
              </a:solidFill>
              <a:latin typeface="AR P丸ゴシック体E" panose="020F0900000000000000" pitchFamily="50" charset="-128"/>
              <a:ea typeface="AR P丸ゴシック体E" panose="020F0900000000000000" pitchFamily="50" charset="-128"/>
            </a:rPr>
            <a:t/>
          </a:r>
          <a:br>
            <a:rPr kumimoji="1" lang="en-US" altLang="ja-JP" sz="1400" b="1" kern="1200" dirty="0" smtClean="0">
              <a:solidFill>
                <a:schemeClr val="tx1"/>
              </a:solidFill>
              <a:latin typeface="AR P丸ゴシック体E" panose="020F0900000000000000" pitchFamily="50" charset="-128"/>
              <a:ea typeface="AR P丸ゴシック体E" panose="020F0900000000000000" pitchFamily="50" charset="-128"/>
            </a:rPr>
          </a:br>
          <a:r>
            <a:rPr kumimoji="1" lang="ja-JP" altLang="en-US" sz="1400" b="1" kern="1200" dirty="0" smtClean="0">
              <a:solidFill>
                <a:schemeClr val="tx1"/>
              </a:solidFill>
              <a:latin typeface="AR P丸ゴシック体E" panose="020F0900000000000000" pitchFamily="50" charset="-128"/>
              <a:ea typeface="AR P丸ゴシック体E" panose="020F0900000000000000" pitchFamily="50" charset="-128"/>
            </a:rPr>
            <a:t>（顧客・市場対応）</a:t>
          </a:r>
          <a:endParaRPr kumimoji="1" lang="ja-JP" altLang="en-US" sz="1400" b="1" kern="1200" dirty="0">
            <a:solidFill>
              <a:schemeClr val="tx1"/>
            </a:solidFill>
            <a:latin typeface="AR P丸ゴシック体E" panose="020F0900000000000000" pitchFamily="50" charset="-128"/>
            <a:ea typeface="AR P丸ゴシック体E" panose="020F0900000000000000" pitchFamily="50" charset="-128"/>
          </a:endParaRPr>
        </a:p>
      </dsp:txBody>
      <dsp:txXfrm>
        <a:off x="1366279" y="3136639"/>
        <a:ext cx="2257433" cy="553603"/>
      </dsp:txXfrm>
    </dsp:sp>
    <dsp:sp modelId="{CF17BBE8-BC43-46B1-A19C-FCCD5228C5C0}">
      <dsp:nvSpPr>
        <dsp:cNvPr id="0" name=""/>
        <dsp:cNvSpPr/>
      </dsp:nvSpPr>
      <dsp:spPr>
        <a:xfrm rot="19771729">
          <a:off x="3614943" y="3311423"/>
          <a:ext cx="376381" cy="13170"/>
        </a:xfrm>
        <a:custGeom>
          <a:avLst/>
          <a:gdLst/>
          <a:ahLst/>
          <a:cxnLst/>
          <a:rect l="0" t="0" r="0" b="0"/>
          <a:pathLst>
            <a:path>
              <a:moveTo>
                <a:pt x="0" y="6585"/>
              </a:moveTo>
              <a:lnTo>
                <a:pt x="376381" y="65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kumimoji="1" lang="ja-JP" altLang="en-US" sz="1200" b="1" kern="1200">
            <a:solidFill>
              <a:schemeClr val="tx1"/>
            </a:solidFill>
            <a:latin typeface="AR P丸ゴシック体E" panose="020F0900000000000000" pitchFamily="50" charset="-128"/>
            <a:ea typeface="AR P丸ゴシック体E" panose="020F0900000000000000" pitchFamily="50" charset="-128"/>
          </a:endParaRPr>
        </a:p>
      </dsp:txBody>
      <dsp:txXfrm>
        <a:off x="3793725" y="3308599"/>
        <a:ext cx="18819" cy="18819"/>
      </dsp:txXfrm>
    </dsp:sp>
    <dsp:sp modelId="{C0A7EC62-938D-45BB-BA24-EF58C97A6916}">
      <dsp:nvSpPr>
        <dsp:cNvPr id="0" name=""/>
        <dsp:cNvSpPr/>
      </dsp:nvSpPr>
      <dsp:spPr>
        <a:xfrm>
          <a:off x="3965333" y="3056607"/>
          <a:ext cx="4060211" cy="331939"/>
        </a:xfrm>
        <a:prstGeom prst="roundRect">
          <a:avLst>
            <a:gd name="adj" fmla="val 10000"/>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solidFill>
                <a:schemeClr val="tx1"/>
              </a:solidFill>
              <a:latin typeface="AR P丸ゴシック体E" panose="020F0900000000000000" pitchFamily="50" charset="-128"/>
              <a:ea typeface="AR P丸ゴシック体E" panose="020F0900000000000000" pitchFamily="50" charset="-128"/>
            </a:rPr>
            <a:t>マーケティング、消費者行動、国債経営論</a:t>
          </a:r>
          <a:endParaRPr kumimoji="1" lang="ja-JP" altLang="en-US" sz="1400" b="1" kern="1200" dirty="0">
            <a:solidFill>
              <a:schemeClr val="tx1"/>
            </a:solidFill>
            <a:latin typeface="AR P丸ゴシック体E" panose="020F0900000000000000" pitchFamily="50" charset="-128"/>
            <a:ea typeface="AR P丸ゴシック体E" panose="020F0900000000000000" pitchFamily="50" charset="-128"/>
          </a:endParaRPr>
        </a:p>
      </dsp:txBody>
      <dsp:txXfrm>
        <a:off x="3975055" y="3066329"/>
        <a:ext cx="4040767" cy="312495"/>
      </dsp:txXfrm>
    </dsp:sp>
    <dsp:sp modelId="{76CBB4D2-DDB4-4426-B7A1-FA9EDFBDC0F7}">
      <dsp:nvSpPr>
        <dsp:cNvPr id="0" name=""/>
        <dsp:cNvSpPr/>
      </dsp:nvSpPr>
      <dsp:spPr>
        <a:xfrm rot="1828271">
          <a:off x="3614943" y="3502288"/>
          <a:ext cx="376381" cy="13170"/>
        </a:xfrm>
        <a:custGeom>
          <a:avLst/>
          <a:gdLst/>
          <a:ahLst/>
          <a:cxnLst/>
          <a:rect l="0" t="0" r="0" b="0"/>
          <a:pathLst>
            <a:path>
              <a:moveTo>
                <a:pt x="0" y="6585"/>
              </a:moveTo>
              <a:lnTo>
                <a:pt x="376381" y="65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kumimoji="1" lang="ja-JP" altLang="en-US" sz="1200" b="1" kern="1200">
            <a:solidFill>
              <a:schemeClr val="tx1"/>
            </a:solidFill>
            <a:latin typeface="AR P丸ゴシック体E" panose="020F0900000000000000" pitchFamily="50" charset="-128"/>
            <a:ea typeface="AR P丸ゴシック体E" panose="020F0900000000000000" pitchFamily="50" charset="-128"/>
          </a:endParaRPr>
        </a:p>
      </dsp:txBody>
      <dsp:txXfrm>
        <a:off x="3793725" y="3499464"/>
        <a:ext cx="18819" cy="18819"/>
      </dsp:txXfrm>
    </dsp:sp>
    <dsp:sp modelId="{C1D177CD-E8E6-4B27-9226-2D032D683732}">
      <dsp:nvSpPr>
        <dsp:cNvPr id="0" name=""/>
        <dsp:cNvSpPr/>
      </dsp:nvSpPr>
      <dsp:spPr>
        <a:xfrm>
          <a:off x="3965333" y="3438336"/>
          <a:ext cx="4060211" cy="331939"/>
        </a:xfrm>
        <a:prstGeom prst="roundRect">
          <a:avLst>
            <a:gd name="adj" fmla="val 10000"/>
          </a:avLst>
        </a:prstGeom>
        <a:solidFill>
          <a:schemeClr val="accent1">
            <a:lumMod val="40000"/>
            <a:lumOff val="60000"/>
          </a:schemeClr>
        </a:solidFill>
        <a:ln>
          <a:noFill/>
        </a:ln>
        <a:effectLst>
          <a:outerShdw blurRad="57150" dist="19050" dir="5400000" algn="ctr" rotWithShape="0">
            <a:srgbClr val="000000">
              <a:alpha val="63000"/>
            </a:srgbClr>
          </a:outerShdw>
        </a:effectLst>
      </dsp:spPr>
      <dsp:style>
        <a:lnRef idx="0">
          <a:schemeClr val="accent5"/>
        </a:lnRef>
        <a:fillRef idx="3">
          <a:schemeClr val="accent5"/>
        </a:fillRef>
        <a:effectRef idx="3">
          <a:schemeClr val="accent5"/>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solidFill>
                <a:schemeClr val="tx1"/>
              </a:solidFill>
              <a:latin typeface="AR P丸ゴシック体E" panose="020F0900000000000000" pitchFamily="50" charset="-128"/>
              <a:ea typeface="AR P丸ゴシック体E" panose="020F0900000000000000" pitchFamily="50" charset="-128"/>
            </a:rPr>
            <a:t>経済法、消費者法、不法行為法、経済刑法</a:t>
          </a:r>
          <a:endParaRPr kumimoji="1" lang="ja-JP" altLang="en-US" sz="1400" b="1" kern="1200" dirty="0">
            <a:solidFill>
              <a:schemeClr val="tx1"/>
            </a:solidFill>
            <a:latin typeface="AR P丸ゴシック体E" panose="020F0900000000000000" pitchFamily="50" charset="-128"/>
            <a:ea typeface="AR P丸ゴシック体E" panose="020F0900000000000000" pitchFamily="50" charset="-128"/>
          </a:endParaRPr>
        </a:p>
      </dsp:txBody>
      <dsp:txXfrm>
        <a:off x="3975055" y="3448058"/>
        <a:ext cx="4040767" cy="312495"/>
      </dsp:txXfrm>
    </dsp:sp>
    <dsp:sp modelId="{69F0C200-A250-4927-BD9D-61FEB453EAD6}">
      <dsp:nvSpPr>
        <dsp:cNvPr id="0" name=""/>
        <dsp:cNvSpPr/>
      </dsp:nvSpPr>
      <dsp:spPr>
        <a:xfrm rot="3891729">
          <a:off x="-152917" y="3215991"/>
          <a:ext cx="2108332" cy="13170"/>
        </a:xfrm>
        <a:custGeom>
          <a:avLst/>
          <a:gdLst/>
          <a:ahLst/>
          <a:cxnLst/>
          <a:rect l="0" t="0" r="0" b="0"/>
          <a:pathLst>
            <a:path>
              <a:moveTo>
                <a:pt x="0" y="6585"/>
              </a:moveTo>
              <a:lnTo>
                <a:pt x="2108332" y="658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kumimoji="1" lang="ja-JP" altLang="en-US" sz="1200" b="1" kern="1200">
            <a:solidFill>
              <a:schemeClr val="tx1"/>
            </a:solidFill>
            <a:latin typeface="AR P丸ゴシック体E" panose="020F0900000000000000" pitchFamily="50" charset="-128"/>
            <a:ea typeface="AR P丸ゴシック体E" panose="020F0900000000000000" pitchFamily="50" charset="-128"/>
          </a:endParaRPr>
        </a:p>
      </dsp:txBody>
      <dsp:txXfrm>
        <a:off x="848540" y="3169868"/>
        <a:ext cx="105416" cy="105416"/>
      </dsp:txXfrm>
    </dsp:sp>
    <dsp:sp modelId="{ADFF6AB7-AD1B-4EB6-9D24-E523AA86405C}">
      <dsp:nvSpPr>
        <dsp:cNvPr id="0" name=""/>
        <dsp:cNvSpPr/>
      </dsp:nvSpPr>
      <dsp:spPr>
        <a:xfrm>
          <a:off x="1349056" y="3882876"/>
          <a:ext cx="2255983" cy="588049"/>
        </a:xfrm>
        <a:prstGeom prst="roundRect">
          <a:avLst>
            <a:gd name="adj" fmla="val 10000"/>
          </a:avLst>
        </a:prstGeom>
        <a:solidFill>
          <a:schemeClr val="accent4">
            <a:lumMod val="40000"/>
            <a:lumOff val="60000"/>
          </a:schemeClr>
        </a:solidFill>
        <a:ln>
          <a:noFill/>
        </a:ln>
        <a:effectLst>
          <a:outerShdw blurRad="57150" dist="19050" dir="5400000" algn="ctr" rotWithShape="0">
            <a:srgbClr val="000000">
              <a:alpha val="63000"/>
            </a:srgbClr>
          </a:outerShdw>
        </a:effectLst>
      </dsp:spPr>
      <dsp:style>
        <a:lnRef idx="0">
          <a:schemeClr val="accent4"/>
        </a:lnRef>
        <a:fillRef idx="3">
          <a:schemeClr val="accent4"/>
        </a:fillRef>
        <a:effectRef idx="3">
          <a:schemeClr val="accent4"/>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solidFill>
                <a:schemeClr val="tx1"/>
              </a:solidFill>
              <a:latin typeface="AR P丸ゴシック体E" panose="020F0900000000000000" pitchFamily="50" charset="-128"/>
              <a:ea typeface="AR P丸ゴシック体E" panose="020F0900000000000000" pitchFamily="50" charset="-128"/>
            </a:rPr>
            <a:t>ガバメント</a:t>
          </a:r>
          <a:r>
            <a:rPr kumimoji="1" lang="en-US" altLang="ja-JP" sz="1400" b="1" kern="1200" dirty="0" smtClean="0">
              <a:solidFill>
                <a:schemeClr val="tx1"/>
              </a:solidFill>
              <a:latin typeface="AR P丸ゴシック体E" panose="020F0900000000000000" pitchFamily="50" charset="-128"/>
              <a:ea typeface="AR P丸ゴシック体E" panose="020F0900000000000000" pitchFamily="50" charset="-128"/>
            </a:rPr>
            <a:t/>
          </a:r>
          <a:br>
            <a:rPr kumimoji="1" lang="en-US" altLang="ja-JP" sz="1400" b="1" kern="1200" dirty="0" smtClean="0">
              <a:solidFill>
                <a:schemeClr val="tx1"/>
              </a:solidFill>
              <a:latin typeface="AR P丸ゴシック体E" panose="020F0900000000000000" pitchFamily="50" charset="-128"/>
              <a:ea typeface="AR P丸ゴシック体E" panose="020F0900000000000000" pitchFamily="50" charset="-128"/>
            </a:rPr>
          </a:br>
          <a:r>
            <a:rPr kumimoji="1" lang="ja-JP" altLang="en-US" sz="1400" b="1" kern="1200" dirty="0" smtClean="0">
              <a:solidFill>
                <a:schemeClr val="tx1"/>
              </a:solidFill>
              <a:latin typeface="AR P丸ゴシック体E" panose="020F0900000000000000" pitchFamily="50" charset="-128"/>
              <a:ea typeface="AR P丸ゴシック体E" panose="020F0900000000000000" pitchFamily="50" charset="-128"/>
            </a:rPr>
            <a:t>（行政規制、税）</a:t>
          </a:r>
          <a:endParaRPr kumimoji="1" lang="ja-JP" altLang="en-US" sz="1400" b="1" kern="1200" dirty="0">
            <a:solidFill>
              <a:schemeClr val="tx1"/>
            </a:solidFill>
            <a:latin typeface="AR P丸ゴシック体E" panose="020F0900000000000000" pitchFamily="50" charset="-128"/>
            <a:ea typeface="AR P丸ゴシック体E" panose="020F0900000000000000" pitchFamily="50" charset="-128"/>
          </a:endParaRPr>
        </a:p>
      </dsp:txBody>
      <dsp:txXfrm>
        <a:off x="1366279" y="3900099"/>
        <a:ext cx="2221537" cy="553603"/>
      </dsp:txXfrm>
    </dsp:sp>
    <dsp:sp modelId="{7E368262-8DAA-404F-BAA2-069995B2A5FC}">
      <dsp:nvSpPr>
        <dsp:cNvPr id="0" name=""/>
        <dsp:cNvSpPr/>
      </dsp:nvSpPr>
      <dsp:spPr>
        <a:xfrm rot="19878519">
          <a:off x="3580167" y="4073062"/>
          <a:ext cx="405144" cy="13170"/>
        </a:xfrm>
        <a:custGeom>
          <a:avLst/>
          <a:gdLst/>
          <a:ahLst/>
          <a:cxnLst/>
          <a:rect l="0" t="0" r="0" b="0"/>
          <a:pathLst>
            <a:path>
              <a:moveTo>
                <a:pt x="0" y="6585"/>
              </a:moveTo>
              <a:lnTo>
                <a:pt x="405144" y="65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kumimoji="1" lang="ja-JP" altLang="en-US" sz="1200" b="1" kern="1200">
            <a:solidFill>
              <a:schemeClr val="tx1"/>
            </a:solidFill>
            <a:latin typeface="AR P丸ゴシック体E" panose="020F0900000000000000" pitchFamily="50" charset="-128"/>
            <a:ea typeface="AR P丸ゴシック体E" panose="020F0900000000000000" pitchFamily="50" charset="-128"/>
          </a:endParaRPr>
        </a:p>
      </dsp:txBody>
      <dsp:txXfrm>
        <a:off x="3772611" y="4069519"/>
        <a:ext cx="20257" cy="20257"/>
      </dsp:txXfrm>
    </dsp:sp>
    <dsp:sp modelId="{D3C299C3-60DC-4038-A8CC-0591DE671952}">
      <dsp:nvSpPr>
        <dsp:cNvPr id="0" name=""/>
        <dsp:cNvSpPr/>
      </dsp:nvSpPr>
      <dsp:spPr>
        <a:xfrm>
          <a:off x="3960440" y="3816425"/>
          <a:ext cx="4060211" cy="331939"/>
        </a:xfrm>
        <a:prstGeom prst="roundRect">
          <a:avLst>
            <a:gd name="adj" fmla="val 10000"/>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solidFill>
                <a:schemeClr val="tx1"/>
              </a:solidFill>
              <a:latin typeface="AR P丸ゴシック体E" panose="020F0900000000000000" pitchFamily="50" charset="-128"/>
              <a:ea typeface="AR P丸ゴシック体E" panose="020F0900000000000000" pitchFamily="50" charset="-128"/>
            </a:rPr>
            <a:t>会計基準論、マーケティング規制とその緩和</a:t>
          </a:r>
          <a:endParaRPr kumimoji="1" lang="ja-JP" altLang="en-US" sz="1400" b="1" kern="1200" dirty="0">
            <a:solidFill>
              <a:schemeClr val="tx1"/>
            </a:solidFill>
            <a:latin typeface="AR P丸ゴシック体E" panose="020F0900000000000000" pitchFamily="50" charset="-128"/>
            <a:ea typeface="AR P丸ゴシック体E" panose="020F0900000000000000" pitchFamily="50" charset="-128"/>
          </a:endParaRPr>
        </a:p>
      </dsp:txBody>
      <dsp:txXfrm>
        <a:off x="3970162" y="3826147"/>
        <a:ext cx="4040767" cy="312495"/>
      </dsp:txXfrm>
    </dsp:sp>
    <dsp:sp modelId="{A8F285D9-A7C4-4E09-9FA8-67F5040DAA75}">
      <dsp:nvSpPr>
        <dsp:cNvPr id="0" name=""/>
        <dsp:cNvSpPr/>
      </dsp:nvSpPr>
      <dsp:spPr>
        <a:xfrm rot="1828271">
          <a:off x="3579047" y="4265748"/>
          <a:ext cx="376381" cy="13170"/>
        </a:xfrm>
        <a:custGeom>
          <a:avLst/>
          <a:gdLst/>
          <a:ahLst/>
          <a:cxnLst/>
          <a:rect l="0" t="0" r="0" b="0"/>
          <a:pathLst>
            <a:path>
              <a:moveTo>
                <a:pt x="0" y="6585"/>
              </a:moveTo>
              <a:lnTo>
                <a:pt x="376381" y="65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kumimoji="1" lang="ja-JP" altLang="en-US" sz="1200" b="1" kern="1200">
            <a:solidFill>
              <a:schemeClr val="tx1"/>
            </a:solidFill>
            <a:latin typeface="AR P丸ゴシック体E" panose="020F0900000000000000" pitchFamily="50" charset="-128"/>
            <a:ea typeface="AR P丸ゴシック体E" panose="020F0900000000000000" pitchFamily="50" charset="-128"/>
          </a:endParaRPr>
        </a:p>
      </dsp:txBody>
      <dsp:txXfrm>
        <a:off x="3757829" y="4262924"/>
        <a:ext cx="18819" cy="18819"/>
      </dsp:txXfrm>
    </dsp:sp>
    <dsp:sp modelId="{4DFB49C3-272E-4E0E-B34F-5B748218133A}">
      <dsp:nvSpPr>
        <dsp:cNvPr id="0" name=""/>
        <dsp:cNvSpPr/>
      </dsp:nvSpPr>
      <dsp:spPr>
        <a:xfrm>
          <a:off x="3929437" y="4201796"/>
          <a:ext cx="4112790" cy="331939"/>
        </a:xfrm>
        <a:prstGeom prst="roundRect">
          <a:avLst>
            <a:gd name="adj" fmla="val 10000"/>
          </a:avLst>
        </a:prstGeom>
        <a:solidFill>
          <a:schemeClr val="accent1">
            <a:lumMod val="40000"/>
            <a:lumOff val="60000"/>
          </a:schemeClr>
        </a:solidFill>
        <a:ln>
          <a:noFill/>
        </a:ln>
        <a:effectLst>
          <a:outerShdw blurRad="57150" dist="19050" dir="5400000" algn="ctr" rotWithShape="0">
            <a:srgbClr val="000000">
              <a:alpha val="63000"/>
            </a:srgbClr>
          </a:outerShdw>
        </a:effectLst>
      </dsp:spPr>
      <dsp:style>
        <a:lnRef idx="0">
          <a:schemeClr val="accent5"/>
        </a:lnRef>
        <a:fillRef idx="3">
          <a:schemeClr val="accent5"/>
        </a:fillRef>
        <a:effectRef idx="3">
          <a:schemeClr val="accent5"/>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solidFill>
                <a:schemeClr val="tx1"/>
              </a:solidFill>
              <a:latin typeface="AR P丸ゴシック体E" panose="020F0900000000000000" pitchFamily="50" charset="-128"/>
              <a:ea typeface="AR P丸ゴシック体E" panose="020F0900000000000000" pitchFamily="50" charset="-128"/>
            </a:rPr>
            <a:t>税法、行政法、環境法、憲法、手続法</a:t>
          </a:r>
          <a:endParaRPr kumimoji="1" lang="ja-JP" altLang="en-US" sz="1400" b="1" kern="1200" dirty="0">
            <a:solidFill>
              <a:schemeClr val="tx1"/>
            </a:solidFill>
            <a:latin typeface="AR P丸ゴシック体E" panose="020F0900000000000000" pitchFamily="50" charset="-128"/>
            <a:ea typeface="AR P丸ゴシック体E" panose="020F0900000000000000" pitchFamily="50" charset="-128"/>
          </a:endParaRPr>
        </a:p>
      </dsp:txBody>
      <dsp:txXfrm>
        <a:off x="3939159" y="4211518"/>
        <a:ext cx="4093346" cy="312495"/>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C74A6A2-F25D-4FD9-B4E3-4AB121490550}" type="datetime1">
              <a:rPr kumimoji="1" lang="ja-JP" altLang="en-US" smtClean="0"/>
              <a:t>2015/7/5</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kumimoji="1" lang="en-US" altLang="ja-JP" smtClean="0"/>
              <a:t>Introduction to the MBL</a:t>
            </a:r>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9463F5-4F9E-4679-9882-0E2C9B6A4E74}" type="slidenum">
              <a:rPr kumimoji="1" lang="ja-JP" altLang="en-US" smtClean="0"/>
              <a:t>‹#›</a:t>
            </a:fld>
            <a:endParaRPr kumimoji="1" lang="ja-JP" altLang="en-US"/>
          </a:p>
        </p:txBody>
      </p:sp>
    </p:spTree>
    <p:extLst>
      <p:ext uri="{BB962C8B-B14F-4D97-AF65-F5344CB8AC3E}">
        <p14:creationId xmlns:p14="http://schemas.microsoft.com/office/powerpoint/2010/main" val="84436907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4AB3C4-3E9C-431C-80BF-632BAF82F674}" type="datetime1">
              <a:rPr kumimoji="1" lang="ja-JP" altLang="en-US" smtClean="0"/>
              <a:t>2015/7/5</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kumimoji="1" lang="en-US" altLang="ja-JP" smtClean="0"/>
              <a:t>Introduction to the MBL</a:t>
            </a:r>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6FA4E3-3E97-4FD9-AFB9-42BBE03E8560}" type="slidenum">
              <a:rPr kumimoji="1" lang="ja-JP" altLang="en-US" smtClean="0"/>
              <a:t>‹#›</a:t>
            </a:fld>
            <a:endParaRPr kumimoji="1" lang="ja-JP" altLang="en-US"/>
          </a:p>
        </p:txBody>
      </p:sp>
    </p:spTree>
    <p:extLst>
      <p:ext uri="{BB962C8B-B14F-4D97-AF65-F5344CB8AC3E}">
        <p14:creationId xmlns:p14="http://schemas.microsoft.com/office/powerpoint/2010/main" val="320514114"/>
      </p:ext>
    </p:extLst>
  </p:cSld>
  <p:clrMap bg1="lt1" tx1="dk1" bg2="lt2" tx2="dk2" accent1="accent1" accent2="accent2" accent3="accent3" accent4="accent4" accent5="accent5" accent6="accent6" hlink="hlink" folHlink="folHlink"/>
  <p:hf hd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★法と経営学▲研究科▲委員長の▲加賀山　茂です。■</a:t>
            </a:r>
            <a:endParaRPr kumimoji="1" lang="en-US" altLang="ja-JP" dirty="0" smtClean="0"/>
          </a:p>
          <a:p>
            <a:r>
              <a:rPr kumimoji="1" lang="ja-JP" altLang="en-US" dirty="0" smtClean="0"/>
              <a:t>★これから，明治学院大学▲大学院▲「法と経営学研究科」のガイダンスを行います。</a:t>
            </a:r>
            <a:endParaRPr kumimoji="1" lang="ja-JP" altLang="en-US" dirty="0"/>
          </a:p>
        </p:txBody>
      </p:sp>
      <p:sp>
        <p:nvSpPr>
          <p:cNvPr id="4" name="日付プレースホルダー 3"/>
          <p:cNvSpPr>
            <a:spLocks noGrp="1"/>
          </p:cNvSpPr>
          <p:nvPr>
            <p:ph type="dt" idx="10"/>
          </p:nvPr>
        </p:nvSpPr>
        <p:spPr/>
        <p:txBody>
          <a:bodyPr/>
          <a:lstStyle/>
          <a:p>
            <a:fld id="{C3DED809-76C5-4762-9EA3-57672C53A1E2}" type="datetime1">
              <a:rPr kumimoji="1" lang="ja-JP" altLang="en-US" smtClean="0"/>
              <a:t>2015/7/5</a:t>
            </a:fld>
            <a:endParaRPr kumimoji="1" lang="ja-JP" altLang="en-US"/>
          </a:p>
        </p:txBody>
      </p:sp>
      <p:sp>
        <p:nvSpPr>
          <p:cNvPr id="5" name="スライド番号プレースホルダー 4"/>
          <p:cNvSpPr>
            <a:spLocks noGrp="1"/>
          </p:cNvSpPr>
          <p:nvPr>
            <p:ph type="sldNum" sz="quarter" idx="11"/>
          </p:nvPr>
        </p:nvSpPr>
        <p:spPr/>
        <p:txBody>
          <a:bodyPr/>
          <a:lstStyle/>
          <a:p>
            <a:fld id="{536FA4E3-3E97-4FD9-AFB9-42BBE03E8560}" type="slidenum">
              <a:rPr kumimoji="1" lang="ja-JP" altLang="en-US" smtClean="0"/>
              <a:t>1</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Introduction to the MBL</a:t>
            </a:r>
            <a:endParaRPr kumimoji="1" lang="ja-JP" altLang="en-US"/>
          </a:p>
        </p:txBody>
      </p:sp>
    </p:spTree>
    <p:extLst>
      <p:ext uri="{BB962C8B-B14F-4D97-AF65-F5344CB8AC3E}">
        <p14:creationId xmlns:p14="http://schemas.microsoft.com/office/powerpoint/2010/main" val="26516671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大学の</a:t>
            </a:r>
            <a:r>
              <a:rPr kumimoji="1" lang="en-US" altLang="ja-JP" dirty="0" smtClean="0"/>
              <a:t>3</a:t>
            </a:r>
            <a:r>
              <a:rPr kumimoji="1" lang="ja-JP" altLang="en-US" dirty="0" smtClean="0"/>
              <a:t>年ジを終了した時点で，「法と経営学」研究科の入学試験を受験できる「飛び級入試」の受験資格について説明します。■</a:t>
            </a:r>
            <a:endParaRPr kumimoji="1" lang="en-US" altLang="ja-JP" dirty="0" smtClean="0"/>
          </a:p>
          <a:p>
            <a:pPr>
              <a:lnSpc>
                <a:spcPct val="100000"/>
              </a:lnSpc>
            </a:pPr>
            <a:r>
              <a:rPr lang="ja-JP" altLang="en-US" dirty="0" smtClean="0"/>
              <a:t>★以下の条件をすべて満たす経済学部，または，法学部の学生に対して，</a:t>
            </a:r>
            <a:r>
              <a:rPr lang="ja-JP" altLang="en-US" b="1" dirty="0" smtClean="0">
                <a:solidFill>
                  <a:srgbClr val="FF0000"/>
                </a:solidFill>
              </a:rPr>
              <a:t>大学を</a:t>
            </a:r>
            <a:r>
              <a:rPr lang="en-US" altLang="ja-JP" b="1" dirty="0" smtClean="0">
                <a:solidFill>
                  <a:srgbClr val="FF0000"/>
                </a:solidFill>
              </a:rPr>
              <a:t>3</a:t>
            </a:r>
            <a:r>
              <a:rPr lang="ja-JP" altLang="en-US" b="1" dirty="0" smtClean="0">
                <a:solidFill>
                  <a:srgbClr val="FF0000"/>
                </a:solidFill>
              </a:rPr>
              <a:t>年で卒業して大学院に進学</a:t>
            </a:r>
            <a:r>
              <a:rPr lang="en-US" altLang="ja-JP" dirty="0" smtClean="0"/>
              <a:t>(</a:t>
            </a:r>
            <a:r>
              <a:rPr lang="ja-JP" altLang="en-US" dirty="0" smtClean="0"/>
              <a:t>いわゆる「飛び入学」</a:t>
            </a:r>
            <a:r>
              <a:rPr lang="en-US" altLang="ja-JP" dirty="0" smtClean="0"/>
              <a:t>)</a:t>
            </a:r>
            <a:r>
              <a:rPr lang="ja-JP" altLang="en-US" dirty="0" smtClean="0"/>
              <a:t>するための大学院入学試験</a:t>
            </a:r>
            <a:r>
              <a:rPr kumimoji="1" lang="ja-JP" altLang="en-US" dirty="0" smtClean="0"/>
              <a:t>▲ </a:t>
            </a:r>
            <a:r>
              <a:rPr lang="en-US" altLang="ja-JP" dirty="0" smtClean="0"/>
              <a:t>(</a:t>
            </a:r>
            <a:r>
              <a:rPr lang="ja-JP" altLang="en-US" dirty="0" smtClean="0">
                <a:hlinkClick r:id="" action="ppaction://noaction"/>
              </a:rPr>
              <a:t>筆記試験を免除して口述試験のみ</a:t>
            </a:r>
            <a:r>
              <a:rPr lang="en-US" altLang="ja-JP" dirty="0" smtClean="0"/>
              <a:t>)</a:t>
            </a:r>
            <a:r>
              <a:rPr lang="ja-JP" altLang="en-US" dirty="0" smtClean="0"/>
              <a:t>の出願資格を与える制度があります。</a:t>
            </a:r>
            <a:endParaRPr lang="en-US" altLang="ja-JP" dirty="0" smtClean="0"/>
          </a:p>
          <a:p>
            <a:pPr>
              <a:lnSpc>
                <a:spcPct val="100000"/>
              </a:lnSpc>
            </a:pPr>
            <a:r>
              <a:rPr lang="ja-JP" altLang="en-US" dirty="0" smtClean="0"/>
              <a:t>★第</a:t>
            </a:r>
            <a:r>
              <a:rPr lang="en-US" altLang="ja-JP" dirty="0" smtClean="0"/>
              <a:t>1</a:t>
            </a:r>
            <a:r>
              <a:rPr lang="ja-JP" altLang="en-US" dirty="0" smtClean="0"/>
              <a:t>に，</a:t>
            </a:r>
            <a:r>
              <a:rPr lang="en-US" altLang="ja-JP" dirty="0" smtClean="0"/>
              <a:t>3</a:t>
            </a:r>
            <a:r>
              <a:rPr lang="ja-JP" altLang="en-US" dirty="0" smtClean="0"/>
              <a:t>年ジ修了時に卒業に必要な単位数をすべて取得見込みの者で，</a:t>
            </a:r>
            <a:r>
              <a:rPr lang="en-US" altLang="ja-JP" dirty="0" smtClean="0"/>
              <a:t>3</a:t>
            </a:r>
            <a:r>
              <a:rPr lang="ja-JP" altLang="en-US" dirty="0" smtClean="0"/>
              <a:t>年ジ修了までの</a:t>
            </a:r>
            <a:r>
              <a:rPr lang="en-US" altLang="ja-JP" b="1" dirty="0" smtClean="0">
                <a:solidFill>
                  <a:srgbClr val="FF0000"/>
                </a:solidFill>
              </a:rPr>
              <a:t>GPA</a:t>
            </a:r>
            <a:r>
              <a:rPr lang="ja-JP" altLang="en-US" b="1" dirty="0" smtClean="0">
                <a:solidFill>
                  <a:srgbClr val="FF0000"/>
                </a:solidFill>
              </a:rPr>
              <a:t>が総合</a:t>
            </a:r>
            <a:r>
              <a:rPr lang="en-US" altLang="ja-JP" b="1" dirty="0" smtClean="0">
                <a:solidFill>
                  <a:srgbClr val="FF0000"/>
                </a:solidFill>
              </a:rPr>
              <a:t>2.7</a:t>
            </a:r>
            <a:r>
              <a:rPr lang="ja-JP" altLang="en-US" b="1" dirty="0" smtClean="0">
                <a:solidFill>
                  <a:srgbClr val="FF0000"/>
                </a:solidFill>
              </a:rPr>
              <a:t>以上かつ学科科目（専門科目）</a:t>
            </a:r>
            <a:r>
              <a:rPr lang="en-US" altLang="ja-JP" b="1" dirty="0" smtClean="0">
                <a:solidFill>
                  <a:srgbClr val="FF0000"/>
                </a:solidFill>
              </a:rPr>
              <a:t>2.7</a:t>
            </a:r>
            <a:r>
              <a:rPr lang="ja-JP" altLang="en-US" b="1" dirty="0" smtClean="0">
                <a:solidFill>
                  <a:srgbClr val="FF0000"/>
                </a:solidFill>
              </a:rPr>
              <a:t>以上</a:t>
            </a:r>
            <a:r>
              <a:rPr lang="ja-JP" altLang="en-US" dirty="0" smtClean="0"/>
              <a:t>であること。■</a:t>
            </a:r>
            <a:endParaRPr lang="en-US" altLang="ja-JP" dirty="0" smtClean="0"/>
          </a:p>
          <a:p>
            <a:pPr>
              <a:lnSpc>
                <a:spcPct val="100000"/>
              </a:lnSpc>
            </a:pPr>
            <a:r>
              <a:rPr lang="ja-JP" altLang="en-US" dirty="0" smtClean="0"/>
              <a:t>★第</a:t>
            </a:r>
            <a:r>
              <a:rPr lang="en-US" altLang="ja-JP" dirty="0" smtClean="0"/>
              <a:t>2</a:t>
            </a:r>
            <a:r>
              <a:rPr lang="ja-JP" altLang="en-US" dirty="0" smtClean="0"/>
              <a:t>に，原則として演習を履修していること。■</a:t>
            </a:r>
          </a:p>
          <a:p>
            <a:pPr>
              <a:lnSpc>
                <a:spcPct val="100000"/>
              </a:lnSpc>
            </a:pPr>
            <a:r>
              <a:rPr lang="ja-JP" altLang="en-US" dirty="0" smtClean="0"/>
              <a:t>★なお，入学試験後に確定する</a:t>
            </a:r>
            <a:r>
              <a:rPr lang="en-US" altLang="ja-JP" dirty="0" smtClean="0"/>
              <a:t>3</a:t>
            </a:r>
            <a:r>
              <a:rPr lang="ja-JP" altLang="en-US" dirty="0" smtClean="0"/>
              <a:t>年ジ修了までの成績の結果，</a:t>
            </a:r>
            <a:r>
              <a:rPr lang="en-US" altLang="ja-JP" dirty="0" smtClean="0"/>
              <a:t>3</a:t>
            </a:r>
            <a:r>
              <a:rPr lang="ja-JP" altLang="en-US" dirty="0" smtClean="0"/>
              <a:t>年ジ修了までの</a:t>
            </a:r>
            <a:r>
              <a:rPr lang="en-US" altLang="ja-JP" b="1" dirty="0" smtClean="0">
                <a:solidFill>
                  <a:srgbClr val="FF0000"/>
                </a:solidFill>
              </a:rPr>
              <a:t>GPA</a:t>
            </a:r>
            <a:r>
              <a:rPr lang="ja-JP" altLang="en-US" b="1" dirty="0" smtClean="0">
                <a:solidFill>
                  <a:srgbClr val="FF0000"/>
                </a:solidFill>
              </a:rPr>
              <a:t>が総合</a:t>
            </a:r>
            <a:r>
              <a:rPr lang="en-US" altLang="ja-JP" b="1" dirty="0" smtClean="0">
                <a:solidFill>
                  <a:srgbClr val="FF0000"/>
                </a:solidFill>
              </a:rPr>
              <a:t>2.9</a:t>
            </a:r>
            <a:r>
              <a:rPr lang="ja-JP" altLang="en-US" b="1" dirty="0" smtClean="0">
                <a:solidFill>
                  <a:srgbClr val="FF0000"/>
                </a:solidFill>
              </a:rPr>
              <a:t>以上かつ学科科目（専門科目）</a:t>
            </a:r>
            <a:r>
              <a:rPr lang="en-US" altLang="ja-JP" b="1" dirty="0" smtClean="0">
                <a:solidFill>
                  <a:srgbClr val="FF0000"/>
                </a:solidFill>
              </a:rPr>
              <a:t>2.9</a:t>
            </a:r>
            <a:r>
              <a:rPr lang="ja-JP" altLang="en-US" b="1" dirty="0" smtClean="0">
                <a:solidFill>
                  <a:srgbClr val="FF0000"/>
                </a:solidFill>
              </a:rPr>
              <a:t>以上</a:t>
            </a:r>
            <a:r>
              <a:rPr lang="ja-JP" altLang="en-US" dirty="0" smtClean="0"/>
              <a:t>であるという，入学要件を満たしていなければ入学試験の結果にかかわらず入学資格はありませんので，注意が必要です。</a:t>
            </a:r>
          </a:p>
          <a:p>
            <a:endParaRPr kumimoji="1" lang="ja-JP" altLang="en-US" dirty="0"/>
          </a:p>
        </p:txBody>
      </p:sp>
      <p:sp>
        <p:nvSpPr>
          <p:cNvPr id="4" name="日付プレースホルダー 3"/>
          <p:cNvSpPr>
            <a:spLocks noGrp="1"/>
          </p:cNvSpPr>
          <p:nvPr>
            <p:ph type="dt" idx="10"/>
          </p:nvPr>
        </p:nvSpPr>
        <p:spPr/>
        <p:txBody>
          <a:bodyPr/>
          <a:lstStyle/>
          <a:p>
            <a:fld id="{F02D41BA-73D2-4E34-9334-C3E40A4CDD30}" type="datetime1">
              <a:rPr kumimoji="1" lang="ja-JP" altLang="en-US" smtClean="0"/>
              <a:t>2015/7/5</a:t>
            </a:fld>
            <a:endParaRPr kumimoji="1" lang="ja-JP" altLang="en-US"/>
          </a:p>
        </p:txBody>
      </p:sp>
      <p:sp>
        <p:nvSpPr>
          <p:cNvPr id="5" name="スライド番号プレースホルダー 4"/>
          <p:cNvSpPr>
            <a:spLocks noGrp="1"/>
          </p:cNvSpPr>
          <p:nvPr>
            <p:ph type="sldNum" sz="quarter" idx="11"/>
          </p:nvPr>
        </p:nvSpPr>
        <p:spPr/>
        <p:txBody>
          <a:bodyPr/>
          <a:lstStyle/>
          <a:p>
            <a:fld id="{536FA4E3-3E97-4FD9-AFB9-42BBE03E8560}" type="slidenum">
              <a:rPr kumimoji="1" lang="ja-JP" altLang="en-US" smtClean="0"/>
              <a:t>10</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Introduction to the MBL</a:t>
            </a:r>
            <a:endParaRPr kumimoji="1" lang="ja-JP" altLang="en-US"/>
          </a:p>
        </p:txBody>
      </p:sp>
    </p:spTree>
    <p:extLst>
      <p:ext uri="{BB962C8B-B14F-4D97-AF65-F5344CB8AC3E}">
        <p14:creationId xmlns:p14="http://schemas.microsoft.com/office/powerpoint/2010/main" val="5332693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「法と経営学」▲研究科の</a:t>
            </a:r>
            <a:r>
              <a:rPr kumimoji="1" lang="ja-JP" altLang="en-US" dirty="0" smtClean="0">
                <a:hlinkClick r:id="rId3" action="ppaction://hlinksldjump"/>
              </a:rPr>
              <a:t>修了</a:t>
            </a:r>
            <a:r>
              <a:rPr kumimoji="1" lang="ja-JP" altLang="en-US" dirty="0" smtClean="0"/>
              <a:t>要件について，説明します。■</a:t>
            </a:r>
            <a:endParaRPr kumimoji="1" lang="en-US" altLang="ja-JP" dirty="0" smtClean="0"/>
          </a:p>
          <a:p>
            <a:r>
              <a:rPr kumimoji="1" lang="ja-JP" altLang="en-US" dirty="0" smtClean="0"/>
              <a:t>■終了要件は，大きく言うと，以下の三つです。■</a:t>
            </a:r>
            <a:endParaRPr kumimoji="1" lang="en-US" altLang="ja-JP" dirty="0" smtClean="0"/>
          </a:p>
          <a:p>
            <a:r>
              <a:rPr kumimoji="1" lang="ja-JP" altLang="en-US" dirty="0" smtClean="0"/>
              <a:t>★第</a:t>
            </a:r>
            <a:r>
              <a:rPr kumimoji="1" lang="en-US" altLang="ja-JP" dirty="0" smtClean="0"/>
              <a:t>1</a:t>
            </a:r>
            <a:r>
              <a:rPr kumimoji="1" lang="ja-JP" altLang="en-US" dirty="0" smtClean="0"/>
              <a:t>は，</a:t>
            </a:r>
            <a:r>
              <a:rPr kumimoji="1" lang="en-US" altLang="ja-JP" dirty="0" smtClean="0"/>
              <a:t>2</a:t>
            </a:r>
            <a:r>
              <a:rPr kumimoji="1" lang="ja-JP" altLang="en-US" dirty="0" smtClean="0"/>
              <a:t>年以上在籍することです。■</a:t>
            </a:r>
            <a:endParaRPr kumimoji="1" lang="en-US" altLang="ja-JP" dirty="0" smtClean="0"/>
          </a:p>
          <a:p>
            <a:r>
              <a:rPr kumimoji="1" lang="ja-JP" altLang="en-US" dirty="0" smtClean="0"/>
              <a:t>★第</a:t>
            </a:r>
            <a:r>
              <a:rPr kumimoji="1" lang="en-US" altLang="ja-JP" dirty="0" smtClean="0"/>
              <a:t>2</a:t>
            </a:r>
            <a:r>
              <a:rPr kumimoji="1" lang="ja-JP" altLang="en-US" dirty="0" smtClean="0"/>
              <a:t>は，</a:t>
            </a:r>
            <a:r>
              <a:rPr kumimoji="1" lang="en-US" altLang="ja-JP" dirty="0" smtClean="0"/>
              <a:t>30</a:t>
            </a:r>
            <a:r>
              <a:rPr kumimoji="1" lang="ja-JP" altLang="en-US" dirty="0" smtClean="0"/>
              <a:t>単位以上を習得することです。■</a:t>
            </a:r>
            <a:endParaRPr kumimoji="1" lang="en-US" altLang="ja-JP" dirty="0" smtClean="0"/>
          </a:p>
          <a:p>
            <a:r>
              <a:rPr kumimoji="1" lang="ja-JP" altLang="en-US" dirty="0" smtClean="0"/>
              <a:t>★第</a:t>
            </a:r>
            <a:r>
              <a:rPr kumimoji="1" lang="en-US" altLang="ja-JP" dirty="0" smtClean="0"/>
              <a:t>3</a:t>
            </a:r>
            <a:r>
              <a:rPr kumimoji="1" lang="ja-JP" altLang="en-US" dirty="0" smtClean="0"/>
              <a:t>は，修士論文を作成し，その審査に合格することです。■</a:t>
            </a:r>
            <a:endParaRPr kumimoji="1" lang="en-US" altLang="ja-JP" dirty="0" smtClean="0"/>
          </a:p>
          <a:p>
            <a:r>
              <a:rPr kumimoji="1" lang="ja-JP" altLang="en-US" dirty="0" smtClean="0"/>
              <a:t>■卒業要件としての</a:t>
            </a:r>
            <a:r>
              <a:rPr kumimoji="1" lang="en-US" altLang="ja-JP" dirty="0" smtClean="0"/>
              <a:t>30</a:t>
            </a:r>
            <a:r>
              <a:rPr kumimoji="1" lang="ja-JP" altLang="en-US" dirty="0" smtClean="0"/>
              <a:t>単位には，以下の二つが含まれます。■</a:t>
            </a:r>
            <a:endParaRPr kumimoji="1" lang="en-US" altLang="ja-JP" dirty="0" smtClean="0"/>
          </a:p>
          <a:p>
            <a:r>
              <a:rPr kumimoji="1" lang="ja-JP" altLang="en-US" dirty="0" smtClean="0"/>
              <a:t>★第</a:t>
            </a:r>
            <a:r>
              <a:rPr kumimoji="1" lang="en-US" altLang="ja-JP" dirty="0" smtClean="0"/>
              <a:t>1</a:t>
            </a:r>
            <a:r>
              <a:rPr kumimoji="1" lang="ja-JP" altLang="en-US" dirty="0" smtClean="0"/>
              <a:t>は，必須科目（</a:t>
            </a:r>
            <a:r>
              <a:rPr kumimoji="1" lang="en-US" altLang="ja-JP" dirty="0" smtClean="0"/>
              <a:t>14</a:t>
            </a:r>
            <a:r>
              <a:rPr kumimoji="1" lang="ja-JP" altLang="en-US" dirty="0" smtClean="0"/>
              <a:t>単位）であり，■</a:t>
            </a:r>
            <a:endParaRPr kumimoji="1" lang="en-US" altLang="ja-JP" dirty="0" smtClean="0"/>
          </a:p>
          <a:p>
            <a:r>
              <a:rPr kumimoji="1" lang="ja-JP" altLang="en-US" dirty="0" smtClean="0"/>
              <a:t>★第</a:t>
            </a:r>
            <a:r>
              <a:rPr kumimoji="1" lang="en-US" altLang="ja-JP" dirty="0" smtClean="0"/>
              <a:t>2</a:t>
            </a:r>
            <a:r>
              <a:rPr kumimoji="1" lang="ja-JP" altLang="en-US" dirty="0" smtClean="0"/>
              <a:t>は，選択科目（</a:t>
            </a:r>
            <a:r>
              <a:rPr kumimoji="1" lang="en-US" altLang="ja-JP" dirty="0" smtClean="0"/>
              <a:t>16</a:t>
            </a:r>
            <a:r>
              <a:rPr kumimoji="1" lang="ja-JP" altLang="en-US" dirty="0" smtClean="0"/>
              <a:t>単位以上）です。■</a:t>
            </a:r>
            <a:endParaRPr kumimoji="1" lang="en-US" altLang="ja-JP" dirty="0" smtClean="0"/>
          </a:p>
          <a:p>
            <a:r>
              <a:rPr kumimoji="1" lang="ja-JP" altLang="en-US" dirty="0" smtClean="0"/>
              <a:t>■</a:t>
            </a:r>
            <a:r>
              <a:rPr kumimoji="1" lang="en-US" altLang="ja-JP" dirty="0" smtClean="0"/>
              <a:t>14</a:t>
            </a:r>
            <a:r>
              <a:rPr kumimoji="1" lang="ja-JP" altLang="en-US" dirty="0" smtClean="0"/>
              <a:t>単位の必須科目には，以下の三つの科目があります。■</a:t>
            </a:r>
            <a:endParaRPr kumimoji="1" lang="en-US" altLang="ja-JP" dirty="0" smtClean="0"/>
          </a:p>
          <a:p>
            <a:r>
              <a:rPr kumimoji="1" lang="ja-JP" altLang="en-US" dirty="0" smtClean="0"/>
              <a:t>★第</a:t>
            </a:r>
            <a:r>
              <a:rPr kumimoji="1" lang="en-US" altLang="ja-JP" dirty="0" smtClean="0"/>
              <a:t>1</a:t>
            </a:r>
            <a:r>
              <a:rPr kumimoji="1" lang="ja-JP" altLang="en-US" dirty="0" smtClean="0"/>
              <a:t>は，共通基礎科目（</a:t>
            </a:r>
            <a:r>
              <a:rPr kumimoji="1" lang="en-US" altLang="ja-JP" dirty="0" smtClean="0"/>
              <a:t>8</a:t>
            </a:r>
            <a:r>
              <a:rPr kumimoji="1" lang="ja-JP" altLang="en-US" dirty="0" smtClean="0"/>
              <a:t>単位）です。■</a:t>
            </a:r>
            <a:endParaRPr kumimoji="1" lang="en-US" altLang="ja-JP" dirty="0" smtClean="0"/>
          </a:p>
          <a:p>
            <a:r>
              <a:rPr kumimoji="1" lang="ja-JP" altLang="en-US" dirty="0" smtClean="0"/>
              <a:t>★第</a:t>
            </a:r>
            <a:r>
              <a:rPr kumimoji="1" lang="en-US" altLang="ja-JP" dirty="0" smtClean="0"/>
              <a:t>2</a:t>
            </a:r>
            <a:r>
              <a:rPr kumimoji="1" lang="ja-JP" altLang="en-US" dirty="0" smtClean="0"/>
              <a:t>は，合同演習（</a:t>
            </a:r>
            <a:r>
              <a:rPr kumimoji="1" lang="en-US" altLang="ja-JP" dirty="0" smtClean="0"/>
              <a:t>2</a:t>
            </a:r>
            <a:r>
              <a:rPr kumimoji="1" lang="ja-JP" altLang="en-US" dirty="0" smtClean="0"/>
              <a:t>単位）です。■</a:t>
            </a:r>
            <a:endParaRPr kumimoji="1" lang="en-US" altLang="ja-JP" dirty="0" smtClean="0"/>
          </a:p>
          <a:p>
            <a:r>
              <a:rPr kumimoji="1" lang="ja-JP" altLang="en-US" dirty="0" smtClean="0"/>
              <a:t>★第</a:t>
            </a:r>
            <a:r>
              <a:rPr kumimoji="1" lang="en-US" altLang="ja-JP" dirty="0" smtClean="0"/>
              <a:t>3</a:t>
            </a:r>
            <a:r>
              <a:rPr kumimoji="1" lang="ja-JP" altLang="en-US" dirty="0" smtClean="0"/>
              <a:t>は，研究指導（</a:t>
            </a:r>
            <a:r>
              <a:rPr kumimoji="1" lang="en-US" altLang="ja-JP" dirty="0" smtClean="0"/>
              <a:t>4</a:t>
            </a:r>
            <a:r>
              <a:rPr kumimoji="1" lang="ja-JP" altLang="en-US" dirty="0" smtClean="0"/>
              <a:t>単位）です。■</a:t>
            </a:r>
            <a:endParaRPr kumimoji="1" lang="en-US" altLang="ja-JP" dirty="0" smtClean="0"/>
          </a:p>
          <a:p>
            <a:r>
              <a:rPr kumimoji="1" lang="ja-JP" altLang="en-US" dirty="0" smtClean="0"/>
              <a:t>■共通基礎科目（</a:t>
            </a:r>
            <a:r>
              <a:rPr kumimoji="1" lang="en-US" altLang="ja-JP" dirty="0" smtClean="0"/>
              <a:t>8</a:t>
            </a:r>
            <a:r>
              <a:rPr kumimoji="1" lang="ja-JP" altLang="en-US" dirty="0" smtClean="0"/>
              <a:t>単位）には，つぎのものがあります。</a:t>
            </a:r>
            <a:endParaRPr kumimoji="1" lang="en-US" altLang="ja-JP" dirty="0" smtClean="0"/>
          </a:p>
          <a:p>
            <a:r>
              <a:rPr kumimoji="1" lang="ja-JP" altLang="en-US" dirty="0" smtClean="0"/>
              <a:t>★必修科目（</a:t>
            </a:r>
            <a:r>
              <a:rPr kumimoji="1" lang="en-US" altLang="ja-JP" dirty="0" smtClean="0"/>
              <a:t>4</a:t>
            </a:r>
            <a:r>
              <a:rPr kumimoji="1" lang="ja-JP" altLang="en-US" dirty="0" smtClean="0"/>
              <a:t>単位）として，</a:t>
            </a:r>
            <a:endParaRPr kumimoji="1" lang="en-US" altLang="ja-JP" dirty="0" smtClean="0"/>
          </a:p>
          <a:p>
            <a:r>
              <a:rPr kumimoji="1" lang="ja-JP" altLang="en-US" dirty="0" smtClean="0"/>
              <a:t>★ビジネス総論１，２があります。</a:t>
            </a:r>
            <a:endParaRPr kumimoji="1" lang="en-US" altLang="ja-JP" dirty="0" smtClean="0"/>
          </a:p>
          <a:p>
            <a:r>
              <a:rPr kumimoji="1" lang="ja-JP" altLang="en-US" dirty="0" smtClean="0"/>
              <a:t>■経営学の専門家と法学の専門家の二人の教員が教室に入り，大学院生と議論をしながら授業を進めます。</a:t>
            </a:r>
            <a:endParaRPr kumimoji="1" lang="en-US" altLang="ja-JP" dirty="0" smtClean="0"/>
          </a:p>
          <a:p>
            <a:r>
              <a:rPr kumimoji="1" lang="ja-JP" altLang="en-US" dirty="0" smtClean="0"/>
              <a:t>■「法と経営学」研究科の特色が最もよく現れている科目です。■</a:t>
            </a:r>
            <a:endParaRPr kumimoji="1" lang="en-US" altLang="ja-JP" dirty="0" smtClean="0"/>
          </a:p>
          <a:p>
            <a:r>
              <a:rPr kumimoji="1" lang="ja-JP" altLang="en-US" dirty="0" smtClean="0"/>
              <a:t>★選択必修科目（各</a:t>
            </a:r>
            <a:r>
              <a:rPr kumimoji="1" lang="en-US" altLang="ja-JP" dirty="0" smtClean="0"/>
              <a:t>2</a:t>
            </a:r>
            <a:r>
              <a:rPr kumimoji="1" lang="ja-JP" altLang="en-US" dirty="0" smtClean="0"/>
              <a:t>単位）には，</a:t>
            </a:r>
            <a:endParaRPr kumimoji="1" lang="en-US" altLang="ja-JP" dirty="0" smtClean="0"/>
          </a:p>
          <a:p>
            <a:r>
              <a:rPr kumimoji="1" lang="ja-JP" altLang="en-US" dirty="0" smtClean="0"/>
              <a:t>★オムニバス形式の講義である中小企業研究（事業承継の法と経営）があります。■また，</a:t>
            </a:r>
            <a:endParaRPr kumimoji="1" lang="en-US" altLang="ja-JP" dirty="0" smtClean="0"/>
          </a:p>
          <a:p>
            <a:r>
              <a:rPr kumimoji="1" lang="ja-JP" altLang="en-US" dirty="0" smtClean="0"/>
              <a:t>★経営学を履修した人が修士論文を書く際に必要な法学の知識を習得する「法学研究論」が用意されており，</a:t>
            </a:r>
            <a:endParaRPr kumimoji="1" lang="en-US" altLang="ja-JP" dirty="0" smtClean="0"/>
          </a:p>
          <a:p>
            <a:r>
              <a:rPr kumimoji="1" lang="ja-JP" altLang="en-US" dirty="0" smtClean="0"/>
              <a:t>■反対に，■</a:t>
            </a:r>
            <a:endParaRPr kumimoji="1" lang="en-US" altLang="ja-JP" dirty="0" smtClean="0"/>
          </a:p>
          <a:p>
            <a:r>
              <a:rPr kumimoji="1" lang="ja-JP" altLang="en-US" dirty="0" smtClean="0"/>
              <a:t>★法学を履修した人が，修士論文を書く際に必要な経営学の知識を習得するための「経営学研究論」が用意されています。■</a:t>
            </a:r>
            <a:endParaRPr kumimoji="1" lang="en-US" altLang="ja-JP" dirty="0" smtClean="0"/>
          </a:p>
          <a:p>
            <a:r>
              <a:rPr kumimoji="1" lang="ja-JP" altLang="en-US" dirty="0" smtClean="0"/>
              <a:t>■選択科目（</a:t>
            </a:r>
            <a:r>
              <a:rPr kumimoji="1" lang="en-US" altLang="ja-JP" dirty="0" smtClean="0"/>
              <a:t>16</a:t>
            </a:r>
            <a:r>
              <a:rPr kumimoji="1" lang="ja-JP" altLang="en-US" dirty="0" smtClean="0"/>
              <a:t>単位）には，つぎの三つがあります。■</a:t>
            </a:r>
            <a:endParaRPr kumimoji="1" lang="en-US" altLang="ja-JP" dirty="0" smtClean="0"/>
          </a:p>
          <a:p>
            <a:r>
              <a:rPr kumimoji="1" lang="ja-JP" altLang="en-US" dirty="0" smtClean="0"/>
              <a:t>★第</a:t>
            </a:r>
            <a:r>
              <a:rPr kumimoji="1" lang="en-US" altLang="ja-JP" dirty="0" smtClean="0"/>
              <a:t>1</a:t>
            </a:r>
            <a:r>
              <a:rPr kumimoji="1" lang="ja-JP" altLang="en-US" dirty="0" smtClean="0"/>
              <a:t>は，講義課目（各</a:t>
            </a:r>
            <a:r>
              <a:rPr kumimoji="1" lang="en-US" altLang="ja-JP" dirty="0" smtClean="0"/>
              <a:t>2</a:t>
            </a:r>
            <a:r>
              <a:rPr kumimoji="1" lang="ja-JP" altLang="en-US" dirty="0" smtClean="0"/>
              <a:t>単位）■</a:t>
            </a:r>
            <a:endParaRPr kumimoji="1" lang="en-US" altLang="ja-JP" dirty="0" smtClean="0"/>
          </a:p>
          <a:p>
            <a:r>
              <a:rPr kumimoji="1" lang="ja-JP" altLang="en-US" dirty="0" smtClean="0"/>
              <a:t>★第</a:t>
            </a:r>
            <a:r>
              <a:rPr kumimoji="1" lang="en-US" altLang="ja-JP" dirty="0" smtClean="0"/>
              <a:t>2</a:t>
            </a:r>
            <a:r>
              <a:rPr kumimoji="1" lang="ja-JP" altLang="en-US" dirty="0" smtClean="0"/>
              <a:t>は，演習科目（</a:t>
            </a:r>
            <a:r>
              <a:rPr kumimoji="1" lang="en-US" altLang="ja-JP" dirty="0" smtClean="0"/>
              <a:t>2</a:t>
            </a:r>
            <a:r>
              <a:rPr kumimoji="1" lang="ja-JP" altLang="en-US" dirty="0" smtClean="0"/>
              <a:t>単位，又は，</a:t>
            </a:r>
            <a:r>
              <a:rPr kumimoji="1" lang="en-US" altLang="ja-JP" dirty="0" smtClean="0"/>
              <a:t>4</a:t>
            </a:r>
            <a:r>
              <a:rPr kumimoji="1" lang="ja-JP" altLang="en-US" dirty="0" smtClean="0"/>
              <a:t>単位）■</a:t>
            </a:r>
            <a:endParaRPr kumimoji="1" lang="en-US" altLang="ja-JP" dirty="0" smtClean="0"/>
          </a:p>
          <a:p>
            <a:r>
              <a:rPr kumimoji="1" lang="ja-JP" altLang="en-US" dirty="0" smtClean="0"/>
              <a:t>★第</a:t>
            </a:r>
            <a:r>
              <a:rPr kumimoji="1" lang="en-US" altLang="ja-JP" dirty="0" smtClean="0"/>
              <a:t>3</a:t>
            </a:r>
            <a:r>
              <a:rPr kumimoji="1" lang="ja-JP" altLang="en-US" dirty="0" smtClean="0"/>
              <a:t>は，研究関連科目（各</a:t>
            </a:r>
            <a:r>
              <a:rPr kumimoji="1" lang="en-US" altLang="ja-JP" dirty="0" smtClean="0"/>
              <a:t>2</a:t>
            </a:r>
            <a:r>
              <a:rPr kumimoji="1" lang="ja-JP" altLang="en-US" dirty="0" smtClean="0"/>
              <a:t>単位）です。■</a:t>
            </a:r>
            <a:endParaRPr kumimoji="1" lang="en-US" altLang="ja-JP" dirty="0" smtClean="0"/>
          </a:p>
          <a:p>
            <a:r>
              <a:rPr kumimoji="1" lang="ja-JP" altLang="en-US" dirty="0" smtClean="0"/>
              <a:t>■第</a:t>
            </a:r>
            <a:r>
              <a:rPr kumimoji="1" lang="en-US" altLang="ja-JP" dirty="0" smtClean="0"/>
              <a:t>1</a:t>
            </a:r>
            <a:r>
              <a:rPr kumimoji="1" lang="ja-JP" altLang="en-US" dirty="0" smtClean="0"/>
              <a:t>の講義課目には，■</a:t>
            </a:r>
            <a:endParaRPr kumimoji="1" lang="en-US" altLang="ja-JP" dirty="0" smtClean="0"/>
          </a:p>
          <a:p>
            <a:r>
              <a:rPr kumimoji="1" lang="ja-JP" altLang="en-US" dirty="0" smtClean="0"/>
              <a:t>★共通基礎科目として，</a:t>
            </a:r>
            <a:endParaRPr kumimoji="1" lang="en-US" altLang="ja-JP" dirty="0" smtClean="0"/>
          </a:p>
          <a:p>
            <a:r>
              <a:rPr kumimoji="1" lang="ja-JP" altLang="en-US" dirty="0" smtClean="0"/>
              <a:t>★企業と社会（</a:t>
            </a:r>
            <a:r>
              <a:rPr kumimoji="1" lang="en-US" altLang="ja-JP" dirty="0" smtClean="0"/>
              <a:t>CSR</a:t>
            </a:r>
            <a:r>
              <a:rPr kumimoji="1" lang="ja-JP" altLang="en-US" dirty="0" smtClean="0"/>
              <a:t>）■</a:t>
            </a:r>
            <a:endParaRPr kumimoji="1" lang="en-US" altLang="ja-JP" dirty="0" smtClean="0"/>
          </a:p>
          <a:p>
            <a:r>
              <a:rPr kumimoji="1" lang="ja-JP" altLang="en-US" dirty="0" smtClean="0"/>
              <a:t>★法と経営学▲があります。■また，</a:t>
            </a:r>
            <a:endParaRPr kumimoji="1" lang="en-US" altLang="ja-JP" dirty="0" smtClean="0"/>
          </a:p>
          <a:p>
            <a:r>
              <a:rPr kumimoji="1" lang="ja-JP" altLang="en-US" dirty="0" smtClean="0"/>
              <a:t>★六分野に関する「法と経営学」に関する多くの科目が用意されています。</a:t>
            </a:r>
            <a:endParaRPr kumimoji="1" lang="en-US" altLang="ja-JP" dirty="0" smtClean="0"/>
          </a:p>
          <a:p>
            <a:r>
              <a:rPr kumimoji="1" lang="ja-JP" altLang="en-US" dirty="0" smtClean="0"/>
              <a:t>■第</a:t>
            </a:r>
            <a:r>
              <a:rPr kumimoji="1" lang="en-US" altLang="ja-JP" dirty="0" smtClean="0"/>
              <a:t>2</a:t>
            </a:r>
            <a:r>
              <a:rPr kumimoji="1" lang="ja-JP" altLang="en-US" dirty="0" smtClean="0"/>
              <a:t>の演習科目としては，■</a:t>
            </a:r>
            <a:endParaRPr kumimoji="1" lang="en-US" altLang="ja-JP" dirty="0" smtClean="0"/>
          </a:p>
          <a:p>
            <a:r>
              <a:rPr kumimoji="1" lang="ja-JP" altLang="en-US" dirty="0" smtClean="0"/>
              <a:t>★</a:t>
            </a:r>
            <a:r>
              <a:rPr kumimoji="1" lang="en-US" altLang="ja-JP" dirty="0" smtClean="0"/>
              <a:t>1</a:t>
            </a:r>
            <a:r>
              <a:rPr kumimoji="1" lang="ja-JP" altLang="en-US" dirty="0" smtClean="0"/>
              <a:t>年ジ演習（</a:t>
            </a:r>
            <a:r>
              <a:rPr kumimoji="1" lang="en-US" altLang="ja-JP" dirty="0" smtClean="0"/>
              <a:t>4</a:t>
            </a:r>
            <a:r>
              <a:rPr kumimoji="1" lang="ja-JP" altLang="en-US" dirty="0" smtClean="0"/>
              <a:t>単位）があり，</a:t>
            </a:r>
            <a:r>
              <a:rPr kumimoji="1" lang="en-US" altLang="ja-JP" dirty="0" smtClean="0"/>
              <a:t>2</a:t>
            </a:r>
            <a:r>
              <a:rPr kumimoji="1" lang="ja-JP" altLang="en-US" dirty="0" smtClean="0"/>
              <a:t>年ジの研究指導の橋渡しの役割を果たします。</a:t>
            </a:r>
            <a:endParaRPr kumimoji="1" lang="en-US" altLang="ja-JP" dirty="0" smtClean="0"/>
          </a:p>
          <a:p>
            <a:r>
              <a:rPr kumimoji="1" lang="ja-JP" altLang="en-US" dirty="0" smtClean="0"/>
              <a:t>■なお，さきに必須科目として紹介した，合同演習，研究指導</a:t>
            </a:r>
            <a:r>
              <a:rPr kumimoji="1" lang="ja-JP" altLang="en-US" dirty="0" smtClean="0"/>
              <a:t>も，演習</a:t>
            </a:r>
            <a:r>
              <a:rPr kumimoji="1" lang="ja-JP" altLang="en-US" dirty="0" smtClean="0"/>
              <a:t>科目です。■</a:t>
            </a:r>
            <a:endParaRPr kumimoji="1" lang="en-US" altLang="ja-JP" dirty="0" smtClean="0"/>
          </a:p>
          <a:p>
            <a:r>
              <a:rPr kumimoji="1" lang="ja-JP" altLang="en-US" dirty="0" smtClean="0"/>
              <a:t>■第</a:t>
            </a:r>
            <a:r>
              <a:rPr kumimoji="1" lang="en-US" altLang="ja-JP" dirty="0" smtClean="0"/>
              <a:t>3</a:t>
            </a:r>
            <a:r>
              <a:rPr kumimoji="1" lang="ja-JP" altLang="en-US" dirty="0" smtClean="0"/>
              <a:t>の研究関連科目（各</a:t>
            </a:r>
            <a:r>
              <a:rPr kumimoji="1" lang="en-US" altLang="ja-JP" dirty="0" smtClean="0"/>
              <a:t>2</a:t>
            </a:r>
            <a:r>
              <a:rPr kumimoji="1" lang="ja-JP" altLang="en-US" dirty="0" smtClean="0"/>
              <a:t>単位）には，■</a:t>
            </a:r>
            <a:endParaRPr kumimoji="1" lang="en-US" altLang="ja-JP" dirty="0" smtClean="0"/>
          </a:p>
          <a:p>
            <a:r>
              <a:rPr kumimoji="1" lang="ja-JP" altLang="en-US" dirty="0" smtClean="0"/>
              <a:t>★エクスターンシップ（実地研修）があります。</a:t>
            </a:r>
            <a:endParaRPr kumimoji="1" lang="en-US" altLang="ja-JP" dirty="0" smtClean="0"/>
          </a:p>
          <a:p>
            <a:r>
              <a:rPr kumimoji="1" lang="ja-JP" altLang="en-US" dirty="0" smtClean="0"/>
              <a:t>■実際に，企業に赴き，それまでの学習の成果を発揮して，経営実践の経験を積みます。</a:t>
            </a:r>
            <a:endParaRPr kumimoji="1" lang="en-US" altLang="ja-JP" dirty="0" smtClean="0"/>
          </a:p>
          <a:p>
            <a:r>
              <a:rPr kumimoji="1" lang="ja-JP" altLang="en-US" dirty="0" smtClean="0"/>
              <a:t>■就職活動にもつながる，重要な科目です。■</a:t>
            </a:r>
            <a:endParaRPr kumimoji="1" lang="en-US" altLang="ja-JP" dirty="0" smtClean="0"/>
          </a:p>
          <a:p>
            <a:r>
              <a:rPr kumimoji="1" lang="ja-JP" altLang="en-US" dirty="0" smtClean="0"/>
              <a:t>★国際化に対応するために，ビジネス英語という科目も用意されています。■そのほかに，</a:t>
            </a:r>
            <a:endParaRPr kumimoji="1" lang="en-US" altLang="ja-JP" dirty="0" smtClean="0"/>
          </a:p>
          <a:p>
            <a:r>
              <a:rPr kumimoji="1" lang="ja-JP" altLang="en-US" dirty="0" smtClean="0"/>
              <a:t>★法曹実務について生きた知識を獲得するために，民事訴訟研究（紛争解決の法と実務）■および，</a:t>
            </a:r>
            <a:endParaRPr kumimoji="1" lang="en-US" altLang="ja-JP" dirty="0" smtClean="0"/>
          </a:p>
          <a:p>
            <a:r>
              <a:rPr kumimoji="1" lang="ja-JP" altLang="en-US" dirty="0" smtClean="0"/>
              <a:t>★刑事訴訟研究（刑事事件の法と実務）という科目が用意されています。■</a:t>
            </a:r>
            <a:endParaRPr kumimoji="1" lang="en-US" altLang="ja-JP" dirty="0" smtClean="0"/>
          </a:p>
        </p:txBody>
      </p:sp>
      <p:sp>
        <p:nvSpPr>
          <p:cNvPr id="4" name="日付プレースホルダー 3"/>
          <p:cNvSpPr>
            <a:spLocks noGrp="1"/>
          </p:cNvSpPr>
          <p:nvPr>
            <p:ph type="dt" idx="10"/>
          </p:nvPr>
        </p:nvSpPr>
        <p:spPr/>
        <p:txBody>
          <a:bodyPr/>
          <a:lstStyle/>
          <a:p>
            <a:fld id="{2ED3BF27-A783-43C5-BBFD-D83916324D19}" type="datetime1">
              <a:rPr kumimoji="1" lang="ja-JP" altLang="en-US" smtClean="0"/>
              <a:t>2015/7/5</a:t>
            </a:fld>
            <a:endParaRPr kumimoji="1" lang="ja-JP" altLang="en-US"/>
          </a:p>
        </p:txBody>
      </p:sp>
      <p:sp>
        <p:nvSpPr>
          <p:cNvPr id="5" name="スライド番号プレースホルダー 4"/>
          <p:cNvSpPr>
            <a:spLocks noGrp="1"/>
          </p:cNvSpPr>
          <p:nvPr>
            <p:ph type="sldNum" sz="quarter" idx="11"/>
          </p:nvPr>
        </p:nvSpPr>
        <p:spPr/>
        <p:txBody>
          <a:bodyPr/>
          <a:lstStyle/>
          <a:p>
            <a:fld id="{536FA4E3-3E97-4FD9-AFB9-42BBE03E8560}" type="slidenum">
              <a:rPr kumimoji="1" lang="ja-JP" altLang="en-US" smtClean="0"/>
              <a:t>11</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Introduction to the MBL</a:t>
            </a:r>
            <a:endParaRPr kumimoji="1" lang="ja-JP" altLang="en-US"/>
          </a:p>
        </p:txBody>
      </p:sp>
    </p:spTree>
    <p:extLst>
      <p:ext uri="{BB962C8B-B14F-4D97-AF65-F5344CB8AC3E}">
        <p14:creationId xmlns:p14="http://schemas.microsoft.com/office/powerpoint/2010/main" val="15510753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「法と経営学」研究科のカリキュラムの体系について簡単に説明します。</a:t>
            </a:r>
            <a:endParaRPr kumimoji="1" lang="en-US" altLang="ja-JP" dirty="0" smtClean="0"/>
          </a:p>
          <a:p>
            <a:r>
              <a:rPr kumimoji="1" lang="ja-JP" altLang="en-US" dirty="0" smtClean="0"/>
              <a:t>■「法と経営学」の六分野のそれぞれについて，経営学と法学とが，バランスよく組み合わされています。</a:t>
            </a:r>
            <a:endParaRPr kumimoji="1" lang="en-US" altLang="ja-JP" dirty="0" smtClean="0"/>
          </a:p>
          <a:p>
            <a:r>
              <a:rPr kumimoji="1" lang="ja-JP" altLang="en-US" dirty="0" smtClean="0"/>
              <a:t>■科目の詳細については，法と経営学研究科のホームページで紹介していますので，それを参照してください。</a:t>
            </a:r>
            <a:endParaRPr kumimoji="1" lang="ja-JP" altLang="en-US" dirty="0"/>
          </a:p>
        </p:txBody>
      </p:sp>
      <p:sp>
        <p:nvSpPr>
          <p:cNvPr id="4" name="日付プレースホルダー 3"/>
          <p:cNvSpPr>
            <a:spLocks noGrp="1"/>
          </p:cNvSpPr>
          <p:nvPr>
            <p:ph type="dt" idx="10"/>
          </p:nvPr>
        </p:nvSpPr>
        <p:spPr/>
        <p:txBody>
          <a:bodyPr/>
          <a:lstStyle/>
          <a:p>
            <a:fld id="{C0E2DACB-17B8-488B-8A1B-C3DADBB448D4}" type="datetime1">
              <a:rPr kumimoji="1" lang="ja-JP" altLang="en-US" smtClean="0"/>
              <a:t>2015/7/5</a:t>
            </a:fld>
            <a:endParaRPr kumimoji="1" lang="ja-JP" altLang="en-US"/>
          </a:p>
        </p:txBody>
      </p:sp>
      <p:sp>
        <p:nvSpPr>
          <p:cNvPr id="5" name="スライド番号プレースホルダー 4"/>
          <p:cNvSpPr>
            <a:spLocks noGrp="1"/>
          </p:cNvSpPr>
          <p:nvPr>
            <p:ph type="sldNum" sz="quarter" idx="11"/>
          </p:nvPr>
        </p:nvSpPr>
        <p:spPr/>
        <p:txBody>
          <a:bodyPr/>
          <a:lstStyle/>
          <a:p>
            <a:fld id="{536FA4E3-3E97-4FD9-AFB9-42BBE03E8560}" type="slidenum">
              <a:rPr kumimoji="1" lang="ja-JP" altLang="en-US" smtClean="0"/>
              <a:t>12</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Introduction to the MBL</a:t>
            </a:r>
            <a:endParaRPr kumimoji="1" lang="ja-JP" altLang="en-US"/>
          </a:p>
        </p:txBody>
      </p:sp>
    </p:spTree>
    <p:extLst>
      <p:ext uri="{BB962C8B-B14F-4D97-AF65-F5344CB8AC3E}">
        <p14:creationId xmlns:p14="http://schemas.microsoft.com/office/powerpoint/2010/main" val="25027275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ビジネス総論等では，ケース研究を行います。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★今年度のビジネス総論</a:t>
            </a:r>
            <a:r>
              <a:rPr kumimoji="1" lang="en-US" altLang="ja-JP" dirty="0" smtClean="0"/>
              <a:t>1</a:t>
            </a:r>
            <a:r>
              <a:rPr kumimoji="1" lang="ja-JP" altLang="en-US" dirty="0" smtClean="0"/>
              <a:t>では，</a:t>
            </a:r>
            <a:r>
              <a:rPr lang="ja-JP" altLang="en-US" sz="1200" dirty="0" smtClean="0"/>
              <a:t>池井戸潤</a:t>
            </a:r>
            <a:r>
              <a:rPr lang="en-US" altLang="ja-JP" sz="1200" dirty="0" smtClean="0"/>
              <a:t>『</a:t>
            </a:r>
            <a:r>
              <a:rPr lang="ja-JP" altLang="en-US" sz="1200" dirty="0" smtClean="0"/>
              <a:t>空飛ぶタイヤ</a:t>
            </a:r>
            <a:r>
              <a:rPr lang="en-US" altLang="ja-JP" sz="1200" dirty="0" smtClean="0"/>
              <a:t>』</a:t>
            </a:r>
            <a:r>
              <a:rPr lang="ja-JP" altLang="en-US" sz="1200" dirty="0" smtClean="0"/>
              <a:t>講談社文庫（</a:t>
            </a:r>
            <a:r>
              <a:rPr lang="en-US" altLang="ja-JP" sz="1200" dirty="0" smtClean="0"/>
              <a:t>2009</a:t>
            </a:r>
            <a:r>
              <a:rPr lang="ja-JP" altLang="en-US" sz="1200" dirty="0" smtClean="0"/>
              <a:t>）をとりあげて■</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★「法と経営学」の六分野について，小説のおもしろさと「法と経営学」の六分野について，学問的な分析を行いました。■</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★この小説は，実際の事件をモデルにしているので，実際の事件の訴訟記録も参照しながら，問題全体を経営学の視点と，法学的な視点の双方から分析しました。</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なお，この小説の作者は，銀行出身なので，小説の登場人物に，銀行取引約定書の文言を正確に述べさせている箇所があり，講義で議論を重ねていくうちに，小説の会話と，六法の資料の文言とが一致していることを発見した時は，大学院生が，小説の読み方が変わったとの感想を述べています。</a:t>
            </a:r>
          </a:p>
          <a:p>
            <a:endParaRPr kumimoji="1" lang="ja-JP" altLang="en-US" dirty="0"/>
          </a:p>
        </p:txBody>
      </p:sp>
      <p:sp>
        <p:nvSpPr>
          <p:cNvPr id="4" name="日付プレースホルダー 3"/>
          <p:cNvSpPr>
            <a:spLocks noGrp="1"/>
          </p:cNvSpPr>
          <p:nvPr>
            <p:ph type="dt" idx="10"/>
          </p:nvPr>
        </p:nvSpPr>
        <p:spPr/>
        <p:txBody>
          <a:bodyPr/>
          <a:lstStyle/>
          <a:p>
            <a:fld id="{7690D40B-A77D-43D4-B1AC-5E15A83BF7B9}" type="datetime1">
              <a:rPr kumimoji="1" lang="ja-JP" altLang="en-US" smtClean="0"/>
              <a:t>2015/7/5</a:t>
            </a:fld>
            <a:endParaRPr kumimoji="1" lang="ja-JP" altLang="en-US"/>
          </a:p>
        </p:txBody>
      </p:sp>
      <p:sp>
        <p:nvSpPr>
          <p:cNvPr id="5" name="スライド番号プレースホルダー 4"/>
          <p:cNvSpPr>
            <a:spLocks noGrp="1"/>
          </p:cNvSpPr>
          <p:nvPr>
            <p:ph type="sldNum" sz="quarter" idx="11"/>
          </p:nvPr>
        </p:nvSpPr>
        <p:spPr/>
        <p:txBody>
          <a:bodyPr/>
          <a:lstStyle/>
          <a:p>
            <a:fld id="{536FA4E3-3E97-4FD9-AFB9-42BBE03E8560}" type="slidenum">
              <a:rPr kumimoji="1" lang="ja-JP" altLang="en-US" smtClean="0"/>
              <a:t>13</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Introduction to the MBL</a:t>
            </a:r>
            <a:endParaRPr kumimoji="1" lang="ja-JP" altLang="en-US"/>
          </a:p>
        </p:txBody>
      </p:sp>
    </p:spTree>
    <p:extLst>
      <p:ext uri="{BB962C8B-B14F-4D97-AF65-F5344CB8AC3E}">
        <p14:creationId xmlns:p14="http://schemas.microsoft.com/office/powerpoint/2010/main" val="38810666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「法と経営学」研究科の入学者の受け入れ方針であるアドミッション・ポリシーについて，説明します。■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r>
              <a:rPr kumimoji="1" lang="ja-JP" altLang="en-US" sz="1200" dirty="0" smtClean="0"/>
              <a:t>本研究科は，「広い視野を持って，社会の組織（例えば，企業や</a:t>
            </a:r>
            <a:r>
              <a:rPr kumimoji="1" lang="en-US" altLang="ja-JP" sz="1200" dirty="0" smtClean="0"/>
              <a:t>NPO</a:t>
            </a:r>
            <a:r>
              <a:rPr kumimoji="1" lang="ja-JP" altLang="en-US" sz="1200" dirty="0" err="1" smtClean="0"/>
              <a:t>，</a:t>
            </a:r>
            <a:r>
              <a:rPr kumimoji="1" lang="ja-JP" altLang="en-US" sz="1200" dirty="0" smtClean="0"/>
              <a:t>研究機関も含まれます）の中で指導的役割を果たせる人材」，特に，「経営学と法学とを身につけ，リスクマネジメントを実践できる人材」を，従来の学部の枠に囚われずに育成することを目標としており，</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r>
              <a:rPr kumimoji="1" lang="ja-JP" altLang="en-US" sz="1200" dirty="0" smtClean="0"/>
              <a:t>企業経営者，中小企業の事業承継者，それを支える専門家（税理士など），及び大学院で習得した専門知識や分析力を活かせる企業内スペシャリストの輩出を目指しています。■</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■これらの目標を達成するため，</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a:t>
            </a:r>
            <a:r>
              <a:rPr lang="ja-JP" altLang="en-US" sz="1200" dirty="0" smtClean="0"/>
              <a:t>これらの業種に必要である</a:t>
            </a:r>
            <a:r>
              <a:rPr lang="ja-JP" altLang="en-US" sz="1200" b="1" dirty="0" smtClean="0">
                <a:solidFill>
                  <a:schemeClr val="tx2"/>
                </a:solidFill>
              </a:rPr>
              <a:t>社会情勢の把握力，すなわち，</a:t>
            </a:r>
            <a:r>
              <a:rPr kumimoji="1" lang="ja-JP" altLang="en-US" sz="1200" b="1" kern="1200" dirty="0" smtClean="0">
                <a:latin typeface="AR P丸ゴシック体E" panose="020F0900000000000000" pitchFamily="50" charset="-128"/>
                <a:ea typeface="AR P丸ゴシック体E" panose="020F0900000000000000" pitchFamily="50" charset="-128"/>
              </a:rPr>
              <a:t>データを収集し，定量分析をし，総合する能力</a:t>
            </a:r>
            <a:r>
              <a:rPr lang="ja-JP" altLang="en-US" sz="1200" b="1" dirty="0" smtClean="0">
                <a:solidFill>
                  <a:schemeClr val="tx2"/>
                </a:solidFill>
              </a:rPr>
              <a:t>■</a:t>
            </a:r>
            <a:endParaRPr lang="en-US" altLang="ja-JP" sz="1200" b="1" dirty="0" smtClean="0">
              <a:solidFill>
                <a:schemeClr val="tx2"/>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1" dirty="0" smtClean="0">
                <a:solidFill>
                  <a:schemeClr val="tx2"/>
                </a:solidFill>
              </a:rPr>
              <a:t>★柔軟な発想力，すなわち，</a:t>
            </a:r>
            <a:r>
              <a:rPr kumimoji="1" lang="ja-JP" altLang="en-US" sz="1200" b="1" kern="1200" dirty="0" smtClean="0">
                <a:latin typeface="AR P丸ゴシック体E" panose="020F0900000000000000" pitchFamily="50" charset="-128"/>
                <a:ea typeface="AR P丸ゴシック体E" panose="020F0900000000000000" pitchFamily="50" charset="-128"/>
              </a:rPr>
              <a:t>過去，現在，未来を踏まえた発想力■</a:t>
            </a:r>
            <a:endParaRPr lang="en-US" altLang="ja-JP" sz="1200" b="1" dirty="0" smtClean="0">
              <a:solidFill>
                <a:schemeClr val="tx2"/>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1" dirty="0" smtClean="0">
                <a:solidFill>
                  <a:schemeClr val="tx2"/>
                </a:solidFill>
              </a:rPr>
              <a:t>★コミュニケーション能力，すなわち，ネットワーク能力■</a:t>
            </a:r>
            <a:endParaRPr lang="en-US" altLang="ja-JP" sz="1200" b="1" dirty="0" smtClean="0">
              <a:solidFill>
                <a:schemeClr val="tx2"/>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1" dirty="0" smtClean="0">
                <a:solidFill>
                  <a:schemeClr val="tx2"/>
                </a:solidFill>
              </a:rPr>
              <a:t>★倫理観，すなわち，</a:t>
            </a:r>
            <a:r>
              <a:rPr kumimoji="1" lang="ja-JP" altLang="en-US" sz="1200" b="1" kern="1200" dirty="0" smtClean="0">
                <a:latin typeface="AR P丸ゴシック体E" panose="020F0900000000000000" pitchFamily="50" charset="-128"/>
                <a:ea typeface="AR P丸ゴシック体E" panose="020F0900000000000000" pitchFamily="50" charset="-128"/>
              </a:rPr>
              <a:t>利益相反を克服し，公共の利益を尊重する考え方とその実行力</a:t>
            </a:r>
            <a:endParaRPr lang="en-US" altLang="ja-JP" sz="1200" b="1" dirty="0" smtClean="0">
              <a:solidFill>
                <a:schemeClr val="tx2"/>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1" dirty="0" smtClean="0">
                <a:solidFill>
                  <a:schemeClr val="tx2"/>
                </a:solidFill>
              </a:rPr>
              <a:t>■</a:t>
            </a:r>
            <a:r>
              <a:rPr lang="ja-JP" altLang="en-US" sz="1200" dirty="0" smtClean="0"/>
              <a:t>などを有する者を選抜するための入試方法をとることにしています。</a:t>
            </a:r>
            <a:endParaRPr kumimoji="1" lang="ja-JP" alt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p>
          <a:p>
            <a:endParaRPr kumimoji="1" lang="ja-JP" altLang="en-US" dirty="0"/>
          </a:p>
        </p:txBody>
      </p:sp>
      <p:sp>
        <p:nvSpPr>
          <p:cNvPr id="4" name="日付プレースホルダー 3"/>
          <p:cNvSpPr>
            <a:spLocks noGrp="1"/>
          </p:cNvSpPr>
          <p:nvPr>
            <p:ph type="dt" idx="10"/>
          </p:nvPr>
        </p:nvSpPr>
        <p:spPr/>
        <p:txBody>
          <a:bodyPr/>
          <a:lstStyle/>
          <a:p>
            <a:fld id="{16C0D0C8-DE89-4135-9D78-42B5EB72ABD0}" type="datetime1">
              <a:rPr kumimoji="1" lang="ja-JP" altLang="en-US" smtClean="0"/>
              <a:t>2015/7/5</a:t>
            </a:fld>
            <a:endParaRPr kumimoji="1" lang="ja-JP" altLang="en-US"/>
          </a:p>
        </p:txBody>
      </p:sp>
      <p:sp>
        <p:nvSpPr>
          <p:cNvPr id="5" name="スライド番号プレースホルダー 4"/>
          <p:cNvSpPr>
            <a:spLocks noGrp="1"/>
          </p:cNvSpPr>
          <p:nvPr>
            <p:ph type="sldNum" sz="quarter" idx="11"/>
          </p:nvPr>
        </p:nvSpPr>
        <p:spPr/>
        <p:txBody>
          <a:bodyPr/>
          <a:lstStyle/>
          <a:p>
            <a:fld id="{536FA4E3-3E97-4FD9-AFB9-42BBE03E8560}" type="slidenum">
              <a:rPr kumimoji="1" lang="ja-JP" altLang="en-US" smtClean="0"/>
              <a:t>14</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Introduction to the MBL</a:t>
            </a:r>
            <a:endParaRPr kumimoji="1" lang="ja-JP" altLang="en-US"/>
          </a:p>
        </p:txBody>
      </p:sp>
    </p:spTree>
    <p:extLst>
      <p:ext uri="{BB962C8B-B14F-4D97-AF65-F5344CB8AC3E}">
        <p14:creationId xmlns:p14="http://schemas.microsoft.com/office/powerpoint/2010/main" val="12602525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これで，明治学院大学▲大学院▲「法と経営学」▲研究科▲の説明を終わります。ご清聴ありがとうございました。</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■「法と</a:t>
            </a:r>
            <a:r>
              <a:rPr kumimoji="1" lang="ja-JP" altLang="en-US" smtClean="0"/>
              <a:t>経営学」研究科は</a:t>
            </a:r>
            <a:r>
              <a:rPr kumimoji="1" lang="ja-JP" altLang="en-US" dirty="0" smtClean="0"/>
              <a:t>，将来的には，地球規模のセイギをめざす，経済学，</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■人類のセイギをめざす，法学，</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■組織のセイギをめざす，経営学の三つの学問を統合し，</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■個人の尊厳と私的自治を実現するための新しい学問を創設したいと考えています。</a:t>
            </a:r>
            <a:endParaRPr kumimoji="1" lang="en-US" altLang="ja-JP" dirty="0" smtClean="0"/>
          </a:p>
          <a:p>
            <a:endParaRPr kumimoji="1" lang="ja-JP" altLang="en-US" dirty="0"/>
          </a:p>
        </p:txBody>
      </p:sp>
      <p:sp>
        <p:nvSpPr>
          <p:cNvPr id="4" name="日付プレースホルダー 3"/>
          <p:cNvSpPr>
            <a:spLocks noGrp="1"/>
          </p:cNvSpPr>
          <p:nvPr>
            <p:ph type="dt" idx="10"/>
          </p:nvPr>
        </p:nvSpPr>
        <p:spPr/>
        <p:txBody>
          <a:bodyPr/>
          <a:lstStyle/>
          <a:p>
            <a:fld id="{DFFEA7BD-8023-4D2E-8C0D-D6B642EF545A}" type="datetime1">
              <a:rPr kumimoji="1" lang="ja-JP" altLang="en-US" smtClean="0"/>
              <a:t>2015/7/5</a:t>
            </a:fld>
            <a:endParaRPr kumimoji="1" lang="ja-JP" altLang="en-US"/>
          </a:p>
        </p:txBody>
      </p:sp>
      <p:sp>
        <p:nvSpPr>
          <p:cNvPr id="5" name="スライド番号プレースホルダー 4"/>
          <p:cNvSpPr>
            <a:spLocks noGrp="1"/>
          </p:cNvSpPr>
          <p:nvPr>
            <p:ph type="sldNum" sz="quarter" idx="11"/>
          </p:nvPr>
        </p:nvSpPr>
        <p:spPr/>
        <p:txBody>
          <a:bodyPr/>
          <a:lstStyle/>
          <a:p>
            <a:fld id="{536FA4E3-3E97-4FD9-AFB9-42BBE03E8560}" type="slidenum">
              <a:rPr kumimoji="1" lang="ja-JP" altLang="en-US" smtClean="0"/>
              <a:t>15</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Introduction to the MBL</a:t>
            </a:r>
            <a:endParaRPr kumimoji="1" lang="ja-JP" altLang="en-US"/>
          </a:p>
        </p:txBody>
      </p:sp>
    </p:spTree>
    <p:extLst>
      <p:ext uri="{BB962C8B-B14F-4D97-AF65-F5344CB8AC3E}">
        <p14:creationId xmlns:p14="http://schemas.microsoft.com/office/powerpoint/2010/main" val="1966080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「法と経営学」研究科のガイダンスの目次です。</a:t>
            </a:r>
            <a:endParaRPr kumimoji="1" lang="ja-JP" altLang="en-US" dirty="0"/>
          </a:p>
        </p:txBody>
      </p:sp>
      <p:sp>
        <p:nvSpPr>
          <p:cNvPr id="4" name="日付プレースホルダー 3"/>
          <p:cNvSpPr>
            <a:spLocks noGrp="1"/>
          </p:cNvSpPr>
          <p:nvPr>
            <p:ph type="dt" idx="10"/>
          </p:nvPr>
        </p:nvSpPr>
        <p:spPr/>
        <p:txBody>
          <a:bodyPr/>
          <a:lstStyle/>
          <a:p>
            <a:fld id="{15A74885-17A3-400C-89CB-F519E1A5B800}" type="datetime1">
              <a:rPr kumimoji="1" lang="ja-JP" altLang="en-US" smtClean="0"/>
              <a:t>2015/7/5</a:t>
            </a:fld>
            <a:endParaRPr kumimoji="1" lang="ja-JP" altLang="en-US"/>
          </a:p>
        </p:txBody>
      </p:sp>
      <p:sp>
        <p:nvSpPr>
          <p:cNvPr id="5" name="スライド番号プレースホルダー 4"/>
          <p:cNvSpPr>
            <a:spLocks noGrp="1"/>
          </p:cNvSpPr>
          <p:nvPr>
            <p:ph type="sldNum" sz="quarter" idx="11"/>
          </p:nvPr>
        </p:nvSpPr>
        <p:spPr/>
        <p:txBody>
          <a:bodyPr/>
          <a:lstStyle/>
          <a:p>
            <a:fld id="{536FA4E3-3E97-4FD9-AFB9-42BBE03E8560}" type="slidenum">
              <a:rPr kumimoji="1" lang="ja-JP" altLang="en-US" smtClean="0"/>
              <a:t>2</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Introduction to the MBL</a:t>
            </a:r>
            <a:endParaRPr kumimoji="1" lang="ja-JP" altLang="en-US"/>
          </a:p>
        </p:txBody>
      </p:sp>
    </p:spTree>
    <p:extLst>
      <p:ext uri="{BB962C8B-B14F-4D97-AF65-F5344CB8AC3E}">
        <p14:creationId xmlns:p14="http://schemas.microsoft.com/office/powerpoint/2010/main" val="3734860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★明治学院大学▲法と経営学▲研究科は，</a:t>
            </a:r>
            <a:r>
              <a:rPr kumimoji="1" lang="en-US" altLang="ja-JP" dirty="0" smtClean="0"/>
              <a:t>2014</a:t>
            </a:r>
            <a:r>
              <a:rPr kumimoji="1" lang="ja-JP" altLang="en-US" dirty="0" smtClean="0"/>
              <a:t>年</a:t>
            </a:r>
            <a:r>
              <a:rPr kumimoji="1" lang="en-US" altLang="ja-JP" dirty="0" smtClean="0"/>
              <a:t>10</a:t>
            </a:r>
            <a:r>
              <a:rPr kumimoji="1" lang="ja-JP" altLang="en-US" dirty="0" smtClean="0"/>
              <a:t>月に▲文部科学省によって設立が認可されました。■</a:t>
            </a:r>
            <a:endParaRPr kumimoji="1" lang="en-US" altLang="ja-JP" dirty="0" smtClean="0"/>
          </a:p>
          <a:p>
            <a:r>
              <a:rPr kumimoji="1" lang="ja-JP" altLang="en-US" dirty="0" smtClean="0"/>
              <a:t>★この新研究科は，</a:t>
            </a:r>
            <a:r>
              <a:rPr kumimoji="1" lang="en-US" altLang="ja-JP" dirty="0" smtClean="0"/>
              <a:t>2015</a:t>
            </a:r>
            <a:r>
              <a:rPr kumimoji="1" lang="ja-JP" altLang="en-US" dirty="0" smtClean="0"/>
              <a:t>年</a:t>
            </a:r>
            <a:r>
              <a:rPr kumimoji="1" lang="en-US" altLang="ja-JP" dirty="0" smtClean="0"/>
              <a:t>4</a:t>
            </a:r>
            <a:r>
              <a:rPr kumimoji="1" lang="ja-JP" altLang="en-US" dirty="0" smtClean="0"/>
              <a:t>月</a:t>
            </a:r>
            <a:r>
              <a:rPr kumimoji="1" lang="en-US" altLang="ja-JP" dirty="0" smtClean="0"/>
              <a:t>1</a:t>
            </a:r>
            <a:r>
              <a:rPr kumimoji="1" lang="ja-JP" altLang="en-US" dirty="0" smtClean="0"/>
              <a:t>日に開校し，現在，第</a:t>
            </a:r>
            <a:r>
              <a:rPr kumimoji="1" lang="en-US" altLang="ja-JP" dirty="0" smtClean="0"/>
              <a:t>1</a:t>
            </a:r>
            <a:r>
              <a:rPr kumimoji="1" lang="ja-JP" altLang="en-US" dirty="0" smtClean="0"/>
              <a:t>期生の</a:t>
            </a:r>
            <a:r>
              <a:rPr kumimoji="1" lang="en-US" altLang="ja-JP" dirty="0" smtClean="0"/>
              <a:t>8</a:t>
            </a:r>
            <a:r>
              <a:rPr kumimoji="1" lang="ja-JP" altLang="en-US" dirty="0" smtClean="0"/>
              <a:t>名が，学修に励んでいます。■</a:t>
            </a:r>
            <a:endParaRPr kumimoji="1" lang="en-US" altLang="ja-JP" dirty="0" smtClean="0"/>
          </a:p>
          <a:p>
            <a:r>
              <a:rPr kumimoji="1" lang="ja-JP" altLang="en-US" dirty="0" smtClean="0"/>
              <a:t>★「法と経営学」という研究科の名称も，</a:t>
            </a:r>
            <a:endParaRPr kumimoji="1" lang="en-US" altLang="ja-JP" dirty="0" smtClean="0"/>
          </a:p>
          <a:p>
            <a:r>
              <a:rPr kumimoji="1" lang="ja-JP" altLang="en-US" dirty="0" smtClean="0"/>
              <a:t>■「法と経営学修士」（</a:t>
            </a:r>
            <a:r>
              <a:rPr kumimoji="1" lang="en-US" altLang="ja-JP" dirty="0" smtClean="0"/>
              <a:t>Master of Business</a:t>
            </a:r>
            <a:r>
              <a:rPr kumimoji="1" lang="en-US" altLang="ja-JP" baseline="0" dirty="0" smtClean="0"/>
              <a:t> &amp; Law</a:t>
            </a:r>
            <a:r>
              <a:rPr kumimoji="1" lang="ja-JP" altLang="en-US" dirty="0" smtClean="0"/>
              <a:t>）という学位の名称も，</a:t>
            </a:r>
            <a:endParaRPr kumimoji="1" lang="en-US" altLang="ja-JP" dirty="0" smtClean="0"/>
          </a:p>
          <a:p>
            <a:r>
              <a:rPr kumimoji="1" lang="ja-JP" altLang="en-US" dirty="0" smtClean="0"/>
              <a:t>■文部科学省によって認められたのは，わが国で最初のことです。</a:t>
            </a:r>
            <a:endParaRPr kumimoji="1" lang="ja-JP" altLang="en-US" dirty="0"/>
          </a:p>
        </p:txBody>
      </p:sp>
      <p:sp>
        <p:nvSpPr>
          <p:cNvPr id="4" name="日付プレースホルダー 3"/>
          <p:cNvSpPr>
            <a:spLocks noGrp="1"/>
          </p:cNvSpPr>
          <p:nvPr>
            <p:ph type="dt" idx="10"/>
          </p:nvPr>
        </p:nvSpPr>
        <p:spPr/>
        <p:txBody>
          <a:bodyPr/>
          <a:lstStyle/>
          <a:p>
            <a:fld id="{01E5504D-4754-4E6C-82B3-209DDE7EE3B5}" type="datetime1">
              <a:rPr kumimoji="1" lang="ja-JP" altLang="en-US" smtClean="0"/>
              <a:t>2015/7/5</a:t>
            </a:fld>
            <a:endParaRPr kumimoji="1" lang="ja-JP" altLang="en-US"/>
          </a:p>
        </p:txBody>
      </p:sp>
      <p:sp>
        <p:nvSpPr>
          <p:cNvPr id="5" name="スライド番号プレースホルダー 4"/>
          <p:cNvSpPr>
            <a:spLocks noGrp="1"/>
          </p:cNvSpPr>
          <p:nvPr>
            <p:ph type="sldNum" sz="quarter" idx="11"/>
          </p:nvPr>
        </p:nvSpPr>
        <p:spPr/>
        <p:txBody>
          <a:bodyPr/>
          <a:lstStyle/>
          <a:p>
            <a:fld id="{536FA4E3-3E97-4FD9-AFB9-42BBE03E8560}" type="slidenum">
              <a:rPr kumimoji="1" lang="ja-JP" altLang="en-US" smtClean="0"/>
              <a:t>3</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Introduction to the MBL</a:t>
            </a:r>
            <a:endParaRPr kumimoji="1" lang="ja-JP" altLang="en-US"/>
          </a:p>
        </p:txBody>
      </p:sp>
    </p:spTree>
    <p:extLst>
      <p:ext uri="{BB962C8B-B14F-4D97-AF65-F5344CB8AC3E}">
        <p14:creationId xmlns:p14="http://schemas.microsoft.com/office/powerpoint/2010/main" val="3972487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ct val="100000"/>
              </a:lnSpc>
            </a:pPr>
            <a:r>
              <a:rPr lang="ja-JP" altLang="en-US" sz="4400" dirty="0" smtClean="0"/>
              <a:t>「法と経営学」とは，</a:t>
            </a:r>
            <a:r>
              <a:rPr lang="en-US" altLang="ja-JP" sz="4400" dirty="0" smtClean="0"/>
              <a:t> </a:t>
            </a:r>
            <a:r>
              <a:rPr lang="ja-JP" altLang="en-US" sz="4400" dirty="0" smtClean="0"/>
              <a:t>どのような学問なのかについて説明します。■</a:t>
            </a:r>
            <a:endParaRPr lang="en-US" altLang="ja-JP" sz="4400" dirty="0" smtClean="0"/>
          </a:p>
          <a:p>
            <a:pPr>
              <a:lnSpc>
                <a:spcPct val="100000"/>
              </a:lnSpc>
            </a:pPr>
            <a:r>
              <a:rPr lang="ja-JP" altLang="en-US" sz="4400" dirty="0" smtClean="0"/>
              <a:t>★「法と経営学」とは</a:t>
            </a:r>
            <a:r>
              <a:rPr lang="ja-JP" altLang="en-US" sz="4400" dirty="0" smtClean="0"/>
              <a:t>，■</a:t>
            </a:r>
            <a:endParaRPr lang="en-US" altLang="ja-JP" sz="4400" dirty="0" smtClean="0"/>
          </a:p>
          <a:p>
            <a:pPr>
              <a:lnSpc>
                <a:spcPct val="100000"/>
              </a:lnSpc>
            </a:pPr>
            <a:r>
              <a:rPr lang="ja-JP" altLang="en-US" sz="4400" dirty="0" smtClean="0"/>
              <a:t>★</a:t>
            </a:r>
            <a:r>
              <a:rPr lang="ja-JP" altLang="en-US" sz="4000" dirty="0" smtClean="0"/>
              <a:t>一つ</a:t>
            </a:r>
            <a:r>
              <a:rPr lang="ja-JP" altLang="en-US" sz="4000" dirty="0" smtClean="0"/>
              <a:t>の問題を「</a:t>
            </a:r>
            <a:r>
              <a:rPr lang="ja-JP" altLang="en-US" sz="4000" dirty="0" smtClean="0">
                <a:solidFill>
                  <a:srgbClr val="00B050"/>
                </a:solidFill>
              </a:rPr>
              <a:t>経営学</a:t>
            </a:r>
            <a:r>
              <a:rPr lang="ja-JP" altLang="en-US" sz="4000" dirty="0" smtClean="0"/>
              <a:t>」の視点と「</a:t>
            </a:r>
            <a:r>
              <a:rPr lang="ja-JP" altLang="en-US" sz="4000" dirty="0" smtClean="0">
                <a:solidFill>
                  <a:schemeClr val="tx2"/>
                </a:solidFill>
              </a:rPr>
              <a:t>法学</a:t>
            </a:r>
            <a:r>
              <a:rPr lang="ja-JP" altLang="en-US" sz="4000" dirty="0" smtClean="0"/>
              <a:t>」の視点という二つの視点から分析し，それを総合して</a:t>
            </a:r>
            <a:r>
              <a:rPr lang="ja-JP" altLang="en-US" sz="4000" dirty="0" smtClean="0"/>
              <a:t>，■</a:t>
            </a:r>
            <a:endParaRPr lang="en-US" altLang="ja-JP" sz="4000" dirty="0" smtClean="0"/>
          </a:p>
          <a:p>
            <a:pPr>
              <a:lnSpc>
                <a:spcPct val="100000"/>
              </a:lnSpc>
            </a:pPr>
            <a:r>
              <a:rPr lang="ja-JP" altLang="en-US" sz="4000" dirty="0" smtClean="0"/>
              <a:t>★「</a:t>
            </a:r>
            <a:r>
              <a:rPr lang="ja-JP" altLang="en-US" sz="4000" dirty="0" smtClean="0">
                <a:solidFill>
                  <a:srgbClr val="00B050"/>
                </a:solidFill>
              </a:rPr>
              <a:t>効率的</a:t>
            </a:r>
            <a:r>
              <a:rPr lang="ja-JP" altLang="en-US" sz="4000" dirty="0" smtClean="0"/>
              <a:t>」で，しかも，「</a:t>
            </a:r>
            <a:r>
              <a:rPr lang="ja-JP" altLang="en-US" sz="4000" dirty="0" smtClean="0">
                <a:solidFill>
                  <a:schemeClr val="tx2"/>
                </a:solidFill>
              </a:rPr>
              <a:t>セイギ</a:t>
            </a:r>
            <a:r>
              <a:rPr lang="ja-JP" altLang="en-US" sz="4000" dirty="0" smtClean="0"/>
              <a:t>」にかなった問題解決を目指すという，</a:t>
            </a:r>
            <a:endParaRPr lang="en-US" altLang="ja-JP" sz="4000" dirty="0" smtClean="0"/>
          </a:p>
          <a:p>
            <a:pPr>
              <a:lnSpc>
                <a:spcPct val="100000"/>
              </a:lnSpc>
            </a:pPr>
            <a:r>
              <a:rPr lang="ja-JP" altLang="en-US" sz="4000" dirty="0" smtClean="0"/>
              <a:t>★新しい学問的試みです。</a:t>
            </a:r>
            <a:endParaRPr lang="en-US" altLang="ja-JP" sz="4000" dirty="0" smtClean="0"/>
          </a:p>
          <a:p>
            <a:endParaRPr kumimoji="1" lang="ja-JP" altLang="en-US" dirty="0"/>
          </a:p>
        </p:txBody>
      </p:sp>
      <p:sp>
        <p:nvSpPr>
          <p:cNvPr id="4" name="日付プレースホルダー 3"/>
          <p:cNvSpPr>
            <a:spLocks noGrp="1"/>
          </p:cNvSpPr>
          <p:nvPr>
            <p:ph type="dt" idx="10"/>
          </p:nvPr>
        </p:nvSpPr>
        <p:spPr/>
        <p:txBody>
          <a:bodyPr/>
          <a:lstStyle/>
          <a:p>
            <a:fld id="{7307B94B-44F1-4BCF-BCCA-2DBE03A03332}" type="datetime1">
              <a:rPr kumimoji="1" lang="ja-JP" altLang="en-US" smtClean="0"/>
              <a:t>2015/7/5</a:t>
            </a:fld>
            <a:endParaRPr kumimoji="1" lang="ja-JP" altLang="en-US"/>
          </a:p>
        </p:txBody>
      </p:sp>
      <p:sp>
        <p:nvSpPr>
          <p:cNvPr id="5" name="スライド番号プレースホルダー 4"/>
          <p:cNvSpPr>
            <a:spLocks noGrp="1"/>
          </p:cNvSpPr>
          <p:nvPr>
            <p:ph type="sldNum" sz="quarter" idx="11"/>
          </p:nvPr>
        </p:nvSpPr>
        <p:spPr/>
        <p:txBody>
          <a:bodyPr/>
          <a:lstStyle/>
          <a:p>
            <a:fld id="{536FA4E3-3E97-4FD9-AFB9-42BBE03E8560}" type="slidenum">
              <a:rPr kumimoji="1" lang="ja-JP" altLang="en-US" smtClean="0"/>
              <a:t>4</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Introduction to the MBL</a:t>
            </a:r>
            <a:endParaRPr kumimoji="1" lang="ja-JP" altLang="en-US"/>
          </a:p>
        </p:txBody>
      </p:sp>
    </p:spTree>
    <p:extLst>
      <p:ext uri="{BB962C8B-B14F-4D97-AF65-F5344CB8AC3E}">
        <p14:creationId xmlns:p14="http://schemas.microsoft.com/office/powerpoint/2010/main" val="383284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★法と経営学の基盤は，経営学の六つの学問分野です。</a:t>
            </a:r>
            <a:endParaRPr kumimoji="1" lang="en-US" altLang="ja-JP" dirty="0" smtClean="0"/>
          </a:p>
          <a:p>
            <a:r>
              <a:rPr kumimoji="1" lang="ja-JP" altLang="en-US" dirty="0" smtClean="0"/>
              <a:t>■すなわち，■</a:t>
            </a:r>
            <a:endParaRPr kumimoji="1" lang="en-US" altLang="ja-JP" dirty="0" smtClean="0"/>
          </a:p>
          <a:p>
            <a:r>
              <a:rPr kumimoji="1" lang="ja-JP" altLang="en-US" dirty="0" smtClean="0"/>
              <a:t>★</a:t>
            </a:r>
            <a:r>
              <a:rPr kumimoji="1" lang="en-US" altLang="ja-JP" dirty="0" smtClean="0"/>
              <a:t>(1)</a:t>
            </a:r>
            <a:r>
              <a:rPr kumimoji="1" lang="ja-JP" altLang="en-US" dirty="0" smtClean="0"/>
              <a:t> ▲組織それ自体■</a:t>
            </a:r>
            <a:endParaRPr kumimoji="1" lang="en-US" altLang="ja-JP" dirty="0" smtClean="0"/>
          </a:p>
          <a:p>
            <a:r>
              <a:rPr kumimoji="1" lang="ja-JP" altLang="en-US" dirty="0" smtClean="0"/>
              <a:t>★</a:t>
            </a:r>
            <a:r>
              <a:rPr kumimoji="1" lang="en-US" altLang="ja-JP" dirty="0" smtClean="0"/>
              <a:t>(2)</a:t>
            </a:r>
            <a:r>
              <a:rPr kumimoji="1" lang="ja-JP" altLang="en-US" dirty="0" smtClean="0"/>
              <a:t> ▲資本市場■</a:t>
            </a:r>
            <a:endParaRPr kumimoji="1" lang="en-US" altLang="ja-JP" dirty="0" smtClean="0"/>
          </a:p>
          <a:p>
            <a:r>
              <a:rPr kumimoji="1" lang="ja-JP" altLang="en-US" dirty="0" smtClean="0"/>
              <a:t>★</a:t>
            </a:r>
            <a:r>
              <a:rPr kumimoji="1" lang="en-US" altLang="ja-JP" dirty="0" smtClean="0"/>
              <a:t>(3)</a:t>
            </a:r>
            <a:r>
              <a:rPr kumimoji="1" lang="ja-JP" altLang="en-US" dirty="0" smtClean="0"/>
              <a:t> ▲労働市場■</a:t>
            </a:r>
            <a:endParaRPr kumimoji="1" lang="en-US" altLang="ja-JP" dirty="0" smtClean="0"/>
          </a:p>
          <a:p>
            <a:r>
              <a:rPr kumimoji="1" lang="ja-JP" altLang="en-US" dirty="0" smtClean="0"/>
              <a:t>★</a:t>
            </a:r>
            <a:r>
              <a:rPr kumimoji="1" lang="en-US" altLang="ja-JP" dirty="0" smtClean="0"/>
              <a:t>(4)</a:t>
            </a:r>
            <a:r>
              <a:rPr kumimoji="1" lang="ja-JP" altLang="en-US" dirty="0" smtClean="0"/>
              <a:t> ▲原材料市場■</a:t>
            </a:r>
            <a:endParaRPr kumimoji="1" lang="en-US" altLang="ja-JP" dirty="0" smtClean="0"/>
          </a:p>
          <a:p>
            <a:r>
              <a:rPr kumimoji="1" lang="ja-JP" altLang="en-US" dirty="0" smtClean="0"/>
              <a:t>★</a:t>
            </a:r>
            <a:r>
              <a:rPr kumimoji="1" lang="en-US" altLang="ja-JP" dirty="0" smtClean="0"/>
              <a:t>(5)</a:t>
            </a:r>
            <a:r>
              <a:rPr kumimoji="1" lang="ja-JP" altLang="en-US" dirty="0" smtClean="0"/>
              <a:t> ▲商品・役務市場■</a:t>
            </a:r>
            <a:endParaRPr kumimoji="1" lang="en-US" altLang="ja-JP" dirty="0" smtClean="0"/>
          </a:p>
          <a:p>
            <a:r>
              <a:rPr kumimoji="1" lang="ja-JP" altLang="en-US" dirty="0" smtClean="0"/>
              <a:t>★</a:t>
            </a:r>
            <a:r>
              <a:rPr kumimoji="1" lang="en-US" altLang="ja-JP" dirty="0" smtClean="0"/>
              <a:t>(6)</a:t>
            </a:r>
            <a:r>
              <a:rPr kumimoji="1" lang="ja-JP" altLang="en-US" dirty="0" smtClean="0"/>
              <a:t> ▲政府関係という六分野です。■</a:t>
            </a:r>
            <a:endParaRPr kumimoji="1" lang="en-US" altLang="ja-JP" dirty="0" smtClean="0"/>
          </a:p>
          <a:p>
            <a:r>
              <a:rPr kumimoji="1" lang="ja-JP" altLang="en-US" dirty="0" smtClean="0"/>
              <a:t>★法と経営学▲では，以上の六分野を基盤として用います。</a:t>
            </a:r>
            <a:endParaRPr kumimoji="1" lang="ja-JP" altLang="en-US" dirty="0"/>
          </a:p>
        </p:txBody>
      </p:sp>
      <p:sp>
        <p:nvSpPr>
          <p:cNvPr id="4" name="日付プレースホルダー 3"/>
          <p:cNvSpPr>
            <a:spLocks noGrp="1"/>
          </p:cNvSpPr>
          <p:nvPr>
            <p:ph type="dt" idx="10"/>
          </p:nvPr>
        </p:nvSpPr>
        <p:spPr/>
        <p:txBody>
          <a:bodyPr/>
          <a:lstStyle/>
          <a:p>
            <a:fld id="{7BEAF297-BDF8-4895-80A0-3D259CB66095}" type="datetime1">
              <a:rPr kumimoji="1" lang="ja-JP" altLang="en-US" smtClean="0"/>
              <a:t>2015/7/5</a:t>
            </a:fld>
            <a:endParaRPr kumimoji="1" lang="ja-JP" altLang="en-US"/>
          </a:p>
        </p:txBody>
      </p:sp>
      <p:sp>
        <p:nvSpPr>
          <p:cNvPr id="5" name="スライド番号プレースホルダー 4"/>
          <p:cNvSpPr>
            <a:spLocks noGrp="1"/>
          </p:cNvSpPr>
          <p:nvPr>
            <p:ph type="sldNum" sz="quarter" idx="11"/>
          </p:nvPr>
        </p:nvSpPr>
        <p:spPr/>
        <p:txBody>
          <a:bodyPr/>
          <a:lstStyle/>
          <a:p>
            <a:fld id="{536FA4E3-3E97-4FD9-AFB9-42BBE03E8560}" type="slidenum">
              <a:rPr kumimoji="1" lang="ja-JP" altLang="en-US" smtClean="0"/>
              <a:t>5</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Introduction to the MBL</a:t>
            </a:r>
            <a:endParaRPr kumimoji="1" lang="ja-JP" altLang="en-US"/>
          </a:p>
        </p:txBody>
      </p:sp>
    </p:spTree>
    <p:extLst>
      <p:ext uri="{BB962C8B-B14F-4D97-AF65-F5344CB8AC3E}">
        <p14:creationId xmlns:p14="http://schemas.microsoft.com/office/powerpoint/2010/main" val="32363692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★法と経営学では，経営学の六つの学問分野にオーバーラップするように，</a:t>
            </a:r>
            <a:endParaRPr kumimoji="1" lang="en-US" altLang="ja-JP" dirty="0" smtClean="0"/>
          </a:p>
          <a:p>
            <a:r>
              <a:rPr kumimoji="1" lang="ja-JP" altLang="en-US" dirty="0" smtClean="0"/>
              <a:t>■法学を以下のように再編成します。</a:t>
            </a:r>
            <a:endParaRPr kumimoji="1" lang="en-US" altLang="ja-JP" dirty="0" smtClean="0"/>
          </a:p>
          <a:p>
            <a:r>
              <a:rPr kumimoji="1" lang="ja-JP" altLang="en-US" dirty="0" smtClean="0"/>
              <a:t>■すなわち，■</a:t>
            </a:r>
            <a:endParaRPr kumimoji="1" lang="en-US" altLang="ja-JP" dirty="0" smtClean="0"/>
          </a:p>
          <a:p>
            <a:r>
              <a:rPr kumimoji="1" lang="ja-JP" altLang="en-US" dirty="0" smtClean="0"/>
              <a:t>★</a:t>
            </a:r>
            <a:r>
              <a:rPr kumimoji="1" lang="en-US" altLang="ja-JP" dirty="0" smtClean="0"/>
              <a:t>(1)</a:t>
            </a:r>
            <a:r>
              <a:rPr kumimoji="1" lang="ja-JP" altLang="en-US" dirty="0" smtClean="0"/>
              <a:t> 会社法・</a:t>
            </a:r>
            <a:r>
              <a:rPr kumimoji="1" lang="en-US" altLang="ja-JP" dirty="0" smtClean="0"/>
              <a:t>NPO</a:t>
            </a:r>
            <a:r>
              <a:rPr kumimoji="1" lang="ja-JP" altLang="en-US" dirty="0" smtClean="0"/>
              <a:t>法■</a:t>
            </a:r>
            <a:endParaRPr kumimoji="1" lang="en-US" altLang="ja-JP" dirty="0" smtClean="0"/>
          </a:p>
          <a:p>
            <a:r>
              <a:rPr kumimoji="1" lang="ja-JP" altLang="en-US" dirty="0" smtClean="0"/>
              <a:t>★</a:t>
            </a:r>
            <a:r>
              <a:rPr kumimoji="1" lang="en-US" altLang="ja-JP" dirty="0" smtClean="0"/>
              <a:t>(2)</a:t>
            </a:r>
            <a:r>
              <a:rPr kumimoji="1" lang="ja-JP" altLang="en-US" dirty="0" smtClean="0"/>
              <a:t> 金融法■</a:t>
            </a:r>
            <a:endParaRPr kumimoji="1" lang="en-US" altLang="ja-JP" dirty="0" smtClean="0"/>
          </a:p>
          <a:p>
            <a:r>
              <a:rPr kumimoji="1" lang="ja-JP" altLang="en-US" dirty="0" smtClean="0"/>
              <a:t>★</a:t>
            </a:r>
            <a:r>
              <a:rPr kumimoji="1" lang="en-US" altLang="ja-JP" dirty="0" smtClean="0"/>
              <a:t>(3)</a:t>
            </a:r>
            <a:r>
              <a:rPr kumimoji="1" lang="ja-JP" altLang="en-US" dirty="0" smtClean="0"/>
              <a:t> 労働法■</a:t>
            </a:r>
            <a:endParaRPr kumimoji="1" lang="en-US" altLang="ja-JP" dirty="0" smtClean="0"/>
          </a:p>
          <a:p>
            <a:r>
              <a:rPr kumimoji="1" lang="ja-JP" altLang="en-US" dirty="0" smtClean="0"/>
              <a:t>★</a:t>
            </a:r>
            <a:r>
              <a:rPr kumimoji="1" lang="en-US" altLang="ja-JP" dirty="0" smtClean="0"/>
              <a:t>(4)</a:t>
            </a:r>
            <a:r>
              <a:rPr kumimoji="1" lang="ja-JP" altLang="en-US" dirty="0" smtClean="0"/>
              <a:t> 契約法・知的財産法■</a:t>
            </a:r>
            <a:endParaRPr kumimoji="1" lang="en-US" altLang="ja-JP" dirty="0" smtClean="0"/>
          </a:p>
          <a:p>
            <a:r>
              <a:rPr kumimoji="1" lang="ja-JP" altLang="en-US" dirty="0" smtClean="0"/>
              <a:t>★</a:t>
            </a:r>
            <a:r>
              <a:rPr kumimoji="1" lang="en-US" altLang="ja-JP" dirty="0" smtClean="0"/>
              <a:t>(5)</a:t>
            </a:r>
            <a:r>
              <a:rPr kumimoji="1" lang="ja-JP" altLang="en-US" dirty="0" smtClean="0"/>
              <a:t> 経済法・不法行為法■</a:t>
            </a:r>
            <a:endParaRPr kumimoji="1" lang="en-US" altLang="ja-JP" dirty="0" smtClean="0"/>
          </a:p>
          <a:p>
            <a:r>
              <a:rPr kumimoji="1" lang="ja-JP" altLang="en-US" dirty="0" smtClean="0"/>
              <a:t>★</a:t>
            </a:r>
            <a:r>
              <a:rPr kumimoji="1" lang="en-US" altLang="ja-JP" dirty="0" smtClean="0"/>
              <a:t>(6)</a:t>
            </a:r>
            <a:r>
              <a:rPr kumimoji="1" lang="ja-JP" altLang="en-US" dirty="0" smtClean="0"/>
              <a:t> 憲法・税法という六分野です。■</a:t>
            </a:r>
            <a:endParaRPr kumimoji="1" lang="en-US" altLang="ja-JP" dirty="0" smtClean="0"/>
          </a:p>
          <a:p>
            <a:r>
              <a:rPr kumimoji="1" lang="ja-JP" altLang="en-US" dirty="0" smtClean="0"/>
              <a:t>★法と経営学では，経営学の六分野に合わせて，</a:t>
            </a:r>
            <a:endParaRPr kumimoji="1" lang="en-US" altLang="ja-JP" dirty="0" smtClean="0"/>
          </a:p>
          <a:p>
            <a:r>
              <a:rPr kumimoji="1" lang="ja-JP" altLang="en-US" dirty="0" smtClean="0"/>
              <a:t>■新しい「経営六法」を編成することになります。</a:t>
            </a:r>
          </a:p>
        </p:txBody>
      </p:sp>
      <p:sp>
        <p:nvSpPr>
          <p:cNvPr id="4" name="日付プレースホルダー 3"/>
          <p:cNvSpPr>
            <a:spLocks noGrp="1"/>
          </p:cNvSpPr>
          <p:nvPr>
            <p:ph type="dt" idx="10"/>
          </p:nvPr>
        </p:nvSpPr>
        <p:spPr/>
        <p:txBody>
          <a:bodyPr/>
          <a:lstStyle/>
          <a:p>
            <a:fld id="{5A5487D7-8989-422E-8E6F-DF4B06802683}" type="datetime1">
              <a:rPr kumimoji="1" lang="ja-JP" altLang="en-US" smtClean="0"/>
              <a:t>2015/7/5</a:t>
            </a:fld>
            <a:endParaRPr kumimoji="1" lang="ja-JP" altLang="en-US"/>
          </a:p>
        </p:txBody>
      </p:sp>
      <p:sp>
        <p:nvSpPr>
          <p:cNvPr id="5" name="スライド番号プレースホルダー 4"/>
          <p:cNvSpPr>
            <a:spLocks noGrp="1"/>
          </p:cNvSpPr>
          <p:nvPr>
            <p:ph type="sldNum" sz="quarter" idx="11"/>
          </p:nvPr>
        </p:nvSpPr>
        <p:spPr/>
        <p:txBody>
          <a:bodyPr/>
          <a:lstStyle/>
          <a:p>
            <a:fld id="{536FA4E3-3E97-4FD9-AFB9-42BBE03E8560}" type="slidenum">
              <a:rPr kumimoji="1" lang="ja-JP" altLang="en-US" smtClean="0"/>
              <a:t>6</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Introduction to the MBL</a:t>
            </a:r>
            <a:endParaRPr kumimoji="1" lang="ja-JP" altLang="en-US"/>
          </a:p>
        </p:txBody>
      </p:sp>
    </p:spTree>
    <p:extLst>
      <p:ext uri="{BB962C8B-B14F-4D97-AF65-F5344CB8AC3E}">
        <p14:creationId xmlns:p14="http://schemas.microsoft.com/office/powerpoint/2010/main" val="2904887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ct val="100000"/>
              </a:lnSpc>
            </a:pPr>
            <a:r>
              <a:rPr lang="ja-JP" altLang="en-US" sz="1200" dirty="0" smtClean="0"/>
              <a:t>法と経営学研究科の教育目標は，以下の通りです。■</a:t>
            </a:r>
            <a:endParaRPr lang="en-US" altLang="ja-JP" sz="1200" dirty="0" smtClean="0"/>
          </a:p>
          <a:p>
            <a:pPr>
              <a:lnSpc>
                <a:spcPct val="100000"/>
              </a:lnSpc>
            </a:pPr>
            <a:r>
              <a:rPr lang="ja-JP" altLang="en-US" sz="1200" dirty="0" smtClean="0"/>
              <a:t>★広い視野を持って，社会の組織（企業や</a:t>
            </a:r>
            <a:r>
              <a:rPr lang="en-US" altLang="ja-JP" sz="1200" dirty="0" smtClean="0"/>
              <a:t>NPO</a:t>
            </a:r>
            <a:r>
              <a:rPr lang="ja-JP" altLang="en-US" sz="1200" dirty="0" err="1" smtClean="0"/>
              <a:t>，</a:t>
            </a:r>
            <a:r>
              <a:rPr lang="ja-JP" altLang="en-US" sz="1200" dirty="0" smtClean="0"/>
              <a:t>研究機関も含まれる）で指導的役割を果たせる人材，特に，経営学と法学とを身につけ，</a:t>
            </a:r>
            <a:r>
              <a:rPr lang="ja-JP" altLang="en-US" sz="1200" b="1" dirty="0" smtClean="0">
                <a:solidFill>
                  <a:schemeClr val="tx2"/>
                </a:solidFill>
              </a:rPr>
              <a:t>ビジネスをトータルに推進できる人材</a:t>
            </a:r>
            <a:r>
              <a:rPr lang="ja-JP" altLang="en-US" sz="1200" dirty="0" smtClean="0"/>
              <a:t>を，従来の学部の枠に囚われずに育成することを目標とし，■</a:t>
            </a:r>
            <a:endParaRPr lang="en-US" altLang="ja-JP" sz="1200" dirty="0" smtClean="0"/>
          </a:p>
          <a:p>
            <a:pPr>
              <a:lnSpc>
                <a:spcPct val="100000"/>
              </a:lnSpc>
            </a:pPr>
            <a:r>
              <a:rPr lang="ja-JP" altLang="en-US" sz="1200" b="1" dirty="0" smtClean="0">
                <a:solidFill>
                  <a:schemeClr val="tx2"/>
                </a:solidFill>
              </a:rPr>
              <a:t>★企業経営者，中小企業の事業承継者，それを支える専門家</a:t>
            </a:r>
            <a:r>
              <a:rPr lang="ja-JP" altLang="en-US" sz="1200" dirty="0" smtClean="0"/>
              <a:t>（税理士など）及び</a:t>
            </a:r>
            <a:r>
              <a:rPr kumimoji="1" lang="ja-JP" altLang="en-US" dirty="0" smtClean="0"/>
              <a:t>▲</a:t>
            </a:r>
            <a:r>
              <a:rPr lang="ja-JP" altLang="en-US" sz="1200" dirty="0" smtClean="0"/>
              <a:t>大学院で習得した専門知識や分析力を活かせる</a:t>
            </a:r>
            <a:r>
              <a:rPr kumimoji="1" lang="ja-JP" altLang="en-US" dirty="0" smtClean="0"/>
              <a:t>▲</a:t>
            </a:r>
            <a:r>
              <a:rPr lang="ja-JP" altLang="en-US" sz="1200" b="1" dirty="0" smtClean="0">
                <a:solidFill>
                  <a:schemeClr val="tx2"/>
                </a:solidFill>
              </a:rPr>
              <a:t>企業内スペシャリスト</a:t>
            </a:r>
            <a:r>
              <a:rPr lang="ja-JP" altLang="en-US" sz="1200" dirty="0" smtClean="0"/>
              <a:t>の輩出を目指します。</a:t>
            </a:r>
          </a:p>
          <a:p>
            <a:endParaRPr kumimoji="1" lang="ja-JP" altLang="en-US" dirty="0"/>
          </a:p>
        </p:txBody>
      </p:sp>
      <p:sp>
        <p:nvSpPr>
          <p:cNvPr id="4" name="日付プレースホルダー 3"/>
          <p:cNvSpPr>
            <a:spLocks noGrp="1"/>
          </p:cNvSpPr>
          <p:nvPr>
            <p:ph type="dt" idx="10"/>
          </p:nvPr>
        </p:nvSpPr>
        <p:spPr/>
        <p:txBody>
          <a:bodyPr/>
          <a:lstStyle/>
          <a:p>
            <a:fld id="{112FA635-F18E-4AA0-AC6C-773DDB10741C}" type="datetime1">
              <a:rPr kumimoji="1" lang="ja-JP" altLang="en-US" smtClean="0"/>
              <a:t>2015/7/5</a:t>
            </a:fld>
            <a:endParaRPr kumimoji="1" lang="ja-JP" altLang="en-US"/>
          </a:p>
        </p:txBody>
      </p:sp>
      <p:sp>
        <p:nvSpPr>
          <p:cNvPr id="5" name="スライド番号プレースホルダー 4"/>
          <p:cNvSpPr>
            <a:spLocks noGrp="1"/>
          </p:cNvSpPr>
          <p:nvPr>
            <p:ph type="sldNum" sz="quarter" idx="11"/>
          </p:nvPr>
        </p:nvSpPr>
        <p:spPr/>
        <p:txBody>
          <a:bodyPr/>
          <a:lstStyle/>
          <a:p>
            <a:fld id="{536FA4E3-3E97-4FD9-AFB9-42BBE03E8560}" type="slidenum">
              <a:rPr kumimoji="1" lang="ja-JP" altLang="en-US" smtClean="0"/>
              <a:t>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Introduction to the MBL</a:t>
            </a:r>
            <a:endParaRPr kumimoji="1" lang="ja-JP" altLang="en-US"/>
          </a:p>
        </p:txBody>
      </p:sp>
    </p:spTree>
    <p:extLst>
      <p:ext uri="{BB962C8B-B14F-4D97-AF65-F5344CB8AC3E}">
        <p14:creationId xmlns:p14="http://schemas.microsoft.com/office/powerpoint/2010/main" val="33696620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smtClean="0"/>
              <a:t>　法と経営学研究科は，現在のところ，専攻は一つですが，その専攻である「法と経営学」専攻の教育目標は，以下のとおりです。■</a:t>
            </a:r>
            <a:endParaRPr lang="en-US" altLang="ja-JP" sz="1200" dirty="0" smtClean="0"/>
          </a:p>
          <a:p>
            <a:r>
              <a:rPr lang="ja-JP" altLang="en-US" sz="1200" dirty="0" smtClean="0"/>
              <a:t>★法的知識を身につけ，法律家を活用できる</a:t>
            </a:r>
            <a:r>
              <a:rPr kumimoji="1" lang="ja-JP" altLang="en-US" dirty="0" smtClean="0"/>
              <a:t>▲</a:t>
            </a:r>
            <a:r>
              <a:rPr lang="ja-JP" altLang="en-US" sz="1200" b="1" dirty="0" smtClean="0">
                <a:solidFill>
                  <a:schemeClr val="tx2"/>
                </a:solidFill>
              </a:rPr>
              <a:t>経営者または組織のリーダー</a:t>
            </a:r>
            <a:r>
              <a:rPr lang="ja-JP" altLang="en-US" sz="1200" dirty="0" smtClean="0"/>
              <a:t>（法学を身につけた経営者・エコノミスト）や■</a:t>
            </a:r>
            <a:endParaRPr lang="en-US" altLang="ja-JP" sz="1200" dirty="0" smtClean="0"/>
          </a:p>
          <a:p>
            <a:r>
              <a:rPr lang="ja-JP" altLang="en-US" sz="1200" dirty="0" smtClean="0"/>
              <a:t>★経済・経営学の知識を身につけ，経営者に対してスペシャリストとして的確な提案ができる</a:t>
            </a:r>
            <a:r>
              <a:rPr kumimoji="1" lang="ja-JP" altLang="en-US" dirty="0" smtClean="0"/>
              <a:t>▲</a:t>
            </a:r>
            <a:r>
              <a:rPr lang="ja-JP" altLang="en-US" sz="1200" b="1" dirty="0" smtClean="0">
                <a:solidFill>
                  <a:schemeClr val="tx2"/>
                </a:solidFill>
              </a:rPr>
              <a:t>問題解決者</a:t>
            </a:r>
            <a:r>
              <a:rPr lang="ja-JP" altLang="en-US" sz="1200" dirty="0" smtClean="0"/>
              <a:t>（経済・経営のセンスを身につけた法務責任者・法律家）の養成を行います。</a:t>
            </a:r>
          </a:p>
          <a:p>
            <a:endParaRPr kumimoji="1" lang="ja-JP" altLang="en-US" dirty="0"/>
          </a:p>
        </p:txBody>
      </p:sp>
      <p:sp>
        <p:nvSpPr>
          <p:cNvPr id="4" name="日付プレースホルダー 3"/>
          <p:cNvSpPr>
            <a:spLocks noGrp="1"/>
          </p:cNvSpPr>
          <p:nvPr>
            <p:ph type="dt" idx="10"/>
          </p:nvPr>
        </p:nvSpPr>
        <p:spPr/>
        <p:txBody>
          <a:bodyPr/>
          <a:lstStyle/>
          <a:p>
            <a:fld id="{E8247471-697D-4BF5-A99F-E1955911C13F}" type="datetime1">
              <a:rPr kumimoji="1" lang="ja-JP" altLang="en-US" smtClean="0"/>
              <a:t>2015/7/5</a:t>
            </a:fld>
            <a:endParaRPr kumimoji="1" lang="ja-JP" altLang="en-US"/>
          </a:p>
        </p:txBody>
      </p:sp>
      <p:sp>
        <p:nvSpPr>
          <p:cNvPr id="5" name="スライド番号プレースホルダー 4"/>
          <p:cNvSpPr>
            <a:spLocks noGrp="1"/>
          </p:cNvSpPr>
          <p:nvPr>
            <p:ph type="sldNum" sz="quarter" idx="11"/>
          </p:nvPr>
        </p:nvSpPr>
        <p:spPr/>
        <p:txBody>
          <a:bodyPr/>
          <a:lstStyle/>
          <a:p>
            <a:fld id="{536FA4E3-3E97-4FD9-AFB9-42BBE03E8560}" type="slidenum">
              <a:rPr kumimoji="1" lang="ja-JP" altLang="en-US" smtClean="0"/>
              <a:t>8</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Introduction to the MBL</a:t>
            </a:r>
            <a:endParaRPr kumimoji="1" lang="ja-JP" altLang="en-US"/>
          </a:p>
        </p:txBody>
      </p:sp>
    </p:spTree>
    <p:extLst>
      <p:ext uri="{BB962C8B-B14F-4D97-AF65-F5344CB8AC3E}">
        <p14:creationId xmlns:p14="http://schemas.microsoft.com/office/powerpoint/2010/main" val="22472103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法と経営学研究科の入学者の進路について説明します。</a:t>
            </a:r>
            <a:endParaRPr kumimoji="1" lang="en-US" altLang="ja-JP" dirty="0" smtClean="0"/>
          </a:p>
          <a:p>
            <a:r>
              <a:rPr kumimoji="1" lang="ja-JP" altLang="en-US" dirty="0" smtClean="0"/>
              <a:t>■この研究科の入試には，４つの形態があります。■</a:t>
            </a:r>
            <a:endParaRPr kumimoji="1" lang="en-US" altLang="ja-JP" dirty="0" smtClean="0"/>
          </a:p>
          <a:p>
            <a:r>
              <a:rPr kumimoji="1" lang="ja-JP" altLang="en-US" dirty="0" smtClean="0"/>
              <a:t>★一般入試は，筆記試験と口述試験による選抜試験です。■</a:t>
            </a:r>
            <a:endParaRPr kumimoji="1" lang="en-US" altLang="ja-JP" dirty="0" smtClean="0"/>
          </a:p>
          <a:p>
            <a:r>
              <a:rPr kumimoji="1" lang="ja-JP" altLang="en-US" dirty="0" smtClean="0"/>
              <a:t>★飛び級入試は，</a:t>
            </a:r>
            <a:r>
              <a:rPr kumimoji="1" lang="en-US" altLang="ja-JP" dirty="0" smtClean="0"/>
              <a:t>3</a:t>
            </a:r>
            <a:r>
              <a:rPr kumimoji="1" lang="ja-JP" altLang="en-US" dirty="0" smtClean="0"/>
              <a:t>年ジの</a:t>
            </a:r>
            <a:r>
              <a:rPr kumimoji="1" lang="en-US" altLang="ja-JP" dirty="0" smtClean="0"/>
              <a:t>GPA</a:t>
            </a:r>
            <a:r>
              <a:rPr kumimoji="1" lang="ja-JP" altLang="en-US" dirty="0" smtClean="0"/>
              <a:t>が</a:t>
            </a:r>
            <a:r>
              <a:rPr kumimoji="1" lang="en-US" altLang="ja-JP" dirty="0" smtClean="0"/>
              <a:t>2.9</a:t>
            </a:r>
            <a:r>
              <a:rPr kumimoji="1" lang="ja-JP" altLang="en-US" dirty="0" smtClean="0"/>
              <a:t>以上の学生について，筆記試験なしに口述試験だけ選抜する試験です。■</a:t>
            </a:r>
            <a:endParaRPr kumimoji="1" lang="en-US" altLang="ja-JP" dirty="0" smtClean="0"/>
          </a:p>
          <a:p>
            <a:r>
              <a:rPr kumimoji="1" lang="ja-JP" altLang="en-US" dirty="0" smtClean="0"/>
              <a:t>★</a:t>
            </a:r>
            <a:r>
              <a:rPr kumimoji="1" lang="en-US" altLang="ja-JP" dirty="0" smtClean="0"/>
              <a:t>AO</a:t>
            </a:r>
            <a:r>
              <a:rPr kumimoji="1" lang="ja-JP" altLang="en-US" dirty="0" smtClean="0"/>
              <a:t>入試は，実績を重視した書類審査と口述試験による選抜試験です。■</a:t>
            </a:r>
            <a:endParaRPr kumimoji="1" lang="en-US" altLang="ja-JP" dirty="0" smtClean="0"/>
          </a:p>
          <a:p>
            <a:r>
              <a:rPr kumimoji="1" lang="ja-JP" altLang="en-US" dirty="0" smtClean="0"/>
              <a:t>★社会人入試は，社会経験を重視した筆記試験と口述試験による選抜試験です。■</a:t>
            </a:r>
            <a:endParaRPr kumimoji="1" lang="en-US" altLang="ja-JP" dirty="0" smtClean="0"/>
          </a:p>
          <a:p>
            <a:r>
              <a:rPr kumimoji="1" lang="ja-JP" altLang="en-US" dirty="0" smtClean="0"/>
              <a:t>★法と経営学研究科では，先に紹介したように，経営学の研究分野を基盤にした，以下の六つの分野について，学修を行います。■</a:t>
            </a:r>
            <a:endParaRPr kumimoji="1" lang="en-US" altLang="ja-JP" dirty="0" smtClean="0"/>
          </a:p>
          <a:p>
            <a:r>
              <a:rPr kumimoji="1" lang="ja-JP" altLang="en-US" dirty="0" smtClean="0"/>
              <a:t>★第</a:t>
            </a:r>
            <a:r>
              <a:rPr kumimoji="1" lang="en-US" altLang="ja-JP" dirty="0" smtClean="0"/>
              <a:t>1</a:t>
            </a:r>
            <a:r>
              <a:rPr kumimoji="1" lang="ja-JP" altLang="en-US" dirty="0" smtClean="0"/>
              <a:t>分野は，コーポレート・ガバナンスであり，組織そのものに関する▲「法と経営学」を学修します。■</a:t>
            </a:r>
            <a:endParaRPr kumimoji="1" lang="en-US" altLang="ja-JP" dirty="0" smtClean="0"/>
          </a:p>
          <a:p>
            <a:r>
              <a:rPr kumimoji="1" lang="ja-JP" altLang="en-US" dirty="0" smtClean="0"/>
              <a:t>★第</a:t>
            </a:r>
            <a:r>
              <a:rPr kumimoji="1" lang="en-US" altLang="ja-JP" dirty="0" smtClean="0"/>
              <a:t>2</a:t>
            </a:r>
            <a:r>
              <a:rPr kumimoji="1" lang="ja-JP" altLang="en-US" dirty="0" smtClean="0"/>
              <a:t>分野は，ファイナンスであり，金融市場に関する▲「法と経営学」を学修します。■</a:t>
            </a:r>
            <a:endParaRPr kumimoji="1" lang="en-US" altLang="ja-JP" dirty="0" smtClean="0"/>
          </a:p>
          <a:p>
            <a:r>
              <a:rPr kumimoji="1" lang="ja-JP" altLang="en-US" dirty="0" smtClean="0"/>
              <a:t>★第</a:t>
            </a:r>
            <a:r>
              <a:rPr kumimoji="1" lang="en-US" altLang="ja-JP" dirty="0" smtClean="0"/>
              <a:t>3</a:t>
            </a:r>
            <a:r>
              <a:rPr kumimoji="1" lang="ja-JP" altLang="en-US" dirty="0" smtClean="0"/>
              <a:t>分野は，ヒューマン・リソーシズであり，労働市場に関する▲「法と経営学」を学修します。■</a:t>
            </a:r>
            <a:endParaRPr kumimoji="1" lang="en-US" altLang="ja-JP" dirty="0" smtClean="0"/>
          </a:p>
          <a:p>
            <a:r>
              <a:rPr kumimoji="1" lang="ja-JP" altLang="en-US" dirty="0" smtClean="0"/>
              <a:t>★第</a:t>
            </a:r>
            <a:r>
              <a:rPr kumimoji="1" lang="en-US" altLang="ja-JP" dirty="0" smtClean="0"/>
              <a:t>4</a:t>
            </a:r>
            <a:r>
              <a:rPr kumimoji="1" lang="ja-JP" altLang="en-US" dirty="0" smtClean="0"/>
              <a:t>分野は，プロダクション・アンド・サプライであり，原材料市場に関する▲「法と経営学」を学修します。■</a:t>
            </a:r>
            <a:endParaRPr kumimoji="1" lang="en-US" altLang="ja-JP" dirty="0" smtClean="0"/>
          </a:p>
          <a:p>
            <a:r>
              <a:rPr kumimoji="1" lang="ja-JP" altLang="en-US" dirty="0" smtClean="0"/>
              <a:t>★第</a:t>
            </a:r>
            <a:r>
              <a:rPr kumimoji="1" lang="en-US" altLang="ja-JP" dirty="0" smtClean="0"/>
              <a:t>5</a:t>
            </a:r>
            <a:r>
              <a:rPr kumimoji="1" lang="ja-JP" altLang="en-US" dirty="0" smtClean="0"/>
              <a:t>分野は，マーケティングであり，財市場に関する▲「法と経営学」を学修します。■</a:t>
            </a:r>
            <a:endParaRPr kumimoji="1" lang="en-US" altLang="ja-JP" dirty="0" smtClean="0"/>
          </a:p>
          <a:p>
            <a:r>
              <a:rPr kumimoji="1" lang="ja-JP" altLang="en-US" dirty="0" smtClean="0"/>
              <a:t>★第</a:t>
            </a:r>
            <a:r>
              <a:rPr kumimoji="1" lang="en-US" altLang="ja-JP" dirty="0" smtClean="0"/>
              <a:t>6</a:t>
            </a:r>
            <a:r>
              <a:rPr kumimoji="1" lang="ja-JP" altLang="en-US" dirty="0" smtClean="0"/>
              <a:t>分野は，ガバメントであり，税を中心とした政府関係に関する▲「法と経営学」を学修します。</a:t>
            </a:r>
            <a:endParaRPr kumimoji="1" lang="en-US" altLang="ja-JP" dirty="0" smtClean="0"/>
          </a:p>
          <a:p>
            <a:r>
              <a:rPr kumimoji="1" lang="ja-JP" altLang="en-US" dirty="0" smtClean="0"/>
              <a:t>■以上の分野の学修を行い，修士論文を完成させ，最後の口述試験に合格すると，■</a:t>
            </a:r>
            <a:endParaRPr kumimoji="1" lang="en-US" altLang="ja-JP" dirty="0" smtClean="0"/>
          </a:p>
          <a:p>
            <a:r>
              <a:rPr kumimoji="1" lang="ja-JP" altLang="en-US" dirty="0" smtClean="0"/>
              <a:t>★学部入学後</a:t>
            </a:r>
            <a:r>
              <a:rPr kumimoji="1" lang="en-US" altLang="ja-JP" dirty="0" smtClean="0"/>
              <a:t>6</a:t>
            </a:r>
            <a:r>
              <a:rPr kumimoji="1" lang="ja-JP" altLang="en-US" dirty="0" smtClean="0"/>
              <a:t>年，飛び級の場合には，学部入学と</a:t>
            </a:r>
            <a:r>
              <a:rPr kumimoji="1" lang="en-US" altLang="ja-JP" dirty="0" smtClean="0"/>
              <a:t>5</a:t>
            </a:r>
            <a:r>
              <a:rPr kumimoji="1" lang="ja-JP" altLang="en-US" dirty="0" smtClean="0"/>
              <a:t>年間で，</a:t>
            </a:r>
            <a:endParaRPr kumimoji="1" lang="en-US" altLang="ja-JP" dirty="0" smtClean="0"/>
          </a:p>
          <a:p>
            <a:r>
              <a:rPr kumimoji="1" lang="ja-JP" altLang="en-US" dirty="0" smtClean="0"/>
              <a:t>★大学院入学とでは，</a:t>
            </a:r>
            <a:r>
              <a:rPr kumimoji="1" lang="en-US" altLang="ja-JP" dirty="0" smtClean="0"/>
              <a:t>2</a:t>
            </a:r>
            <a:r>
              <a:rPr kumimoji="1" lang="ja-JP" altLang="en-US" dirty="0" smtClean="0"/>
              <a:t>年間で，■</a:t>
            </a:r>
            <a:endParaRPr kumimoji="1" lang="en-US" altLang="ja-JP" dirty="0" smtClean="0"/>
          </a:p>
          <a:p>
            <a:r>
              <a:rPr kumimoji="1" lang="ja-JP" altLang="en-US" dirty="0" smtClean="0"/>
              <a:t>★「法と経営学」（</a:t>
            </a:r>
            <a:r>
              <a:rPr kumimoji="1" lang="en-US" altLang="ja-JP" dirty="0" smtClean="0"/>
              <a:t>MBL</a:t>
            </a:r>
            <a:r>
              <a:rPr kumimoji="1" lang="ja-JP" altLang="en-US" dirty="0" smtClean="0"/>
              <a:t>）という修士号を取得することができます。■</a:t>
            </a:r>
            <a:endParaRPr kumimoji="1" lang="en-US" altLang="ja-JP" dirty="0" smtClean="0"/>
          </a:p>
          <a:p>
            <a:r>
              <a:rPr kumimoji="1" lang="ja-JP" altLang="en-US" dirty="0" smtClean="0"/>
              <a:t>■修士号を取得した大学院生は，それぞれの希望に従って，■</a:t>
            </a:r>
            <a:endParaRPr kumimoji="1" lang="en-US" altLang="ja-JP" dirty="0" smtClean="0"/>
          </a:p>
          <a:p>
            <a:r>
              <a:rPr kumimoji="1" lang="ja-JP" altLang="en-US" dirty="0" smtClean="0"/>
              <a:t>★起業をしたり，企業経営者を目指したり■</a:t>
            </a:r>
            <a:endParaRPr kumimoji="1" lang="en-US" altLang="ja-JP" dirty="0" smtClean="0"/>
          </a:p>
          <a:p>
            <a:r>
              <a:rPr kumimoji="1" lang="ja-JP" altLang="en-US" dirty="0" smtClean="0"/>
              <a:t>★中小企業の事業承継者となったり，■</a:t>
            </a:r>
            <a:endParaRPr kumimoji="1" lang="en-US" altLang="ja-JP" dirty="0" smtClean="0"/>
          </a:p>
          <a:p>
            <a:r>
              <a:rPr kumimoji="1" lang="ja-JP" altLang="en-US" dirty="0" smtClean="0"/>
              <a:t>★税理士等の資格の取得を目指したり，■</a:t>
            </a:r>
            <a:endParaRPr kumimoji="1" lang="en-US" altLang="ja-JP" dirty="0" smtClean="0"/>
          </a:p>
          <a:p>
            <a:r>
              <a:rPr kumimoji="1" lang="ja-JP" altLang="en-US" dirty="0" smtClean="0"/>
              <a:t>★企業内スペシャリストとして活躍することを目指したり，■</a:t>
            </a:r>
            <a:endParaRPr kumimoji="1" lang="en-US" altLang="ja-JP" dirty="0" smtClean="0"/>
          </a:p>
          <a:p>
            <a:r>
              <a:rPr kumimoji="1" lang="ja-JP" altLang="en-US" dirty="0" smtClean="0"/>
              <a:t>★さらに，法学研究科や経済学研究科の博士後期過程に進学して，博士号の取得を目指すこともできます。</a:t>
            </a:r>
            <a:endParaRPr kumimoji="1" lang="en-US" altLang="ja-JP" dirty="0" smtClean="0"/>
          </a:p>
          <a:p>
            <a:endParaRPr kumimoji="1" lang="en-US" altLang="ja-JP" dirty="0" smtClean="0"/>
          </a:p>
        </p:txBody>
      </p:sp>
      <p:sp>
        <p:nvSpPr>
          <p:cNvPr id="4" name="日付プレースホルダー 3"/>
          <p:cNvSpPr>
            <a:spLocks noGrp="1"/>
          </p:cNvSpPr>
          <p:nvPr>
            <p:ph type="dt" idx="10"/>
          </p:nvPr>
        </p:nvSpPr>
        <p:spPr/>
        <p:txBody>
          <a:bodyPr/>
          <a:lstStyle/>
          <a:p>
            <a:fld id="{7C45BC5D-C85B-4A81-9383-59A209331B24}" type="datetime1">
              <a:rPr kumimoji="1" lang="ja-JP" altLang="en-US" smtClean="0"/>
              <a:t>2015/7/5</a:t>
            </a:fld>
            <a:endParaRPr kumimoji="1" lang="ja-JP" altLang="en-US"/>
          </a:p>
        </p:txBody>
      </p:sp>
      <p:sp>
        <p:nvSpPr>
          <p:cNvPr id="5" name="スライド番号プレースホルダー 4"/>
          <p:cNvSpPr>
            <a:spLocks noGrp="1"/>
          </p:cNvSpPr>
          <p:nvPr>
            <p:ph type="sldNum" sz="quarter" idx="11"/>
          </p:nvPr>
        </p:nvSpPr>
        <p:spPr/>
        <p:txBody>
          <a:bodyPr/>
          <a:lstStyle/>
          <a:p>
            <a:fld id="{536FA4E3-3E97-4FD9-AFB9-42BBE03E8560}" type="slidenum">
              <a:rPr kumimoji="1" lang="ja-JP" altLang="en-US" smtClean="0"/>
              <a:t>9</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Introduction to the MBL</a:t>
            </a:r>
            <a:endParaRPr kumimoji="1" lang="ja-JP" altLang="en-US"/>
          </a:p>
        </p:txBody>
      </p:sp>
    </p:spTree>
    <p:extLst>
      <p:ext uri="{BB962C8B-B14F-4D97-AF65-F5344CB8AC3E}">
        <p14:creationId xmlns:p14="http://schemas.microsoft.com/office/powerpoint/2010/main" val="2830650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071941"/>
          </a:xfrm>
        </p:spPr>
        <p:txBody>
          <a:bodyPr anchor="ctr">
            <a:normAutofit/>
          </a:bodyPr>
          <a:lstStyle>
            <a:lvl1pPr algn="ctr">
              <a:defRPr sz="5400"/>
            </a:lvl1pPr>
          </a:lstStyle>
          <a:p>
            <a:r>
              <a:rPr kumimoji="1" lang="ja-JP" altLang="en-US" dirty="0" smtClean="0"/>
              <a:t>マスター タイトルの書式設定</a:t>
            </a:r>
            <a:endParaRPr kumimoji="1" lang="ja-JP" altLang="en-US" dirty="0"/>
          </a:p>
        </p:txBody>
      </p:sp>
      <p:sp>
        <p:nvSpPr>
          <p:cNvPr id="3" name="サブタイトル 2"/>
          <p:cNvSpPr>
            <a:spLocks noGrp="1"/>
          </p:cNvSpPr>
          <p:nvPr>
            <p:ph type="subTitle" idx="1"/>
          </p:nvPr>
        </p:nvSpPr>
        <p:spPr>
          <a:xfrm>
            <a:off x="1524000" y="3602038"/>
            <a:ext cx="9144000" cy="1655762"/>
          </a:xfrm>
        </p:spPr>
        <p:txBody>
          <a:bodyPr/>
          <a:lstStyle>
            <a:lvl1pPr marL="342900" indent="-342900" algn="l">
              <a:buFont typeface="Wingdings" panose="05000000000000000000" pitchFamily="2" charset="2"/>
              <a:buChar char="n"/>
              <a:defRPr sz="2400"/>
            </a:lvl1pPr>
            <a:lvl2pPr marL="800100" indent="-342900" algn="l">
              <a:buClr>
                <a:srgbClr val="FF0000"/>
              </a:buClr>
              <a:buFont typeface="Wingdings" panose="05000000000000000000" pitchFamily="2" charset="2"/>
              <a:buChar char="n"/>
              <a:defRPr sz="2000"/>
            </a:lvl2pPr>
            <a:lvl3pPr marL="1200150" indent="-285750" algn="l">
              <a:buClr>
                <a:srgbClr val="002060"/>
              </a:buClr>
              <a:buFont typeface="Wingdings" panose="05000000000000000000" pitchFamily="2" charset="2"/>
              <a:buChar char="n"/>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smtClean="0"/>
              <a:t>マスター サブタイトルの書式設定</a:t>
            </a:r>
            <a:endParaRPr kumimoji="1" lang="en-US" altLang="ja-JP" dirty="0" smtClean="0"/>
          </a:p>
          <a:p>
            <a:pPr lvl="1"/>
            <a:endParaRPr kumimoji="1" lang="en-US" altLang="ja-JP" dirty="0" smtClean="0"/>
          </a:p>
          <a:p>
            <a:pPr lvl="2"/>
            <a:endParaRPr kumimoji="1" lang="en-US" altLang="ja-JP" dirty="0" smtClean="0"/>
          </a:p>
          <a:p>
            <a:pPr lvl="1"/>
            <a:endParaRPr kumimoji="1" lang="ja-JP" altLang="en-US" dirty="0"/>
          </a:p>
        </p:txBody>
      </p:sp>
      <p:sp>
        <p:nvSpPr>
          <p:cNvPr id="4" name="日付プレースホルダー 3"/>
          <p:cNvSpPr>
            <a:spLocks noGrp="1"/>
          </p:cNvSpPr>
          <p:nvPr>
            <p:ph type="dt" sz="half" idx="10"/>
          </p:nvPr>
        </p:nvSpPr>
        <p:spPr/>
        <p:txBody>
          <a:bodyPr/>
          <a:lstStyle/>
          <a:p>
            <a:fld id="{771D030A-0F07-4386-803F-7123A717F28D}" type="datetime1">
              <a:rPr kumimoji="1" lang="ja-JP" altLang="en-US" smtClean="0"/>
              <a:t>2015/7/5</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Introduction to the MBL</a:t>
            </a:r>
            <a:endParaRPr kumimoji="1" lang="ja-JP" altLang="en-US"/>
          </a:p>
        </p:txBody>
      </p:sp>
      <p:sp>
        <p:nvSpPr>
          <p:cNvPr id="6" name="スライド番号プレースホルダー 5"/>
          <p:cNvSpPr>
            <a:spLocks noGrp="1"/>
          </p:cNvSpPr>
          <p:nvPr>
            <p:ph type="sldNum" sz="quarter" idx="12"/>
          </p:nvPr>
        </p:nvSpPr>
        <p:spPr/>
        <p:txBody>
          <a:bodyPr/>
          <a:lstStyle/>
          <a:p>
            <a:fld id="{034DF8C5-7924-4D50-87E1-AC63DB6A7F48}" type="slidenum">
              <a:rPr kumimoji="1" lang="ja-JP" altLang="en-US" smtClean="0"/>
              <a:t>‹#›</a:t>
            </a:fld>
            <a:endParaRPr kumimoji="1" lang="ja-JP" altLang="en-US"/>
          </a:p>
        </p:txBody>
      </p:sp>
    </p:spTree>
    <p:extLst>
      <p:ext uri="{BB962C8B-B14F-4D97-AF65-F5344CB8AC3E}">
        <p14:creationId xmlns:p14="http://schemas.microsoft.com/office/powerpoint/2010/main" val="44266518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F79314E-CA01-4F5A-9186-F320CD02B17E}" type="datetime1">
              <a:rPr kumimoji="1" lang="ja-JP" altLang="en-US" smtClean="0"/>
              <a:t>2015/7/5</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Introduction to the MBL</a:t>
            </a:r>
            <a:endParaRPr kumimoji="1" lang="ja-JP" altLang="en-US"/>
          </a:p>
        </p:txBody>
      </p:sp>
      <p:sp>
        <p:nvSpPr>
          <p:cNvPr id="6" name="スライド番号プレースホルダー 5"/>
          <p:cNvSpPr>
            <a:spLocks noGrp="1"/>
          </p:cNvSpPr>
          <p:nvPr>
            <p:ph type="sldNum" sz="quarter" idx="12"/>
          </p:nvPr>
        </p:nvSpPr>
        <p:spPr/>
        <p:txBody>
          <a:bodyPr/>
          <a:lstStyle/>
          <a:p>
            <a:fld id="{034DF8C5-7924-4D50-87E1-AC63DB6A7F48}" type="slidenum">
              <a:rPr kumimoji="1" lang="ja-JP" altLang="en-US" smtClean="0"/>
              <a:t>‹#›</a:t>
            </a:fld>
            <a:endParaRPr kumimoji="1" lang="ja-JP" altLang="en-US"/>
          </a:p>
        </p:txBody>
      </p:sp>
    </p:spTree>
    <p:extLst>
      <p:ext uri="{BB962C8B-B14F-4D97-AF65-F5344CB8AC3E}">
        <p14:creationId xmlns:p14="http://schemas.microsoft.com/office/powerpoint/2010/main" val="1235267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63502D7-3B3C-4816-8E22-E631A52E3E69}" type="datetime1">
              <a:rPr kumimoji="1" lang="ja-JP" altLang="en-US" smtClean="0"/>
              <a:t>2015/7/5</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Introduction to the MBL</a:t>
            </a:r>
            <a:endParaRPr kumimoji="1" lang="ja-JP" altLang="en-US"/>
          </a:p>
        </p:txBody>
      </p:sp>
      <p:sp>
        <p:nvSpPr>
          <p:cNvPr id="6" name="スライド番号プレースホルダー 5"/>
          <p:cNvSpPr>
            <a:spLocks noGrp="1"/>
          </p:cNvSpPr>
          <p:nvPr>
            <p:ph type="sldNum" sz="quarter" idx="12"/>
          </p:nvPr>
        </p:nvSpPr>
        <p:spPr/>
        <p:txBody>
          <a:bodyPr/>
          <a:lstStyle/>
          <a:p>
            <a:fld id="{034DF8C5-7924-4D50-87E1-AC63DB6A7F48}" type="slidenum">
              <a:rPr kumimoji="1" lang="ja-JP" altLang="en-US" smtClean="0"/>
              <a:t>‹#›</a:t>
            </a:fld>
            <a:endParaRPr kumimoji="1" lang="ja-JP" altLang="en-US"/>
          </a:p>
        </p:txBody>
      </p:sp>
    </p:spTree>
    <p:extLst>
      <p:ext uri="{BB962C8B-B14F-4D97-AF65-F5344CB8AC3E}">
        <p14:creationId xmlns:p14="http://schemas.microsoft.com/office/powerpoint/2010/main" val="214505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lgn="ctr">
              <a:defRPr/>
            </a:lvl1pPr>
          </a:lstStyle>
          <a:p>
            <a:r>
              <a:rPr kumimoji="1" lang="ja-JP" altLang="en-US" dirty="0" smtClean="0"/>
              <a:t>マスター タイトルの書式設定</a:t>
            </a:r>
            <a:endParaRPr kumimoji="1" lang="ja-JP" altLang="en-US" dirty="0"/>
          </a:p>
        </p:txBody>
      </p:sp>
      <p:sp>
        <p:nvSpPr>
          <p:cNvPr id="3" name="コンテンツ プレースホルダー 2"/>
          <p:cNvSpPr>
            <a:spLocks noGrp="1"/>
          </p:cNvSpPr>
          <p:nvPr>
            <p:ph idx="1"/>
          </p:nvPr>
        </p:nvSpPr>
        <p:spPr/>
        <p:txBody>
          <a:bodyPr/>
          <a:lstStyle>
            <a:lvl1pPr marL="354013" indent="-354013">
              <a:buClr>
                <a:schemeClr val="accent5">
                  <a:lumMod val="50000"/>
                </a:schemeClr>
              </a:buClr>
              <a:buFont typeface="Wingdings" panose="05000000000000000000" pitchFamily="2" charset="2"/>
              <a:buChar char="n"/>
              <a:defRPr/>
            </a:lvl1pPr>
            <a:lvl2pPr marL="536575" indent="-268288">
              <a:buClr>
                <a:srgbClr val="FF0000"/>
              </a:buClr>
              <a:buFont typeface="Wingdings" panose="05000000000000000000" pitchFamily="2" charset="2"/>
              <a:buChar char="n"/>
              <a:defRPr/>
            </a:lvl2pPr>
            <a:lvl3pPr marL="804863" indent="-268288">
              <a:buClr>
                <a:srgbClr val="002060"/>
              </a:buClr>
              <a:buFont typeface="Wingdings" panose="05000000000000000000" pitchFamily="2" charset="2"/>
              <a:buChar char="n"/>
              <a:defRPr/>
            </a:lvl3pPr>
            <a:lvl4pPr marL="1073150" indent="-268288">
              <a:buClr>
                <a:srgbClr val="FF0000"/>
              </a:buClr>
              <a:buFont typeface="Wingdings" panose="05000000000000000000" pitchFamily="2" charset="2"/>
              <a:buChar char="n"/>
              <a:defRPr/>
            </a:lvl4pPr>
            <a:lvl5pPr marL="1341438" indent="-268288">
              <a:buClr>
                <a:srgbClr val="002060"/>
              </a:buClr>
              <a:buFont typeface="Wingdings" panose="05000000000000000000" pitchFamily="2" charset="2"/>
              <a:buChar char="n"/>
              <a:defRPr/>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10"/>
          </p:nvPr>
        </p:nvSpPr>
        <p:spPr/>
        <p:txBody>
          <a:bodyPr/>
          <a:lstStyle/>
          <a:p>
            <a:fld id="{EC8DA5C1-3C1B-49D9-877F-C3CEA023C788}" type="datetime1">
              <a:rPr kumimoji="1" lang="ja-JP" altLang="en-US" smtClean="0"/>
              <a:t>2015/7/5</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Introduction to the MBL</a:t>
            </a:r>
            <a:endParaRPr kumimoji="1" lang="ja-JP" altLang="en-US"/>
          </a:p>
        </p:txBody>
      </p:sp>
      <p:sp>
        <p:nvSpPr>
          <p:cNvPr id="6" name="スライド番号プレースホルダー 5"/>
          <p:cNvSpPr>
            <a:spLocks noGrp="1"/>
          </p:cNvSpPr>
          <p:nvPr>
            <p:ph type="sldNum" sz="quarter" idx="12"/>
          </p:nvPr>
        </p:nvSpPr>
        <p:spPr/>
        <p:txBody>
          <a:bodyPr/>
          <a:lstStyle/>
          <a:p>
            <a:fld id="{034DF8C5-7924-4D50-87E1-AC63DB6A7F48}" type="slidenum">
              <a:rPr kumimoji="1" lang="ja-JP" altLang="en-US" smtClean="0"/>
              <a:t>‹#›</a:t>
            </a:fld>
            <a:endParaRPr kumimoji="1" lang="ja-JP" altLang="en-US"/>
          </a:p>
        </p:txBody>
      </p:sp>
    </p:spTree>
    <p:extLst>
      <p:ext uri="{BB962C8B-B14F-4D97-AF65-F5344CB8AC3E}">
        <p14:creationId xmlns:p14="http://schemas.microsoft.com/office/powerpoint/2010/main" val="4629285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BFD87B9-0DAB-470A-969C-68DBACC1D343}" type="datetime1">
              <a:rPr kumimoji="1" lang="ja-JP" altLang="en-US" smtClean="0"/>
              <a:t>2015/7/5</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Introduction to the MBL</a:t>
            </a:r>
            <a:endParaRPr kumimoji="1" lang="ja-JP" altLang="en-US"/>
          </a:p>
        </p:txBody>
      </p:sp>
      <p:sp>
        <p:nvSpPr>
          <p:cNvPr id="6" name="スライド番号プレースホルダー 5"/>
          <p:cNvSpPr>
            <a:spLocks noGrp="1"/>
          </p:cNvSpPr>
          <p:nvPr>
            <p:ph type="sldNum" sz="quarter" idx="12"/>
          </p:nvPr>
        </p:nvSpPr>
        <p:spPr/>
        <p:txBody>
          <a:bodyPr/>
          <a:lstStyle/>
          <a:p>
            <a:fld id="{034DF8C5-7924-4D50-87E1-AC63DB6A7F48}" type="slidenum">
              <a:rPr kumimoji="1" lang="ja-JP" altLang="en-US" smtClean="0"/>
              <a:t>‹#›</a:t>
            </a:fld>
            <a:endParaRPr kumimoji="1" lang="ja-JP" altLang="en-US"/>
          </a:p>
        </p:txBody>
      </p:sp>
    </p:spTree>
    <p:extLst>
      <p:ext uri="{BB962C8B-B14F-4D97-AF65-F5344CB8AC3E}">
        <p14:creationId xmlns:p14="http://schemas.microsoft.com/office/powerpoint/2010/main" val="1654334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lgn="ctr">
              <a:defRPr/>
            </a:lvl1pPr>
          </a:lstStyle>
          <a:p>
            <a:r>
              <a:rPr kumimoji="1" lang="ja-JP" altLang="en-US" dirty="0" smtClean="0"/>
              <a:t>マスター タイトルの書式設定</a:t>
            </a:r>
            <a:endParaRPr kumimoji="1" lang="ja-JP" altLang="en-US" dirty="0"/>
          </a:p>
        </p:txBody>
      </p:sp>
      <p:sp>
        <p:nvSpPr>
          <p:cNvPr id="3" name="コンテンツ プレースホルダー 2"/>
          <p:cNvSpPr>
            <a:spLocks noGrp="1"/>
          </p:cNvSpPr>
          <p:nvPr>
            <p:ph sz="half" idx="1"/>
          </p:nvPr>
        </p:nvSpPr>
        <p:spPr>
          <a:xfrm>
            <a:off x="838200" y="1825625"/>
            <a:ext cx="5181600" cy="4351338"/>
          </a:xfrm>
        </p:spPr>
        <p:txBody>
          <a:bodyPr/>
          <a:lstStyle>
            <a:lvl1pPr marL="357188" indent="-357188">
              <a:buClr>
                <a:srgbClr val="002060"/>
              </a:buClr>
              <a:buFont typeface="Wingdings" panose="05000000000000000000" pitchFamily="2" charset="2"/>
              <a:buChar char="n"/>
              <a:defRPr/>
            </a:lvl1pPr>
            <a:lvl2pPr marL="636588" indent="-279400">
              <a:buClr>
                <a:srgbClr val="FF0000"/>
              </a:buClr>
              <a:buFont typeface="Wingdings" panose="05000000000000000000" pitchFamily="2" charset="2"/>
              <a:buChar char="n"/>
              <a:defRPr/>
            </a:lvl2pPr>
            <a:lvl3pPr marL="893763" indent="-257175">
              <a:buClr>
                <a:srgbClr val="002060"/>
              </a:buClr>
              <a:buFont typeface="Wingdings" panose="05000000000000000000" pitchFamily="2" charset="2"/>
              <a:buChar char="n"/>
              <a:defRPr/>
            </a:lvl3pPr>
            <a:lvl4pPr marL="1173163" indent="-279400">
              <a:buClr>
                <a:srgbClr val="FF0000"/>
              </a:buClr>
              <a:buFont typeface="Wingdings" panose="05000000000000000000" pitchFamily="2" charset="2"/>
              <a:buChar char="n"/>
              <a:defRPr/>
            </a:lvl4pPr>
            <a:lvl5pPr marL="1431925" indent="-258763">
              <a:buClr>
                <a:srgbClr val="002060"/>
              </a:buClr>
              <a:buFont typeface="Wingdings" panose="05000000000000000000" pitchFamily="2" charset="2"/>
              <a:buChar char="n"/>
              <a:defRPr/>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コンテンツ プレースホルダー 3"/>
          <p:cNvSpPr>
            <a:spLocks noGrp="1"/>
          </p:cNvSpPr>
          <p:nvPr>
            <p:ph sz="half" idx="2"/>
          </p:nvPr>
        </p:nvSpPr>
        <p:spPr>
          <a:xfrm>
            <a:off x="6172200" y="1825625"/>
            <a:ext cx="5181600" cy="4351338"/>
          </a:xfrm>
        </p:spPr>
        <p:txBody>
          <a:bodyPr/>
          <a:lstStyle>
            <a:lvl1pPr marL="357188" indent="-357188">
              <a:buClr>
                <a:srgbClr val="002060"/>
              </a:buClr>
              <a:buFont typeface="Wingdings" panose="05000000000000000000" pitchFamily="2" charset="2"/>
              <a:buChar char="n"/>
              <a:defRPr/>
            </a:lvl1pPr>
            <a:lvl2pPr marL="685800" indent="-328613">
              <a:buClr>
                <a:srgbClr val="FF0000"/>
              </a:buClr>
              <a:buFont typeface="Wingdings" panose="05000000000000000000" pitchFamily="2" charset="2"/>
              <a:buChar char="n"/>
              <a:defRPr/>
            </a:lvl2pPr>
            <a:lvl3pPr marL="993775" indent="-277813">
              <a:buClr>
                <a:srgbClr val="002060"/>
              </a:buClr>
              <a:buFont typeface="Wingdings" panose="05000000000000000000" pitchFamily="2" charset="2"/>
              <a:buChar char="n"/>
              <a:defRPr/>
            </a:lvl3pPr>
            <a:lvl4pPr marL="1252538" indent="-258763">
              <a:buClr>
                <a:srgbClr val="FF0000"/>
              </a:buClr>
              <a:buFont typeface="Wingdings" panose="05000000000000000000" pitchFamily="2" charset="2"/>
              <a:buChar char="n"/>
              <a:tabLst>
                <a:tab pos="993775" algn="l"/>
              </a:tabLst>
              <a:defRPr/>
            </a:lvl4pPr>
            <a:lvl5pPr marL="1530350" indent="-277813">
              <a:buClr>
                <a:srgbClr val="002060"/>
              </a:buClr>
              <a:buFont typeface="Wingdings" panose="05000000000000000000" pitchFamily="2" charset="2"/>
              <a:buChar char="n"/>
              <a:defRPr/>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5" name="日付プレースホルダー 4"/>
          <p:cNvSpPr>
            <a:spLocks noGrp="1"/>
          </p:cNvSpPr>
          <p:nvPr>
            <p:ph type="dt" sz="half" idx="10"/>
          </p:nvPr>
        </p:nvSpPr>
        <p:spPr/>
        <p:txBody>
          <a:bodyPr/>
          <a:lstStyle/>
          <a:p>
            <a:fld id="{9BEBE7EF-C9B2-46D6-81B4-889B42C7707B}" type="datetime1">
              <a:rPr kumimoji="1" lang="ja-JP" altLang="en-US" smtClean="0"/>
              <a:t>2015/7/5</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Introduction to the MBL</a:t>
            </a:r>
            <a:endParaRPr kumimoji="1" lang="ja-JP" altLang="en-US"/>
          </a:p>
        </p:txBody>
      </p:sp>
      <p:sp>
        <p:nvSpPr>
          <p:cNvPr id="7" name="スライド番号プレースホルダー 6"/>
          <p:cNvSpPr>
            <a:spLocks noGrp="1"/>
          </p:cNvSpPr>
          <p:nvPr>
            <p:ph type="sldNum" sz="quarter" idx="12"/>
          </p:nvPr>
        </p:nvSpPr>
        <p:spPr/>
        <p:txBody>
          <a:bodyPr/>
          <a:lstStyle/>
          <a:p>
            <a:fld id="{034DF8C5-7924-4D50-87E1-AC63DB6A7F48}" type="slidenum">
              <a:rPr kumimoji="1" lang="ja-JP" altLang="en-US" smtClean="0"/>
              <a:t>‹#›</a:t>
            </a:fld>
            <a:endParaRPr kumimoji="1" lang="ja-JP" altLang="en-US"/>
          </a:p>
        </p:txBody>
      </p:sp>
    </p:spTree>
    <p:extLst>
      <p:ext uri="{BB962C8B-B14F-4D97-AF65-F5344CB8AC3E}">
        <p14:creationId xmlns:p14="http://schemas.microsoft.com/office/powerpoint/2010/main" val="386382489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lvl1pPr algn="ctr">
              <a:defRPr/>
            </a:lvl1p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839788" y="1681163"/>
            <a:ext cx="5157787" cy="82391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lvl1pPr marL="228600" indent="-228600">
              <a:buClr>
                <a:srgbClr val="002060"/>
              </a:buClr>
              <a:buFont typeface="Wingdings" panose="05000000000000000000" pitchFamily="2" charset="2"/>
              <a:buChar char="n"/>
              <a:defRPr/>
            </a:lvl1pPr>
            <a:lvl2pPr marL="685800" indent="-228600">
              <a:buClr>
                <a:srgbClr val="FF0000"/>
              </a:buClr>
              <a:buFont typeface="Wingdings" panose="05000000000000000000" pitchFamily="2" charset="2"/>
              <a:buChar char="n"/>
              <a:defRPr/>
            </a:lvl2pPr>
            <a:lvl3pPr marL="1143000" indent="-228600">
              <a:buClr>
                <a:srgbClr val="002060"/>
              </a:buClr>
              <a:buFont typeface="Wingdings" panose="05000000000000000000" pitchFamily="2" charset="2"/>
              <a:buChar char="n"/>
              <a:defRPr/>
            </a:lvl3pPr>
            <a:lvl4pPr marL="1600200" indent="-228600">
              <a:buClr>
                <a:srgbClr val="FF0000"/>
              </a:buClr>
              <a:buFont typeface="Wingdings" panose="05000000000000000000" pitchFamily="2" charset="2"/>
              <a:buChar char="n"/>
              <a:defRPr/>
            </a:lvl4pPr>
            <a:lvl5pPr marL="2057400" indent="-228600">
              <a:buClr>
                <a:srgbClr val="002060"/>
              </a:buClr>
              <a:buFont typeface="Wingdings" panose="05000000000000000000" pitchFamily="2" charset="2"/>
              <a:buChar char="n"/>
              <a:defRPr/>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5" name="テキスト プレースホルダー 4"/>
          <p:cNvSpPr>
            <a:spLocks noGrp="1"/>
          </p:cNvSpPr>
          <p:nvPr>
            <p:ph type="body" sz="quarter" idx="3"/>
          </p:nvPr>
        </p:nvSpPr>
        <p:spPr>
          <a:xfrm>
            <a:off x="6172200" y="1681163"/>
            <a:ext cx="5183188" cy="82391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lvl1pPr marL="228600" indent="-228600">
              <a:buClr>
                <a:srgbClr val="002060"/>
              </a:buClr>
              <a:buFont typeface="Wingdings" panose="05000000000000000000" pitchFamily="2" charset="2"/>
              <a:buChar char="n"/>
              <a:defRPr/>
            </a:lvl1pPr>
            <a:lvl2pPr marL="685800" indent="-228600">
              <a:buClr>
                <a:srgbClr val="FF0000"/>
              </a:buClr>
              <a:buFont typeface="Wingdings" panose="05000000000000000000" pitchFamily="2" charset="2"/>
              <a:buChar char="n"/>
              <a:defRPr/>
            </a:lvl2pPr>
            <a:lvl3pPr marL="1143000" indent="-228600">
              <a:buClr>
                <a:srgbClr val="002060"/>
              </a:buClr>
              <a:buFont typeface="Wingdings" panose="05000000000000000000" pitchFamily="2" charset="2"/>
              <a:buChar char="n"/>
              <a:defRPr/>
            </a:lvl3pPr>
            <a:lvl4pPr marL="1600200" indent="-228600">
              <a:buClr>
                <a:srgbClr val="FF0000"/>
              </a:buClr>
              <a:buFont typeface="Wingdings" panose="05000000000000000000" pitchFamily="2" charset="2"/>
              <a:buChar char="n"/>
              <a:defRPr/>
            </a:lvl4pPr>
            <a:lvl5pPr marL="2057400" indent="-228600">
              <a:buClr>
                <a:srgbClr val="002060"/>
              </a:buClr>
              <a:buFont typeface="Wingdings" panose="05000000000000000000" pitchFamily="2" charset="2"/>
              <a:buChar char="n"/>
              <a:defRPr/>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7" name="日付プレースホルダー 6"/>
          <p:cNvSpPr>
            <a:spLocks noGrp="1"/>
          </p:cNvSpPr>
          <p:nvPr>
            <p:ph type="dt" sz="half" idx="10"/>
          </p:nvPr>
        </p:nvSpPr>
        <p:spPr/>
        <p:txBody>
          <a:bodyPr/>
          <a:lstStyle/>
          <a:p>
            <a:fld id="{8BE16A8B-2C37-4EFA-86AA-7F145C71924E}" type="datetime1">
              <a:rPr kumimoji="1" lang="ja-JP" altLang="en-US" smtClean="0"/>
              <a:t>2015/7/5</a:t>
            </a:fld>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Introduction to the MBL</a:t>
            </a:r>
            <a:endParaRPr kumimoji="1" lang="ja-JP" altLang="en-US"/>
          </a:p>
        </p:txBody>
      </p:sp>
      <p:sp>
        <p:nvSpPr>
          <p:cNvPr id="9" name="スライド番号プレースホルダー 8"/>
          <p:cNvSpPr>
            <a:spLocks noGrp="1"/>
          </p:cNvSpPr>
          <p:nvPr>
            <p:ph type="sldNum" sz="quarter" idx="12"/>
          </p:nvPr>
        </p:nvSpPr>
        <p:spPr/>
        <p:txBody>
          <a:bodyPr/>
          <a:lstStyle/>
          <a:p>
            <a:fld id="{034DF8C5-7924-4D50-87E1-AC63DB6A7F48}" type="slidenum">
              <a:rPr kumimoji="1" lang="ja-JP" altLang="en-US" smtClean="0"/>
              <a:t>‹#›</a:t>
            </a:fld>
            <a:endParaRPr kumimoji="1" lang="ja-JP" altLang="en-US"/>
          </a:p>
        </p:txBody>
      </p:sp>
    </p:spTree>
    <p:extLst>
      <p:ext uri="{BB962C8B-B14F-4D97-AF65-F5344CB8AC3E}">
        <p14:creationId xmlns:p14="http://schemas.microsoft.com/office/powerpoint/2010/main" val="3943555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lgn="ctr">
              <a:defRPr/>
            </a:lvl1pPr>
          </a:lstStyle>
          <a:p>
            <a:r>
              <a:rPr kumimoji="1" lang="ja-JP" altLang="en-US" dirty="0" smtClean="0"/>
              <a:t>マスター タイトルの書式設定</a:t>
            </a:r>
            <a:endParaRPr kumimoji="1" lang="ja-JP" altLang="en-US" dirty="0"/>
          </a:p>
        </p:txBody>
      </p:sp>
      <p:sp>
        <p:nvSpPr>
          <p:cNvPr id="3" name="日付プレースホルダー 2"/>
          <p:cNvSpPr>
            <a:spLocks noGrp="1"/>
          </p:cNvSpPr>
          <p:nvPr>
            <p:ph type="dt" sz="half" idx="10"/>
          </p:nvPr>
        </p:nvSpPr>
        <p:spPr/>
        <p:txBody>
          <a:bodyPr/>
          <a:lstStyle/>
          <a:p>
            <a:fld id="{67EA430D-E0D4-4D7B-BAA5-C904C403BCEB}" type="datetime1">
              <a:rPr kumimoji="1" lang="ja-JP" altLang="en-US" smtClean="0"/>
              <a:t>2015/7/5</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Introduction to the MBL</a:t>
            </a:r>
            <a:endParaRPr kumimoji="1" lang="ja-JP" altLang="en-US"/>
          </a:p>
        </p:txBody>
      </p:sp>
      <p:sp>
        <p:nvSpPr>
          <p:cNvPr id="5" name="スライド番号プレースホルダー 4"/>
          <p:cNvSpPr>
            <a:spLocks noGrp="1"/>
          </p:cNvSpPr>
          <p:nvPr>
            <p:ph type="sldNum" sz="quarter" idx="12"/>
          </p:nvPr>
        </p:nvSpPr>
        <p:spPr/>
        <p:txBody>
          <a:bodyPr/>
          <a:lstStyle/>
          <a:p>
            <a:fld id="{034DF8C5-7924-4D50-87E1-AC63DB6A7F48}" type="slidenum">
              <a:rPr kumimoji="1" lang="ja-JP" altLang="en-US" smtClean="0"/>
              <a:t>‹#›</a:t>
            </a:fld>
            <a:endParaRPr kumimoji="1" lang="ja-JP" altLang="en-US"/>
          </a:p>
        </p:txBody>
      </p:sp>
    </p:spTree>
    <p:extLst>
      <p:ext uri="{BB962C8B-B14F-4D97-AF65-F5344CB8AC3E}">
        <p14:creationId xmlns:p14="http://schemas.microsoft.com/office/powerpoint/2010/main" val="32056893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5D8ADED-5E63-45CE-B805-EA0DE08660B7}" type="datetime1">
              <a:rPr kumimoji="1" lang="ja-JP" altLang="en-US" smtClean="0"/>
              <a:t>2015/7/5</a:t>
            </a:fld>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Introduction to the MBL</a:t>
            </a:r>
            <a:endParaRPr kumimoji="1" lang="ja-JP" altLang="en-US"/>
          </a:p>
        </p:txBody>
      </p:sp>
      <p:sp>
        <p:nvSpPr>
          <p:cNvPr id="4" name="スライド番号プレースホルダー 3"/>
          <p:cNvSpPr>
            <a:spLocks noGrp="1"/>
          </p:cNvSpPr>
          <p:nvPr>
            <p:ph type="sldNum" sz="quarter" idx="12"/>
          </p:nvPr>
        </p:nvSpPr>
        <p:spPr/>
        <p:txBody>
          <a:bodyPr/>
          <a:lstStyle/>
          <a:p>
            <a:fld id="{034DF8C5-7924-4D50-87E1-AC63DB6A7F48}" type="slidenum">
              <a:rPr kumimoji="1" lang="ja-JP" altLang="en-US" smtClean="0"/>
              <a:t>‹#›</a:t>
            </a:fld>
            <a:endParaRPr kumimoji="1" lang="ja-JP" altLang="en-US"/>
          </a:p>
        </p:txBody>
      </p:sp>
    </p:spTree>
    <p:extLst>
      <p:ext uri="{BB962C8B-B14F-4D97-AF65-F5344CB8AC3E}">
        <p14:creationId xmlns:p14="http://schemas.microsoft.com/office/powerpoint/2010/main" val="405964904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C90C06C-7F17-4997-A9ED-DD49946A9D55}" type="datetime1">
              <a:rPr kumimoji="1" lang="ja-JP" altLang="en-US" smtClean="0"/>
              <a:t>2015/7/5</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Introduction to the MBL</a:t>
            </a:r>
            <a:endParaRPr kumimoji="1" lang="ja-JP" altLang="en-US"/>
          </a:p>
        </p:txBody>
      </p:sp>
      <p:sp>
        <p:nvSpPr>
          <p:cNvPr id="7" name="スライド番号プレースホルダー 6"/>
          <p:cNvSpPr>
            <a:spLocks noGrp="1"/>
          </p:cNvSpPr>
          <p:nvPr>
            <p:ph type="sldNum" sz="quarter" idx="12"/>
          </p:nvPr>
        </p:nvSpPr>
        <p:spPr/>
        <p:txBody>
          <a:bodyPr/>
          <a:lstStyle/>
          <a:p>
            <a:fld id="{034DF8C5-7924-4D50-87E1-AC63DB6A7F48}" type="slidenum">
              <a:rPr kumimoji="1" lang="ja-JP" altLang="en-US" smtClean="0"/>
              <a:t>‹#›</a:t>
            </a:fld>
            <a:endParaRPr kumimoji="1" lang="ja-JP" altLang="en-US"/>
          </a:p>
        </p:txBody>
      </p:sp>
    </p:spTree>
    <p:extLst>
      <p:ext uri="{BB962C8B-B14F-4D97-AF65-F5344CB8AC3E}">
        <p14:creationId xmlns:p14="http://schemas.microsoft.com/office/powerpoint/2010/main" val="3843186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9E25827-A515-4E84-A975-F1C152852799}" type="datetime1">
              <a:rPr kumimoji="1" lang="ja-JP" altLang="en-US" smtClean="0"/>
              <a:t>2015/7/5</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Introduction to the MBL</a:t>
            </a:r>
            <a:endParaRPr kumimoji="1" lang="ja-JP" altLang="en-US"/>
          </a:p>
        </p:txBody>
      </p:sp>
      <p:sp>
        <p:nvSpPr>
          <p:cNvPr id="7" name="スライド番号プレースホルダー 6"/>
          <p:cNvSpPr>
            <a:spLocks noGrp="1"/>
          </p:cNvSpPr>
          <p:nvPr>
            <p:ph type="sldNum" sz="quarter" idx="12"/>
          </p:nvPr>
        </p:nvSpPr>
        <p:spPr/>
        <p:txBody>
          <a:bodyPr/>
          <a:lstStyle/>
          <a:p>
            <a:fld id="{034DF8C5-7924-4D50-87E1-AC63DB6A7F48}" type="slidenum">
              <a:rPr kumimoji="1" lang="ja-JP" altLang="en-US" smtClean="0"/>
              <a:t>‹#›</a:t>
            </a:fld>
            <a:endParaRPr kumimoji="1" lang="ja-JP" altLang="en-US"/>
          </a:p>
        </p:txBody>
      </p:sp>
    </p:spTree>
    <p:extLst>
      <p:ext uri="{BB962C8B-B14F-4D97-AF65-F5344CB8AC3E}">
        <p14:creationId xmlns:p14="http://schemas.microsoft.com/office/powerpoint/2010/main" val="2079480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005E8A-19F0-4183-B866-65263621812E}" type="datetime1">
              <a:rPr kumimoji="1" lang="ja-JP" altLang="en-US" smtClean="0"/>
              <a:t>2015/7/5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Introduction to the MBL</a:t>
            </a:r>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4DF8C5-7924-4D50-87E1-AC63DB6A7F48}" type="slidenum">
              <a:rPr kumimoji="1" lang="ja-JP" altLang="en-US" smtClean="0"/>
              <a:t>‹#›</a:t>
            </a:fld>
            <a:endParaRPr kumimoji="1" lang="ja-JP" altLang="en-US"/>
          </a:p>
        </p:txBody>
      </p:sp>
      <p:sp>
        <p:nvSpPr>
          <p:cNvPr id="7" name="動作設定ボタン: ホーム 6">
            <a:hlinkClick r:id="" action="ppaction://hlinkshowjump?jump=firstslide" highlightClick="1"/>
          </p:cNvPr>
          <p:cNvSpPr/>
          <p:nvPr userDrawn="1"/>
        </p:nvSpPr>
        <p:spPr>
          <a:xfrm>
            <a:off x="2507465" y="6342181"/>
            <a:ext cx="360000" cy="360000"/>
          </a:xfrm>
          <a:prstGeom prst="actionButtonHom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動作設定ボタン: 最初 7">
            <a:hlinkClick r:id="rId13" action="ppaction://hlinksldjump" highlightClick="1"/>
          </p:cNvPr>
          <p:cNvSpPr/>
          <p:nvPr userDrawn="1"/>
        </p:nvSpPr>
        <p:spPr>
          <a:xfrm>
            <a:off x="3254598" y="6342181"/>
            <a:ext cx="360000" cy="360000"/>
          </a:xfrm>
          <a:prstGeom prst="actionButtonBeginning">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動作設定ボタン: 最後 8">
            <a:hlinkClick r:id="" action="ppaction://hlinkshowjump?jump=lastslide" highlightClick="1"/>
          </p:cNvPr>
          <p:cNvSpPr/>
          <p:nvPr userDrawn="1"/>
        </p:nvSpPr>
        <p:spPr>
          <a:xfrm>
            <a:off x="8942374" y="6342181"/>
            <a:ext cx="360000" cy="360000"/>
          </a:xfrm>
          <a:prstGeom prst="actionButtonEnd">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動作設定ボタン: 戻る 9">
            <a:hlinkClick r:id="" action="ppaction://hlinkshowjump?jump=lastslideviewed" highlightClick="1"/>
          </p:cNvPr>
          <p:cNvSpPr/>
          <p:nvPr userDrawn="1"/>
        </p:nvSpPr>
        <p:spPr>
          <a:xfrm>
            <a:off x="8196711" y="6330254"/>
            <a:ext cx="360000" cy="360000"/>
          </a:xfrm>
          <a:prstGeom prst="actionButtonReturn">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動作設定ボタン: 情報 10">
            <a:hlinkClick r:id="rId14" action="ppaction://hlinksldjump" highlightClick="1"/>
          </p:cNvPr>
          <p:cNvSpPr/>
          <p:nvPr userDrawn="1"/>
        </p:nvSpPr>
        <p:spPr>
          <a:xfrm>
            <a:off x="4044171" y="6342181"/>
            <a:ext cx="360000" cy="360000"/>
          </a:xfrm>
          <a:prstGeom prst="actionButtonInformation">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60545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357188" indent="-357188"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685800" indent="-328613"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93775" indent="-277813"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52538" indent="-258763"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530350" indent="-277813"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1.xml"/><Relationship Id="rId1" Type="http://schemas.openxmlformats.org/officeDocument/2006/relationships/slideLayout" Target="../slideLayouts/slideLayout4.xml"/><Relationship Id="rId5" Type="http://schemas.openxmlformats.org/officeDocument/2006/relationships/slide" Target="slide15.xml"/><Relationship Id="rId4" Type="http://schemas.openxmlformats.org/officeDocument/2006/relationships/slide" Target="slide12.xml"/></Relationships>
</file>

<file path=ppt/slides/_rels/slide12.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slide" Target="slide4.xml"/><Relationship Id="rId7" Type="http://schemas.openxmlformats.org/officeDocument/2006/relationships/diagramColors" Target="../diagrams/colors2.xml"/><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3.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slide" Target="slide14.xml"/></Relationships>
</file>

<file path=ppt/slides/_rels/slide1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slide" Target="slide8.xml"/><Relationship Id="rId13" Type="http://schemas.openxmlformats.org/officeDocument/2006/relationships/slide" Target="slide13.xml"/><Relationship Id="rId3" Type="http://schemas.openxmlformats.org/officeDocument/2006/relationships/slide" Target="slide3.xml"/><Relationship Id="rId7" Type="http://schemas.openxmlformats.org/officeDocument/2006/relationships/slide" Target="slide7.xml"/><Relationship Id="rId12" Type="http://schemas.openxmlformats.org/officeDocument/2006/relationships/slide" Target="slide12.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slide" Target="slide6.xml"/><Relationship Id="rId11" Type="http://schemas.openxmlformats.org/officeDocument/2006/relationships/slide" Target="slide11.xml"/><Relationship Id="rId5" Type="http://schemas.openxmlformats.org/officeDocument/2006/relationships/slide" Target="slide5.xml"/><Relationship Id="rId15" Type="http://schemas.openxmlformats.org/officeDocument/2006/relationships/slide" Target="slide15.xml"/><Relationship Id="rId10" Type="http://schemas.openxmlformats.org/officeDocument/2006/relationships/slide" Target="slide10.xml"/><Relationship Id="rId4" Type="http://schemas.openxmlformats.org/officeDocument/2006/relationships/slide" Target="slide4.xml"/><Relationship Id="rId9" Type="http://schemas.openxmlformats.org/officeDocument/2006/relationships/slide" Target="slide9.xml"/><Relationship Id="rId14" Type="http://schemas.openxmlformats.org/officeDocument/2006/relationships/slide" Target="slide14.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slide" Target="slide15.xml"/><Relationship Id="rId5" Type="http://schemas.openxmlformats.org/officeDocument/2006/relationships/slide" Target="slide6.xml"/><Relationship Id="rId4" Type="http://schemas.openxmlformats.org/officeDocument/2006/relationships/slide" Target="slide5.xml"/></Relationships>
</file>

<file path=ppt/slides/_rels/slide5.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slide" Target="slide6.xml"/></Relationships>
</file>

<file path=ppt/slides/_rels/slide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slide" Target="slide5.xml"/></Relationships>
</file>

<file path=ppt/slides/_rels/slide7.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slide" Target="slide14.xml"/><Relationship Id="rId4" Type="http://schemas.openxmlformats.org/officeDocument/2006/relationships/slide" Target="slide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38200" y="632032"/>
            <a:ext cx="10515599" cy="3295650"/>
          </a:xfrm>
        </p:spPr>
        <p:txBody>
          <a:bodyPr>
            <a:normAutofit/>
          </a:bodyPr>
          <a:lstStyle/>
          <a:p>
            <a:r>
              <a:rPr kumimoji="1" lang="ja-JP" altLang="en-US" sz="7300" dirty="0" smtClean="0"/>
              <a:t>法と経営学 研究科 </a:t>
            </a:r>
            <a:r>
              <a:rPr lang="ja-JP" altLang="en-US" sz="7300" dirty="0"/>
              <a:t>案内</a:t>
            </a:r>
            <a:r>
              <a:rPr kumimoji="1" lang="en-US" altLang="ja-JP" sz="7300" dirty="0" smtClean="0"/>
              <a:t/>
            </a:r>
            <a:br>
              <a:rPr kumimoji="1" lang="en-US" altLang="ja-JP" sz="7300" dirty="0" smtClean="0"/>
            </a:br>
            <a:r>
              <a:rPr lang="en-US" altLang="ja-JP" sz="6000" b="1" dirty="0" smtClean="0">
                <a:latin typeface="Times New Roman" panose="02020603050405020304" pitchFamily="18" charset="0"/>
                <a:cs typeface="Times New Roman" panose="02020603050405020304" pitchFamily="18" charset="0"/>
              </a:rPr>
              <a:t>(</a:t>
            </a:r>
            <a:r>
              <a:rPr lang="en-US" altLang="ja-JP" sz="4800" b="1" dirty="0" smtClean="0">
                <a:latin typeface="Times New Roman" panose="02020603050405020304" pitchFamily="18" charset="0"/>
                <a:cs typeface="Times New Roman" panose="02020603050405020304" pitchFamily="18" charset="0"/>
              </a:rPr>
              <a:t>Guidance</a:t>
            </a:r>
            <a:r>
              <a:rPr lang="ja-JP" altLang="en-US" sz="4800" b="1" dirty="0" smtClean="0">
                <a:latin typeface="Times New Roman" panose="02020603050405020304" pitchFamily="18" charset="0"/>
                <a:cs typeface="Times New Roman" panose="02020603050405020304" pitchFamily="18" charset="0"/>
              </a:rPr>
              <a:t> </a:t>
            </a:r>
            <a:r>
              <a:rPr lang="en-US" altLang="ja-JP" sz="4800" b="1" dirty="0" smtClean="0">
                <a:latin typeface="Times New Roman" panose="02020603050405020304" pitchFamily="18" charset="0"/>
                <a:cs typeface="Times New Roman" panose="02020603050405020304" pitchFamily="18" charset="0"/>
              </a:rPr>
              <a:t>to</a:t>
            </a:r>
            <a:r>
              <a:rPr lang="ja-JP" altLang="en-US" sz="4800" b="1" dirty="0" smtClean="0">
                <a:latin typeface="Times New Roman" panose="02020603050405020304" pitchFamily="18" charset="0"/>
                <a:cs typeface="Times New Roman" panose="02020603050405020304" pitchFamily="18" charset="0"/>
              </a:rPr>
              <a:t> </a:t>
            </a:r>
            <a:r>
              <a:rPr lang="en-US" altLang="ja-JP" sz="4800" b="1" dirty="0" smtClean="0">
                <a:latin typeface="Times New Roman" panose="02020603050405020304" pitchFamily="18" charset="0"/>
                <a:cs typeface="Times New Roman" panose="02020603050405020304" pitchFamily="18" charset="0"/>
              </a:rPr>
              <a:t>the Master Course of</a:t>
            </a:r>
            <a:r>
              <a:rPr lang="en-US" altLang="ja-JP" sz="6000" b="1" dirty="0" smtClean="0">
                <a:latin typeface="Times New Roman" panose="02020603050405020304" pitchFamily="18" charset="0"/>
                <a:cs typeface="Times New Roman" panose="02020603050405020304" pitchFamily="18" charset="0"/>
              </a:rPr>
              <a:t> </a:t>
            </a:r>
            <a:br>
              <a:rPr lang="en-US" altLang="ja-JP" sz="6000" b="1" dirty="0" smtClean="0">
                <a:latin typeface="Times New Roman" panose="02020603050405020304" pitchFamily="18" charset="0"/>
                <a:cs typeface="Times New Roman" panose="02020603050405020304" pitchFamily="18" charset="0"/>
              </a:rPr>
            </a:br>
            <a:r>
              <a:rPr lang="en-US" altLang="ja-JP" sz="6600" b="1" dirty="0" smtClean="0">
                <a:latin typeface="Times New Roman" panose="02020603050405020304" pitchFamily="18" charset="0"/>
                <a:cs typeface="Times New Roman" panose="02020603050405020304" pitchFamily="18" charset="0"/>
              </a:rPr>
              <a:t>Business &amp;</a:t>
            </a:r>
            <a:r>
              <a:rPr lang="ja-JP" altLang="en-US" sz="6600" b="1" dirty="0" smtClean="0">
                <a:latin typeface="Times New Roman" panose="02020603050405020304" pitchFamily="18" charset="0"/>
                <a:cs typeface="Times New Roman" panose="02020603050405020304" pitchFamily="18" charset="0"/>
              </a:rPr>
              <a:t> </a:t>
            </a:r>
            <a:r>
              <a:rPr lang="en-US" altLang="ja-JP" sz="6600" b="1" dirty="0" smtClean="0">
                <a:latin typeface="Times New Roman" panose="02020603050405020304" pitchFamily="18" charset="0"/>
                <a:cs typeface="Times New Roman" panose="02020603050405020304" pitchFamily="18" charset="0"/>
              </a:rPr>
              <a:t>Law</a:t>
            </a:r>
            <a:r>
              <a:rPr lang="en-US" altLang="ja-JP" sz="6000" b="1" dirty="0" smtClean="0">
                <a:latin typeface="Times New Roman" panose="02020603050405020304" pitchFamily="18" charset="0"/>
                <a:cs typeface="Times New Roman" panose="02020603050405020304" pitchFamily="18" charset="0"/>
              </a:rPr>
              <a:t>)</a:t>
            </a:r>
            <a:endParaRPr kumimoji="1" lang="ja-JP" altLang="en-US" b="1" dirty="0">
              <a:latin typeface="Times New Roman" panose="02020603050405020304" pitchFamily="18" charset="0"/>
              <a:cs typeface="Times New Roman" panose="02020603050405020304" pitchFamily="18" charset="0"/>
            </a:endParaRPr>
          </a:p>
        </p:txBody>
      </p:sp>
      <p:sp>
        <p:nvSpPr>
          <p:cNvPr id="3" name="サブタイトル 2"/>
          <p:cNvSpPr>
            <a:spLocks noGrp="1"/>
          </p:cNvSpPr>
          <p:nvPr>
            <p:ph type="subTitle" idx="1"/>
          </p:nvPr>
        </p:nvSpPr>
        <p:spPr>
          <a:xfrm>
            <a:off x="6574970" y="3927682"/>
            <a:ext cx="4876793" cy="1994147"/>
          </a:xfrm>
        </p:spPr>
        <p:txBody>
          <a:bodyPr>
            <a:normAutofit/>
          </a:bodyPr>
          <a:lstStyle/>
          <a:p>
            <a:pPr marL="0" indent="0" algn="r">
              <a:lnSpc>
                <a:spcPct val="100000"/>
              </a:lnSpc>
              <a:buNone/>
            </a:pPr>
            <a:r>
              <a:rPr kumimoji="1" lang="en-US" altLang="ja-JP" sz="3200" dirty="0" smtClean="0"/>
              <a:t>2015</a:t>
            </a:r>
            <a:r>
              <a:rPr kumimoji="1" lang="ja-JP" altLang="en-US" sz="3200" dirty="0" smtClean="0"/>
              <a:t>年</a:t>
            </a:r>
            <a:r>
              <a:rPr kumimoji="1" lang="en-US" altLang="ja-JP" sz="3200" dirty="0" smtClean="0"/>
              <a:t>7</a:t>
            </a:r>
            <a:r>
              <a:rPr kumimoji="1" lang="ja-JP" altLang="en-US" sz="3200" dirty="0" smtClean="0"/>
              <a:t>月</a:t>
            </a:r>
            <a:r>
              <a:rPr kumimoji="1" lang="en-US" altLang="ja-JP" sz="3200" dirty="0" smtClean="0"/>
              <a:t>5</a:t>
            </a:r>
            <a:r>
              <a:rPr kumimoji="1" lang="ja-JP" altLang="en-US" sz="3200" dirty="0" smtClean="0"/>
              <a:t>日</a:t>
            </a:r>
            <a:endParaRPr kumimoji="1" lang="en-US" altLang="ja-JP" sz="3200" dirty="0" smtClean="0"/>
          </a:p>
          <a:p>
            <a:pPr marL="0" indent="0" algn="r">
              <a:lnSpc>
                <a:spcPct val="100000"/>
              </a:lnSpc>
              <a:buNone/>
            </a:pPr>
            <a:r>
              <a:rPr lang="ja-JP" altLang="en-US" sz="3200" dirty="0" smtClean="0"/>
              <a:t>明治</a:t>
            </a:r>
            <a:r>
              <a:rPr lang="ja-JP" altLang="en-US" sz="3200" dirty="0"/>
              <a:t>学院</a:t>
            </a:r>
            <a:r>
              <a:rPr lang="ja-JP" altLang="en-US" sz="3200" dirty="0" smtClean="0"/>
              <a:t>大学</a:t>
            </a:r>
            <a:r>
              <a:rPr lang="ja-JP" altLang="en-US" sz="3200" dirty="0"/>
              <a:t>法</a:t>
            </a:r>
            <a:r>
              <a:rPr lang="ja-JP" altLang="en-US" sz="3200" dirty="0" smtClean="0"/>
              <a:t>学部教授</a:t>
            </a:r>
            <a:endParaRPr lang="en-US" altLang="ja-JP" sz="3200" dirty="0" smtClean="0"/>
          </a:p>
          <a:p>
            <a:pPr marL="0" indent="0" algn="r">
              <a:lnSpc>
                <a:spcPct val="100000"/>
              </a:lnSpc>
              <a:buNone/>
            </a:pPr>
            <a:r>
              <a:rPr lang="ja-JP" altLang="en-US" sz="3200" dirty="0" smtClean="0"/>
              <a:t>加賀山 茂</a:t>
            </a:r>
            <a:endParaRPr kumimoji="1" lang="ja-JP" altLang="en-US" sz="3200" dirty="0"/>
          </a:p>
        </p:txBody>
      </p:sp>
      <p:sp>
        <p:nvSpPr>
          <p:cNvPr id="4" name="日付プレースホルダー 3"/>
          <p:cNvSpPr>
            <a:spLocks noGrp="1"/>
          </p:cNvSpPr>
          <p:nvPr>
            <p:ph type="dt" sz="half" idx="10"/>
          </p:nvPr>
        </p:nvSpPr>
        <p:spPr/>
        <p:txBody>
          <a:bodyPr/>
          <a:lstStyle/>
          <a:p>
            <a:fld id="{8C442C34-ABAC-4716-AAFC-61431E6CF0DE}" type="datetime1">
              <a:rPr kumimoji="1" lang="ja-JP" altLang="en-US" smtClean="0"/>
              <a:t>2015/7/5</a:t>
            </a:fld>
            <a:endParaRPr kumimoji="1" lang="ja-JP" altLang="en-US"/>
          </a:p>
        </p:txBody>
      </p:sp>
      <p:sp>
        <p:nvSpPr>
          <p:cNvPr id="5" name="スライド番号プレースホルダー 4"/>
          <p:cNvSpPr>
            <a:spLocks noGrp="1"/>
          </p:cNvSpPr>
          <p:nvPr>
            <p:ph type="sldNum" sz="quarter" idx="12"/>
          </p:nvPr>
        </p:nvSpPr>
        <p:spPr/>
        <p:txBody>
          <a:bodyPr/>
          <a:lstStyle/>
          <a:p>
            <a:fld id="{034DF8C5-7924-4D50-87E1-AC63DB6A7F48}" type="slidenum">
              <a:rPr kumimoji="1" lang="ja-JP" altLang="en-US" smtClean="0"/>
              <a:t>1</a:t>
            </a:fld>
            <a:endParaRPr kumimoji="1" lang="ja-JP" altLang="en-US"/>
          </a:p>
        </p:txBody>
      </p:sp>
      <p:graphicFrame>
        <p:nvGraphicFramePr>
          <p:cNvPr id="8" name="図表 7"/>
          <p:cNvGraphicFramePr/>
          <p:nvPr>
            <p:extLst>
              <p:ext uri="{D42A27DB-BD31-4B8C-83A1-F6EECF244321}">
                <p14:modId xmlns:p14="http://schemas.microsoft.com/office/powerpoint/2010/main" val="2245383383"/>
              </p:ext>
            </p:extLst>
          </p:nvPr>
        </p:nvGraphicFramePr>
        <p:xfrm>
          <a:off x="838200" y="3753510"/>
          <a:ext cx="6324600" cy="22106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フッター プレースホルダー 5"/>
          <p:cNvSpPr>
            <a:spLocks noGrp="1"/>
          </p:cNvSpPr>
          <p:nvPr>
            <p:ph type="ftr" sz="quarter" idx="11"/>
          </p:nvPr>
        </p:nvSpPr>
        <p:spPr/>
        <p:txBody>
          <a:bodyPr/>
          <a:lstStyle/>
          <a:p>
            <a:r>
              <a:rPr kumimoji="1" lang="en-US" altLang="ja-JP" smtClean="0"/>
              <a:t>Introduction to the MBL</a:t>
            </a:r>
            <a:endParaRPr kumimoji="1" lang="ja-JP" altLang="en-US"/>
          </a:p>
        </p:txBody>
      </p:sp>
    </p:spTree>
    <p:extLst>
      <p:ext uri="{BB962C8B-B14F-4D97-AF65-F5344CB8AC3E}">
        <p14:creationId xmlns:p14="http://schemas.microsoft.com/office/powerpoint/2010/main" val="60969545"/>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750"/>
                                        <p:tgtEl>
                                          <p:spTgt spid="3">
                                            <p:txEl>
                                              <p:pRg st="1" end="1"/>
                                            </p:txEl>
                                          </p:spTgt>
                                        </p:tgtEl>
                                      </p:cBhvr>
                                    </p:animEffect>
                                  </p:childTnLst>
                                </p:cTn>
                              </p:par>
                            </p:childTnLst>
                          </p:cTn>
                        </p:par>
                        <p:par>
                          <p:cTn id="12" fill="hold">
                            <p:stCondLst>
                              <p:cond delay="1500"/>
                            </p:stCondLst>
                            <p:childTnLst>
                              <p:par>
                                <p:cTn id="13" presetID="22" presetClass="entr" presetSubtype="8" fill="hold" grpId="0" nodeType="afterEffect">
                                  <p:stCondLst>
                                    <p:cond delay="25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wipe(up)">
                                      <p:cBhvr>
                                        <p:cTn id="20" dur="3000"/>
                                        <p:tgtEl>
                                          <p:spTgt spid="2"/>
                                        </p:tgtEl>
                                      </p:cBhvr>
                                    </p:animEffect>
                                  </p:childTnLst>
                                </p:cTn>
                              </p:par>
                              <p:par>
                                <p:cTn id="21" presetID="22" presetClass="entr" presetSubtype="8" fill="hold" grpId="0" nodeType="withEffect">
                                  <p:stCondLst>
                                    <p:cond delay="1500"/>
                                  </p:stCondLst>
                                  <p:childTnLst>
                                    <p:set>
                                      <p:cBhvr>
                                        <p:cTn id="22" dur="1" fill="hold">
                                          <p:stCondLst>
                                            <p:cond delay="0"/>
                                          </p:stCondLst>
                                        </p:cTn>
                                        <p:tgtEl>
                                          <p:spTgt spid="8">
                                            <p:graphicEl>
                                              <a:dgm id="{EBC5C076-8AF2-47D3-A077-912D1967F940}"/>
                                            </p:graphicEl>
                                          </p:spTgt>
                                        </p:tgtEl>
                                        <p:attrNameLst>
                                          <p:attrName>style.visibility</p:attrName>
                                        </p:attrNameLst>
                                      </p:cBhvr>
                                      <p:to>
                                        <p:strVal val="visible"/>
                                      </p:to>
                                    </p:set>
                                    <p:animEffect transition="in" filter="wipe(left)">
                                      <p:cBhvr>
                                        <p:cTn id="23" dur="1500"/>
                                        <p:tgtEl>
                                          <p:spTgt spid="8">
                                            <p:graphicEl>
                                              <a:dgm id="{EBC5C076-8AF2-47D3-A077-912D1967F940}"/>
                                            </p:graphicEl>
                                          </p:spTgt>
                                        </p:tgtEl>
                                      </p:cBhvr>
                                    </p:animEffect>
                                  </p:childTnLst>
                                </p:cTn>
                              </p:par>
                              <p:par>
                                <p:cTn id="24" presetID="22" presetClass="entr" presetSubtype="2" fill="hold" grpId="0" nodeType="withEffect">
                                  <p:stCondLst>
                                    <p:cond delay="1500"/>
                                  </p:stCondLst>
                                  <p:childTnLst>
                                    <p:set>
                                      <p:cBhvr>
                                        <p:cTn id="25" dur="1" fill="hold">
                                          <p:stCondLst>
                                            <p:cond delay="0"/>
                                          </p:stCondLst>
                                        </p:cTn>
                                        <p:tgtEl>
                                          <p:spTgt spid="8">
                                            <p:graphicEl>
                                              <a:dgm id="{F33D3046-9B95-4272-AC50-A61770BCE937}"/>
                                            </p:graphicEl>
                                          </p:spTgt>
                                        </p:tgtEl>
                                        <p:attrNameLst>
                                          <p:attrName>style.visibility</p:attrName>
                                        </p:attrNameLst>
                                      </p:cBhvr>
                                      <p:to>
                                        <p:strVal val="visible"/>
                                      </p:to>
                                    </p:set>
                                    <p:animEffect transition="in" filter="wipe(right)">
                                      <p:cBhvr>
                                        <p:cTn id="26" dur="1500"/>
                                        <p:tgtEl>
                                          <p:spTgt spid="8">
                                            <p:graphicEl>
                                              <a:dgm id="{F33D3046-9B95-4272-AC50-A61770BCE93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Graphic spid="8" grpId="0" uiExpand="1">
        <p:bldSub>
          <a:bldDgm bld="one"/>
        </p:bldSub>
      </p:bldGraphic>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飛び級入試の受験</a:t>
            </a:r>
            <a:r>
              <a:rPr lang="ja-JP" altLang="en-US" dirty="0" smtClean="0"/>
              <a:t>資格 </a:t>
            </a:r>
            <a:r>
              <a:rPr lang="ja-JP" altLang="en-US" sz="2800" dirty="0" smtClean="0"/>
              <a:t>←</a:t>
            </a:r>
            <a:r>
              <a:rPr lang="en-US" altLang="ja-JP" sz="2800" dirty="0" smtClean="0">
                <a:hlinkClick r:id="rId3" action="ppaction://hlinksldjump"/>
              </a:rPr>
              <a:t>MBL</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a:lnSpc>
                <a:spcPct val="100000"/>
              </a:lnSpc>
            </a:pPr>
            <a:r>
              <a:rPr lang="ja-JP" altLang="en-US" dirty="0"/>
              <a:t>以下の条件をすべて</a:t>
            </a:r>
            <a:r>
              <a:rPr lang="ja-JP" altLang="en-US" dirty="0" smtClean="0"/>
              <a:t>満たす経済学部又は法</a:t>
            </a:r>
            <a:r>
              <a:rPr lang="ja-JP" altLang="en-US" dirty="0"/>
              <a:t>学部の学生に対して，</a:t>
            </a:r>
            <a:r>
              <a:rPr lang="ja-JP" altLang="en-US" b="1" dirty="0">
                <a:solidFill>
                  <a:srgbClr val="FF0000"/>
                </a:solidFill>
              </a:rPr>
              <a:t>大学を</a:t>
            </a:r>
            <a:r>
              <a:rPr lang="en-US" altLang="ja-JP" b="1" dirty="0">
                <a:solidFill>
                  <a:srgbClr val="FF0000"/>
                </a:solidFill>
              </a:rPr>
              <a:t>3</a:t>
            </a:r>
            <a:r>
              <a:rPr lang="ja-JP" altLang="en-US" b="1" dirty="0">
                <a:solidFill>
                  <a:srgbClr val="FF0000"/>
                </a:solidFill>
              </a:rPr>
              <a:t>年で卒業して大学院に進学</a:t>
            </a:r>
            <a:r>
              <a:rPr lang="en-US" altLang="ja-JP" dirty="0"/>
              <a:t>(</a:t>
            </a:r>
            <a:r>
              <a:rPr lang="ja-JP" altLang="en-US" dirty="0"/>
              <a:t>いわゆる「飛び入学」</a:t>
            </a:r>
            <a:r>
              <a:rPr lang="en-US" altLang="ja-JP" dirty="0"/>
              <a:t>)</a:t>
            </a:r>
            <a:r>
              <a:rPr lang="ja-JP" altLang="en-US" dirty="0"/>
              <a:t>するための大学院入学</a:t>
            </a:r>
            <a:r>
              <a:rPr lang="ja-JP" altLang="en-US" dirty="0" smtClean="0"/>
              <a:t>試験</a:t>
            </a:r>
            <a:r>
              <a:rPr lang="en-US" altLang="ja-JP" dirty="0" smtClean="0"/>
              <a:t>(</a:t>
            </a:r>
            <a:r>
              <a:rPr lang="ja-JP" altLang="en-US" dirty="0">
                <a:hlinkClick r:id="" action="ppaction://noaction"/>
              </a:rPr>
              <a:t>筆記試験を免除して口述試験のみ</a:t>
            </a:r>
            <a:r>
              <a:rPr lang="en-US" altLang="ja-JP" dirty="0"/>
              <a:t>)</a:t>
            </a:r>
            <a:r>
              <a:rPr lang="ja-JP" altLang="en-US" dirty="0"/>
              <a:t>の出願資格を与える制度がある。</a:t>
            </a:r>
          </a:p>
          <a:p>
            <a:pPr marL="803275" lvl="1" indent="-346075">
              <a:lnSpc>
                <a:spcPct val="100000"/>
              </a:lnSpc>
              <a:buFont typeface="+mj-lt"/>
              <a:buAutoNum type="arabicPeriod"/>
            </a:pPr>
            <a:r>
              <a:rPr lang="en-US" altLang="ja-JP" dirty="0"/>
              <a:t>3</a:t>
            </a:r>
            <a:r>
              <a:rPr lang="ja-JP" altLang="en-US" dirty="0"/>
              <a:t>年次修了時に卒業に必要な単位数をすべて取得見込みの者で，</a:t>
            </a:r>
            <a:r>
              <a:rPr lang="en-US" altLang="ja-JP" dirty="0"/>
              <a:t>3</a:t>
            </a:r>
            <a:r>
              <a:rPr lang="ja-JP" altLang="en-US" dirty="0"/>
              <a:t>年次修了までの</a:t>
            </a:r>
            <a:r>
              <a:rPr lang="en-US" altLang="ja-JP" b="1" dirty="0">
                <a:solidFill>
                  <a:srgbClr val="FF0000"/>
                </a:solidFill>
              </a:rPr>
              <a:t>GPA</a:t>
            </a:r>
            <a:r>
              <a:rPr lang="ja-JP" altLang="en-US" b="1" dirty="0">
                <a:solidFill>
                  <a:srgbClr val="FF0000"/>
                </a:solidFill>
              </a:rPr>
              <a:t>が総合</a:t>
            </a:r>
            <a:r>
              <a:rPr lang="en-US" altLang="ja-JP" b="1" dirty="0" smtClean="0">
                <a:solidFill>
                  <a:srgbClr val="FF0000"/>
                </a:solidFill>
              </a:rPr>
              <a:t>2.7</a:t>
            </a:r>
            <a:r>
              <a:rPr lang="ja-JP" altLang="en-US" b="1" dirty="0" smtClean="0">
                <a:solidFill>
                  <a:srgbClr val="FF0000"/>
                </a:solidFill>
              </a:rPr>
              <a:t>以上</a:t>
            </a:r>
            <a:r>
              <a:rPr lang="ja-JP" altLang="en-US" b="1" dirty="0">
                <a:solidFill>
                  <a:srgbClr val="FF0000"/>
                </a:solidFill>
              </a:rPr>
              <a:t>かつ学科科目（専門科目）</a:t>
            </a:r>
            <a:r>
              <a:rPr lang="en-US" altLang="ja-JP" b="1" dirty="0" smtClean="0">
                <a:solidFill>
                  <a:srgbClr val="FF0000"/>
                </a:solidFill>
              </a:rPr>
              <a:t>2.7</a:t>
            </a:r>
            <a:r>
              <a:rPr lang="ja-JP" altLang="en-US" b="1" dirty="0" smtClean="0">
                <a:solidFill>
                  <a:srgbClr val="FF0000"/>
                </a:solidFill>
              </a:rPr>
              <a:t>以上</a:t>
            </a:r>
            <a:r>
              <a:rPr lang="ja-JP" altLang="en-US" dirty="0"/>
              <a:t>であること。</a:t>
            </a:r>
          </a:p>
          <a:p>
            <a:pPr marL="803275" lvl="1" indent="-346075">
              <a:lnSpc>
                <a:spcPct val="100000"/>
              </a:lnSpc>
              <a:buFont typeface="+mj-lt"/>
              <a:buAutoNum type="arabicPeriod"/>
            </a:pPr>
            <a:r>
              <a:rPr lang="ja-JP" altLang="en-US" dirty="0"/>
              <a:t>原則として演習を履修していること。</a:t>
            </a:r>
          </a:p>
          <a:p>
            <a:pPr>
              <a:lnSpc>
                <a:spcPct val="100000"/>
              </a:lnSpc>
            </a:pPr>
            <a:r>
              <a:rPr lang="ja-JP" altLang="en-US" dirty="0" smtClean="0"/>
              <a:t>ただし，</a:t>
            </a:r>
            <a:r>
              <a:rPr lang="ja-JP" altLang="en-US" dirty="0"/>
              <a:t>入学試験後に確定する</a:t>
            </a:r>
            <a:r>
              <a:rPr lang="en-US" altLang="ja-JP" dirty="0"/>
              <a:t>3</a:t>
            </a:r>
            <a:r>
              <a:rPr lang="ja-JP" altLang="en-US" dirty="0"/>
              <a:t>年次修了までの成績の結果</a:t>
            </a:r>
            <a:r>
              <a:rPr lang="ja-JP" altLang="en-US" dirty="0" smtClean="0"/>
              <a:t>，</a:t>
            </a:r>
            <a:r>
              <a:rPr lang="en-US" altLang="ja-JP" b="1" dirty="0">
                <a:solidFill>
                  <a:srgbClr val="FF0000"/>
                </a:solidFill>
              </a:rPr>
              <a:t> GPA</a:t>
            </a:r>
            <a:r>
              <a:rPr lang="ja-JP" altLang="en-US" b="1" dirty="0">
                <a:solidFill>
                  <a:srgbClr val="FF0000"/>
                </a:solidFill>
              </a:rPr>
              <a:t>が総合</a:t>
            </a:r>
            <a:r>
              <a:rPr lang="en-US" altLang="ja-JP" b="1" dirty="0">
                <a:solidFill>
                  <a:srgbClr val="FF0000"/>
                </a:solidFill>
              </a:rPr>
              <a:t>2.9</a:t>
            </a:r>
            <a:r>
              <a:rPr lang="ja-JP" altLang="en-US" b="1" dirty="0">
                <a:solidFill>
                  <a:srgbClr val="FF0000"/>
                </a:solidFill>
              </a:rPr>
              <a:t>以上かつ学科科目（専門科目）</a:t>
            </a:r>
            <a:r>
              <a:rPr lang="en-US" altLang="ja-JP" b="1" dirty="0">
                <a:solidFill>
                  <a:srgbClr val="FF0000"/>
                </a:solidFill>
              </a:rPr>
              <a:t>2.9</a:t>
            </a:r>
            <a:r>
              <a:rPr lang="ja-JP" altLang="en-US" b="1" dirty="0" smtClean="0">
                <a:solidFill>
                  <a:srgbClr val="FF0000"/>
                </a:solidFill>
              </a:rPr>
              <a:t>以上</a:t>
            </a:r>
            <a:r>
              <a:rPr lang="ja-JP" altLang="en-US" dirty="0" smtClean="0"/>
              <a:t>という入学</a:t>
            </a:r>
            <a:r>
              <a:rPr lang="ja-JP" altLang="en-US" dirty="0"/>
              <a:t>要件を満たしていなければ入学試験の結果にかかわらず入学資格はない</a:t>
            </a:r>
            <a:r>
              <a:rPr lang="ja-JP" altLang="en-US" dirty="0" smtClean="0"/>
              <a:t>。</a:t>
            </a:r>
            <a:endParaRPr lang="ja-JP" altLang="en-US" dirty="0"/>
          </a:p>
        </p:txBody>
      </p:sp>
      <p:sp>
        <p:nvSpPr>
          <p:cNvPr id="4" name="日付プレースホルダー 3"/>
          <p:cNvSpPr>
            <a:spLocks noGrp="1"/>
          </p:cNvSpPr>
          <p:nvPr>
            <p:ph type="dt" sz="half" idx="10"/>
          </p:nvPr>
        </p:nvSpPr>
        <p:spPr/>
        <p:txBody>
          <a:bodyPr/>
          <a:lstStyle/>
          <a:p>
            <a:fld id="{44858EFC-E003-411A-861B-897DDE173192}" type="datetime1">
              <a:rPr kumimoji="1" lang="ja-JP" altLang="en-US" smtClean="0"/>
              <a:t>2015/7/5</a:t>
            </a:fld>
            <a:endParaRPr kumimoji="1" lang="ja-JP" altLang="en-US"/>
          </a:p>
        </p:txBody>
      </p:sp>
      <p:sp>
        <p:nvSpPr>
          <p:cNvPr id="5" name="スライド番号プレースホルダー 4"/>
          <p:cNvSpPr>
            <a:spLocks noGrp="1"/>
          </p:cNvSpPr>
          <p:nvPr>
            <p:ph type="sldNum" sz="quarter" idx="12"/>
          </p:nvPr>
        </p:nvSpPr>
        <p:spPr/>
        <p:txBody>
          <a:bodyPr/>
          <a:lstStyle/>
          <a:p>
            <a:fld id="{034DF8C5-7924-4D50-87E1-AC63DB6A7F48}" type="slidenum">
              <a:rPr kumimoji="1" lang="ja-JP" altLang="en-US" smtClean="0"/>
              <a:t>10</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Introduction to the MBL</a:t>
            </a:r>
            <a:endParaRPr kumimoji="1" lang="ja-JP" altLang="en-US"/>
          </a:p>
        </p:txBody>
      </p:sp>
    </p:spTree>
    <p:extLst>
      <p:ext uri="{BB962C8B-B14F-4D97-AF65-F5344CB8AC3E}">
        <p14:creationId xmlns:p14="http://schemas.microsoft.com/office/powerpoint/2010/main" val="1934185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3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2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7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2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838200" y="365126"/>
            <a:ext cx="10515600" cy="979488"/>
          </a:xfrm>
        </p:spPr>
        <p:txBody>
          <a:bodyPr>
            <a:normAutofit/>
          </a:bodyPr>
          <a:lstStyle/>
          <a:p>
            <a:r>
              <a:rPr lang="ja-JP" altLang="en-US" sz="4800" dirty="0">
                <a:hlinkClick r:id="rId3" action="ppaction://hlinksldjump"/>
              </a:rPr>
              <a:t>法と経営学</a:t>
            </a:r>
            <a:r>
              <a:rPr lang="ja-JP" altLang="en-US" sz="4800" dirty="0"/>
              <a:t>研究科の</a:t>
            </a:r>
            <a:r>
              <a:rPr lang="ja-JP" altLang="en-US" sz="4800" dirty="0">
                <a:hlinkClick r:id="rId4" action="ppaction://hlinksldjump"/>
              </a:rPr>
              <a:t>修了</a:t>
            </a:r>
            <a:r>
              <a:rPr lang="ja-JP" altLang="en-US" sz="4800" dirty="0"/>
              <a:t>要件</a:t>
            </a:r>
            <a:endParaRPr kumimoji="1" lang="ja-JP" altLang="en-US" sz="4800" dirty="0"/>
          </a:p>
        </p:txBody>
      </p:sp>
      <p:sp>
        <p:nvSpPr>
          <p:cNvPr id="7" name="コンテンツ プレースホルダー 6"/>
          <p:cNvSpPr>
            <a:spLocks noGrp="1"/>
          </p:cNvSpPr>
          <p:nvPr>
            <p:ph sz="half" idx="1"/>
          </p:nvPr>
        </p:nvSpPr>
        <p:spPr>
          <a:xfrm>
            <a:off x="1066800" y="1524000"/>
            <a:ext cx="4952999" cy="4652963"/>
          </a:xfrm>
        </p:spPr>
        <p:txBody>
          <a:bodyPr>
            <a:noAutofit/>
          </a:bodyPr>
          <a:lstStyle/>
          <a:p>
            <a:pPr marL="0" indent="0">
              <a:buNone/>
            </a:pPr>
            <a:r>
              <a:rPr lang="en-US" altLang="ja-JP" sz="1800" b="1" dirty="0">
                <a:solidFill>
                  <a:srgbClr val="FF0000"/>
                </a:solidFill>
              </a:rPr>
              <a:t>Ⅰ</a:t>
            </a:r>
            <a:r>
              <a:rPr lang="ja-JP" altLang="en-US" sz="1800" b="1" dirty="0">
                <a:solidFill>
                  <a:srgbClr val="FF0000"/>
                </a:solidFill>
              </a:rPr>
              <a:t>　</a:t>
            </a:r>
            <a:r>
              <a:rPr lang="en-US" altLang="ja-JP" sz="1800" b="1" dirty="0">
                <a:solidFill>
                  <a:srgbClr val="FF0000"/>
                </a:solidFill>
              </a:rPr>
              <a:t>2</a:t>
            </a:r>
            <a:r>
              <a:rPr lang="ja-JP" altLang="en-US" sz="1800" b="1" dirty="0">
                <a:solidFill>
                  <a:srgbClr val="FF0000"/>
                </a:solidFill>
              </a:rPr>
              <a:t>年以上在学する</a:t>
            </a:r>
            <a:r>
              <a:rPr lang="ja-JP" altLang="en-US" sz="1800" b="1" dirty="0" smtClean="0">
                <a:solidFill>
                  <a:srgbClr val="FF0000"/>
                </a:solidFill>
              </a:rPr>
              <a:t>こと</a:t>
            </a:r>
            <a:endParaRPr lang="ja-JP" altLang="en-US" sz="1800" b="1" dirty="0">
              <a:solidFill>
                <a:srgbClr val="FF0000"/>
              </a:solidFill>
            </a:endParaRPr>
          </a:p>
          <a:p>
            <a:pPr marL="0" indent="0">
              <a:buNone/>
            </a:pPr>
            <a:r>
              <a:rPr lang="en-US" altLang="ja-JP" sz="1800" b="1" dirty="0">
                <a:solidFill>
                  <a:srgbClr val="FF0000"/>
                </a:solidFill>
              </a:rPr>
              <a:t>Ⅱ</a:t>
            </a:r>
            <a:r>
              <a:rPr lang="ja-JP" altLang="en-US" sz="1800" b="1" dirty="0">
                <a:solidFill>
                  <a:srgbClr val="FF0000"/>
                </a:solidFill>
              </a:rPr>
              <a:t>　</a:t>
            </a:r>
            <a:r>
              <a:rPr lang="en-US" altLang="ja-JP" sz="1800" b="1" dirty="0">
                <a:solidFill>
                  <a:srgbClr val="FF0000"/>
                </a:solidFill>
              </a:rPr>
              <a:t>30</a:t>
            </a:r>
            <a:r>
              <a:rPr lang="ja-JP" altLang="en-US" sz="1800" b="1" dirty="0">
                <a:solidFill>
                  <a:srgbClr val="FF0000"/>
                </a:solidFill>
              </a:rPr>
              <a:t>単位以上を習得する</a:t>
            </a:r>
            <a:r>
              <a:rPr lang="ja-JP" altLang="en-US" sz="1800" b="1" dirty="0" smtClean="0">
                <a:solidFill>
                  <a:srgbClr val="FF0000"/>
                </a:solidFill>
              </a:rPr>
              <a:t>こと</a:t>
            </a:r>
            <a:endParaRPr lang="en-US" altLang="ja-JP" sz="1800" b="1" dirty="0" smtClean="0">
              <a:solidFill>
                <a:srgbClr val="FF0000"/>
              </a:solidFill>
            </a:endParaRPr>
          </a:p>
          <a:p>
            <a:pPr marL="0" indent="0">
              <a:buNone/>
            </a:pPr>
            <a:r>
              <a:rPr lang="ja-JP" altLang="en-US" sz="1800" b="1" dirty="0">
                <a:solidFill>
                  <a:srgbClr val="FF0000"/>
                </a:solidFill>
              </a:rPr>
              <a:t>　</a:t>
            </a:r>
            <a:r>
              <a:rPr lang="en-US" altLang="ja-JP" sz="1800" b="1" dirty="0" smtClean="0"/>
              <a:t>1</a:t>
            </a:r>
            <a:r>
              <a:rPr lang="en-US" altLang="ja-JP" sz="1800" b="1" dirty="0"/>
              <a:t>.</a:t>
            </a:r>
            <a:r>
              <a:rPr lang="ja-JP" altLang="en-US" sz="1800" b="1" dirty="0"/>
              <a:t> 必須科目（</a:t>
            </a:r>
            <a:r>
              <a:rPr lang="en-US" altLang="ja-JP" sz="1800" b="1" dirty="0"/>
              <a:t>14</a:t>
            </a:r>
            <a:r>
              <a:rPr lang="ja-JP" altLang="en-US" sz="1800" b="1" dirty="0"/>
              <a:t>単位）</a:t>
            </a:r>
            <a:endParaRPr lang="en-US" altLang="ja-JP" sz="1800" b="1" dirty="0"/>
          </a:p>
          <a:p>
            <a:pPr marL="0" indent="0">
              <a:buNone/>
            </a:pPr>
            <a:r>
              <a:rPr lang="ja-JP" altLang="en-US" sz="1800" b="1" dirty="0"/>
              <a:t>　　</a:t>
            </a:r>
            <a:r>
              <a:rPr lang="en-US" altLang="ja-JP" sz="1800" b="1" dirty="0"/>
              <a:t>(1) </a:t>
            </a:r>
            <a:r>
              <a:rPr lang="ja-JP" altLang="en-US" sz="1800" b="1" dirty="0"/>
              <a:t>共通基礎科目（</a:t>
            </a:r>
            <a:r>
              <a:rPr lang="en-US" altLang="ja-JP" sz="1800" b="1" dirty="0"/>
              <a:t>8</a:t>
            </a:r>
            <a:r>
              <a:rPr lang="ja-JP" altLang="en-US" sz="1800" b="1" dirty="0"/>
              <a:t>単位）</a:t>
            </a:r>
            <a:endParaRPr lang="en-US" altLang="ja-JP" sz="1800" b="1" dirty="0"/>
          </a:p>
          <a:p>
            <a:pPr marL="0" indent="0">
              <a:buNone/>
            </a:pPr>
            <a:r>
              <a:rPr lang="ja-JP" altLang="en-US" sz="1800" b="1" dirty="0"/>
              <a:t>　　　・ 必修（</a:t>
            </a:r>
            <a:r>
              <a:rPr lang="en-US" altLang="ja-JP" sz="1800" b="1" dirty="0"/>
              <a:t>4</a:t>
            </a:r>
            <a:r>
              <a:rPr lang="ja-JP" altLang="en-US" sz="1800" b="1" dirty="0"/>
              <a:t>単位）</a:t>
            </a:r>
            <a:endParaRPr lang="en-US" altLang="ja-JP" sz="1800" b="1" dirty="0"/>
          </a:p>
          <a:p>
            <a:pPr marL="0" indent="0">
              <a:buNone/>
            </a:pPr>
            <a:r>
              <a:rPr lang="ja-JP" altLang="en-US" sz="1800" b="1" dirty="0"/>
              <a:t>　　　　</a:t>
            </a:r>
            <a:r>
              <a:rPr lang="ja-JP" altLang="en-US" sz="1800" b="1" dirty="0">
                <a:solidFill>
                  <a:srgbClr val="FF0000"/>
                </a:solidFill>
              </a:rPr>
              <a:t>　</a:t>
            </a:r>
            <a:r>
              <a:rPr lang="ja-JP" altLang="en-US" sz="1800" b="1" dirty="0">
                <a:solidFill>
                  <a:srgbClr val="FF0000"/>
                </a:solidFill>
                <a:hlinkClick r:id="" action="ppaction://noaction"/>
              </a:rPr>
              <a:t>ビジネス総論</a:t>
            </a:r>
            <a:r>
              <a:rPr lang="en-US" altLang="ja-JP" sz="1800" b="1" dirty="0">
                <a:solidFill>
                  <a:srgbClr val="FF0000"/>
                </a:solidFill>
                <a:hlinkClick r:id="" action="ppaction://noaction"/>
              </a:rPr>
              <a:t>1</a:t>
            </a:r>
            <a:r>
              <a:rPr lang="ja-JP" altLang="en-US" sz="1800" b="1" dirty="0">
                <a:solidFill>
                  <a:srgbClr val="FF0000"/>
                </a:solidFill>
                <a:hlinkClick r:id="" action="ppaction://noaction"/>
              </a:rPr>
              <a:t>・</a:t>
            </a:r>
            <a:r>
              <a:rPr lang="en-US" altLang="ja-JP" sz="1800" b="1" dirty="0">
                <a:solidFill>
                  <a:srgbClr val="FF0000"/>
                </a:solidFill>
                <a:hlinkClick r:id="" action="ppaction://noaction"/>
              </a:rPr>
              <a:t>2</a:t>
            </a:r>
            <a:endParaRPr lang="en-US" altLang="ja-JP" sz="1800" b="1" dirty="0">
              <a:solidFill>
                <a:srgbClr val="FF0000"/>
              </a:solidFill>
            </a:endParaRPr>
          </a:p>
          <a:p>
            <a:pPr marL="0" indent="0">
              <a:buNone/>
            </a:pPr>
            <a:r>
              <a:rPr lang="ja-JP" altLang="en-US" sz="1800" b="1" dirty="0"/>
              <a:t>　　　・ 選択必修（各</a:t>
            </a:r>
            <a:r>
              <a:rPr lang="en-US" altLang="ja-JP" sz="1800" b="1" dirty="0"/>
              <a:t>2</a:t>
            </a:r>
            <a:r>
              <a:rPr lang="ja-JP" altLang="en-US" sz="1800" b="1" dirty="0" smtClean="0"/>
              <a:t>単位の中から</a:t>
            </a:r>
            <a:r>
              <a:rPr lang="en-US" altLang="ja-JP" sz="1800" b="1" dirty="0" smtClean="0"/>
              <a:t>4</a:t>
            </a:r>
            <a:r>
              <a:rPr lang="ja-JP" altLang="en-US" sz="1800" b="1" dirty="0" smtClean="0"/>
              <a:t>単位）</a:t>
            </a:r>
            <a:endParaRPr lang="en-US" altLang="ja-JP" sz="1800" b="1" dirty="0"/>
          </a:p>
          <a:p>
            <a:pPr marL="0" indent="0">
              <a:buNone/>
            </a:pPr>
            <a:r>
              <a:rPr lang="ja-JP" altLang="en-US" sz="1800" b="1" dirty="0"/>
              <a:t>　　　　　</a:t>
            </a:r>
            <a:r>
              <a:rPr lang="ja-JP" altLang="en-US" sz="1800" b="1" dirty="0">
                <a:solidFill>
                  <a:schemeClr val="accent2"/>
                </a:solidFill>
              </a:rPr>
              <a:t>中小企業</a:t>
            </a:r>
            <a:r>
              <a:rPr lang="ja-JP" altLang="en-US" sz="1800" b="1" dirty="0" smtClean="0">
                <a:solidFill>
                  <a:schemeClr val="accent2"/>
                </a:solidFill>
              </a:rPr>
              <a:t>研究（</a:t>
            </a:r>
            <a:r>
              <a:rPr lang="ja-JP" altLang="en-US" sz="1800" b="1" dirty="0">
                <a:solidFill>
                  <a:schemeClr val="accent2"/>
                </a:solidFill>
              </a:rPr>
              <a:t>事業承継の法と経営）</a:t>
            </a:r>
            <a:endParaRPr lang="en-US" altLang="ja-JP" sz="1800" b="1" dirty="0">
              <a:solidFill>
                <a:schemeClr val="accent2"/>
              </a:solidFill>
            </a:endParaRPr>
          </a:p>
          <a:p>
            <a:pPr marL="0" indent="0">
              <a:buNone/>
            </a:pPr>
            <a:r>
              <a:rPr lang="ja-JP" altLang="en-US" sz="1800" b="1" dirty="0"/>
              <a:t>　　　　　</a:t>
            </a:r>
            <a:r>
              <a:rPr lang="ja-JP" altLang="en-US" sz="1800" b="1" dirty="0">
                <a:solidFill>
                  <a:schemeClr val="accent2"/>
                </a:solidFill>
              </a:rPr>
              <a:t>法学研究論</a:t>
            </a:r>
            <a:endParaRPr lang="en-US" altLang="ja-JP" sz="1800" b="1" dirty="0">
              <a:solidFill>
                <a:schemeClr val="accent2"/>
              </a:solidFill>
            </a:endParaRPr>
          </a:p>
          <a:p>
            <a:pPr marL="0" indent="0">
              <a:buNone/>
            </a:pPr>
            <a:r>
              <a:rPr lang="ja-JP" altLang="en-US" sz="1800" b="1" dirty="0">
                <a:solidFill>
                  <a:schemeClr val="accent2"/>
                </a:solidFill>
              </a:rPr>
              <a:t>　　　　　経営学研究論</a:t>
            </a:r>
            <a:endParaRPr lang="en-US" altLang="ja-JP" sz="1800" b="1" dirty="0">
              <a:solidFill>
                <a:schemeClr val="accent2"/>
              </a:solidFill>
            </a:endParaRPr>
          </a:p>
          <a:p>
            <a:pPr marL="0" indent="0">
              <a:buNone/>
            </a:pPr>
            <a:r>
              <a:rPr lang="ja-JP" altLang="en-US" sz="1800" b="1" dirty="0"/>
              <a:t>　　</a:t>
            </a:r>
            <a:r>
              <a:rPr lang="en-US" altLang="ja-JP" sz="1800" b="1" dirty="0"/>
              <a:t>(2) </a:t>
            </a:r>
            <a:r>
              <a:rPr lang="ja-JP" altLang="en-US" sz="1800" b="1" dirty="0"/>
              <a:t>合同演習（</a:t>
            </a:r>
            <a:r>
              <a:rPr lang="en-US" altLang="ja-JP" sz="1800" b="1" dirty="0"/>
              <a:t>2</a:t>
            </a:r>
            <a:r>
              <a:rPr lang="ja-JP" altLang="en-US" sz="1800" b="1" dirty="0"/>
              <a:t>単位）</a:t>
            </a:r>
            <a:endParaRPr lang="en-US" altLang="ja-JP" sz="1800" b="1" dirty="0"/>
          </a:p>
          <a:p>
            <a:pPr marL="0" indent="0">
              <a:buNone/>
            </a:pPr>
            <a:r>
              <a:rPr lang="ja-JP" altLang="en-US" sz="1800" b="1" dirty="0"/>
              <a:t>　　</a:t>
            </a:r>
            <a:r>
              <a:rPr lang="en-US" altLang="ja-JP" sz="1800" b="1" dirty="0"/>
              <a:t>(3) </a:t>
            </a:r>
            <a:r>
              <a:rPr lang="ja-JP" altLang="en-US" sz="1800" b="1" dirty="0"/>
              <a:t>研究指導（</a:t>
            </a:r>
            <a:r>
              <a:rPr lang="en-US" altLang="ja-JP" sz="1800" b="1" dirty="0"/>
              <a:t>4</a:t>
            </a:r>
            <a:r>
              <a:rPr lang="ja-JP" altLang="en-US" sz="1800" b="1" dirty="0"/>
              <a:t>単位</a:t>
            </a:r>
            <a:r>
              <a:rPr lang="ja-JP" altLang="en-US" sz="1800" b="1" dirty="0" smtClean="0"/>
              <a:t>）</a:t>
            </a:r>
            <a:endParaRPr lang="en-US" altLang="ja-JP" sz="1800" b="1" dirty="0"/>
          </a:p>
        </p:txBody>
      </p:sp>
      <p:sp>
        <p:nvSpPr>
          <p:cNvPr id="8" name="コンテンツ プレースホルダー 7"/>
          <p:cNvSpPr>
            <a:spLocks noGrp="1"/>
          </p:cNvSpPr>
          <p:nvPr>
            <p:ph sz="half" idx="2"/>
          </p:nvPr>
        </p:nvSpPr>
        <p:spPr>
          <a:xfrm>
            <a:off x="6400800" y="1524000"/>
            <a:ext cx="5372100" cy="4652963"/>
          </a:xfrm>
        </p:spPr>
        <p:txBody>
          <a:bodyPr>
            <a:normAutofit fontScale="92500" lnSpcReduction="10000"/>
          </a:bodyPr>
          <a:lstStyle/>
          <a:p>
            <a:pPr marL="0" indent="0">
              <a:buNone/>
            </a:pPr>
            <a:r>
              <a:rPr lang="ja-JP" altLang="en-US" sz="1700" b="1" dirty="0" smtClean="0"/>
              <a:t>　</a:t>
            </a:r>
            <a:r>
              <a:rPr lang="en-US" altLang="ja-JP" sz="1900" b="1" dirty="0" smtClean="0"/>
              <a:t>2</a:t>
            </a:r>
            <a:r>
              <a:rPr lang="en-US" altLang="ja-JP" sz="1900" b="1" dirty="0"/>
              <a:t>.</a:t>
            </a:r>
            <a:r>
              <a:rPr lang="ja-JP" altLang="en-US" sz="1900" b="1" dirty="0"/>
              <a:t> 選択科目（</a:t>
            </a:r>
            <a:r>
              <a:rPr lang="en-US" altLang="ja-JP" sz="1900" b="1" dirty="0"/>
              <a:t>16</a:t>
            </a:r>
            <a:r>
              <a:rPr lang="ja-JP" altLang="en-US" sz="1900" b="1" dirty="0"/>
              <a:t>単位以上）</a:t>
            </a:r>
            <a:endParaRPr lang="en-US" altLang="ja-JP" sz="1900" b="1" dirty="0"/>
          </a:p>
          <a:p>
            <a:pPr marL="0" indent="0">
              <a:buNone/>
            </a:pPr>
            <a:r>
              <a:rPr lang="ja-JP" altLang="en-US" sz="1600" b="1" dirty="0"/>
              <a:t>　</a:t>
            </a:r>
            <a:r>
              <a:rPr lang="en-US" altLang="ja-JP" sz="1600" b="1" dirty="0"/>
              <a:t>(1) </a:t>
            </a:r>
            <a:r>
              <a:rPr lang="ja-JP" altLang="en-US" sz="1600" b="1" dirty="0"/>
              <a:t>講義課目（各</a:t>
            </a:r>
            <a:r>
              <a:rPr lang="en-US" altLang="ja-JP" sz="1600" b="1" dirty="0"/>
              <a:t>2</a:t>
            </a:r>
            <a:r>
              <a:rPr lang="ja-JP" altLang="en-US" sz="1600" b="1" dirty="0"/>
              <a:t>単位）</a:t>
            </a:r>
            <a:endParaRPr lang="en-US" altLang="ja-JP" sz="1600" b="1" dirty="0"/>
          </a:p>
          <a:p>
            <a:pPr marL="0" indent="0">
              <a:buNone/>
            </a:pPr>
            <a:r>
              <a:rPr lang="ja-JP" altLang="en-US" sz="1600" b="1" dirty="0"/>
              <a:t>　　　・共通基礎科目</a:t>
            </a:r>
            <a:endParaRPr lang="en-US" altLang="ja-JP" sz="1600" b="1" dirty="0"/>
          </a:p>
          <a:p>
            <a:pPr marL="0" indent="0">
              <a:buNone/>
            </a:pPr>
            <a:r>
              <a:rPr lang="ja-JP" altLang="en-US" sz="1600" b="1" dirty="0"/>
              <a:t>　　　　　</a:t>
            </a:r>
            <a:r>
              <a:rPr lang="ja-JP" altLang="en-US" sz="1600" b="1" dirty="0">
                <a:solidFill>
                  <a:schemeClr val="tx2"/>
                </a:solidFill>
              </a:rPr>
              <a:t>企業と社会（</a:t>
            </a:r>
            <a:r>
              <a:rPr lang="en-US" altLang="ja-JP" sz="1600" b="1" dirty="0">
                <a:solidFill>
                  <a:schemeClr val="tx2"/>
                </a:solidFill>
              </a:rPr>
              <a:t>CSR</a:t>
            </a:r>
            <a:r>
              <a:rPr lang="ja-JP" altLang="en-US" sz="1600" b="1" dirty="0">
                <a:solidFill>
                  <a:schemeClr val="tx2"/>
                </a:solidFill>
              </a:rPr>
              <a:t>）</a:t>
            </a:r>
            <a:endParaRPr lang="en-US" altLang="ja-JP" sz="1600" b="1" dirty="0">
              <a:solidFill>
                <a:schemeClr val="tx2"/>
              </a:solidFill>
            </a:endParaRPr>
          </a:p>
          <a:p>
            <a:pPr marL="0" indent="0">
              <a:buNone/>
            </a:pPr>
            <a:r>
              <a:rPr lang="ja-JP" altLang="en-US" sz="1600" b="1" dirty="0"/>
              <a:t>　　　　　</a:t>
            </a:r>
            <a:r>
              <a:rPr lang="ja-JP" altLang="en-US" sz="1600" b="1" dirty="0">
                <a:solidFill>
                  <a:schemeClr val="tx2"/>
                </a:solidFill>
              </a:rPr>
              <a:t>法と経済学</a:t>
            </a:r>
            <a:endParaRPr lang="en-US" altLang="ja-JP" sz="1600" b="1" dirty="0"/>
          </a:p>
          <a:p>
            <a:pPr marL="0" indent="0">
              <a:buNone/>
            </a:pPr>
            <a:r>
              <a:rPr lang="ja-JP" altLang="en-US" sz="1600" b="1" dirty="0"/>
              <a:t>　　　・</a:t>
            </a:r>
            <a:r>
              <a:rPr lang="en-US" altLang="ja-JP" sz="1600" b="1" dirty="0">
                <a:hlinkClick r:id="rId5" action="ppaction://hlinksldjump"/>
              </a:rPr>
              <a:t>6</a:t>
            </a:r>
            <a:r>
              <a:rPr lang="ja-JP" altLang="en-US" sz="1600" b="1" dirty="0">
                <a:hlinkClick r:id="rId5" action="ppaction://hlinksldjump"/>
              </a:rPr>
              <a:t>分野に関する経営学と法学</a:t>
            </a:r>
            <a:endParaRPr lang="ja-JP" altLang="en-US" sz="1600" b="1" dirty="0"/>
          </a:p>
          <a:p>
            <a:pPr marL="0" indent="0">
              <a:buNone/>
            </a:pPr>
            <a:r>
              <a:rPr lang="ja-JP" altLang="en-US" sz="1600" b="1" dirty="0"/>
              <a:t>　</a:t>
            </a:r>
            <a:r>
              <a:rPr lang="en-US" altLang="ja-JP" sz="1600" b="1" dirty="0"/>
              <a:t>(2) </a:t>
            </a:r>
            <a:r>
              <a:rPr lang="ja-JP" altLang="en-US" sz="1600" b="1" dirty="0"/>
              <a:t>演習科目</a:t>
            </a:r>
          </a:p>
          <a:p>
            <a:pPr marL="0" indent="0">
              <a:buNone/>
            </a:pPr>
            <a:r>
              <a:rPr lang="ja-JP" altLang="en-US" sz="1600" b="1" dirty="0"/>
              <a:t>　　　</a:t>
            </a:r>
            <a:r>
              <a:rPr lang="en-US" altLang="ja-JP" sz="1600" b="1" dirty="0">
                <a:solidFill>
                  <a:schemeClr val="tx2"/>
                </a:solidFill>
              </a:rPr>
              <a:t>1</a:t>
            </a:r>
            <a:r>
              <a:rPr lang="ja-JP" altLang="en-US" sz="1600" b="1" dirty="0">
                <a:solidFill>
                  <a:schemeClr val="tx2"/>
                </a:solidFill>
              </a:rPr>
              <a:t>年次演習（</a:t>
            </a:r>
            <a:r>
              <a:rPr lang="en-US" altLang="ja-JP" sz="1600" b="1" dirty="0">
                <a:solidFill>
                  <a:schemeClr val="tx2"/>
                </a:solidFill>
              </a:rPr>
              <a:t>4</a:t>
            </a:r>
            <a:r>
              <a:rPr lang="ja-JP" altLang="en-US" sz="1600" b="1" dirty="0">
                <a:solidFill>
                  <a:schemeClr val="tx2"/>
                </a:solidFill>
              </a:rPr>
              <a:t>単位</a:t>
            </a:r>
            <a:r>
              <a:rPr lang="ja-JP" altLang="en-US" sz="1600" b="1" dirty="0" smtClean="0">
                <a:solidFill>
                  <a:schemeClr val="tx2"/>
                </a:solidFill>
              </a:rPr>
              <a:t>），なお，</a:t>
            </a:r>
            <a:r>
              <a:rPr lang="ja-JP" altLang="en-US" sz="1600" b="1" dirty="0" smtClean="0"/>
              <a:t>合同</a:t>
            </a:r>
            <a:r>
              <a:rPr lang="ja-JP" altLang="en-US" sz="1600" b="1" dirty="0"/>
              <a:t>演習，研究指導は必須科目</a:t>
            </a:r>
          </a:p>
          <a:p>
            <a:pPr marL="0" indent="0">
              <a:buNone/>
            </a:pPr>
            <a:r>
              <a:rPr lang="ja-JP" altLang="en-US" sz="1600" b="1" dirty="0"/>
              <a:t>　</a:t>
            </a:r>
            <a:r>
              <a:rPr lang="en-US" altLang="ja-JP" sz="1600" b="1" dirty="0"/>
              <a:t>(3) </a:t>
            </a:r>
            <a:r>
              <a:rPr lang="ja-JP" altLang="en-US" sz="1600" b="1" dirty="0"/>
              <a:t>研究関連科目（各</a:t>
            </a:r>
            <a:r>
              <a:rPr lang="en-US" altLang="ja-JP" sz="1600" b="1" dirty="0"/>
              <a:t>2</a:t>
            </a:r>
            <a:r>
              <a:rPr lang="ja-JP" altLang="en-US" sz="1600" b="1" dirty="0"/>
              <a:t>単位）</a:t>
            </a:r>
          </a:p>
          <a:p>
            <a:pPr marL="0" indent="0">
              <a:buNone/>
            </a:pPr>
            <a:r>
              <a:rPr lang="ja-JP" altLang="en-US" sz="1600" b="1" dirty="0"/>
              <a:t>　　　</a:t>
            </a:r>
            <a:r>
              <a:rPr lang="ja-JP" altLang="en-US" sz="1600" b="1" dirty="0">
                <a:solidFill>
                  <a:srgbClr val="00B050"/>
                </a:solidFill>
              </a:rPr>
              <a:t>エクスターンシップ（実地研修）</a:t>
            </a:r>
          </a:p>
          <a:p>
            <a:pPr marL="0" indent="0">
              <a:buNone/>
            </a:pPr>
            <a:r>
              <a:rPr lang="ja-JP" altLang="en-US" sz="1600" b="1" dirty="0"/>
              <a:t>　　　</a:t>
            </a:r>
            <a:r>
              <a:rPr lang="ja-JP" altLang="en-US" sz="1600" b="1" dirty="0">
                <a:solidFill>
                  <a:srgbClr val="00B050"/>
                </a:solidFill>
              </a:rPr>
              <a:t>ビジネス英語</a:t>
            </a:r>
          </a:p>
          <a:p>
            <a:pPr marL="0" indent="0">
              <a:buNone/>
            </a:pPr>
            <a:r>
              <a:rPr lang="ja-JP" altLang="en-US" sz="1600" b="1" dirty="0"/>
              <a:t>　　　</a:t>
            </a:r>
            <a:r>
              <a:rPr lang="ja-JP" altLang="en-US" sz="1600" b="1" dirty="0">
                <a:solidFill>
                  <a:schemeClr val="tx2"/>
                </a:solidFill>
              </a:rPr>
              <a:t>民事訴訟研究（</a:t>
            </a:r>
            <a:r>
              <a:rPr lang="ja-JP" altLang="en-US" sz="1400" b="1" dirty="0">
                <a:solidFill>
                  <a:schemeClr val="tx2"/>
                </a:solidFill>
              </a:rPr>
              <a:t>紛争解決の法と実務</a:t>
            </a:r>
            <a:r>
              <a:rPr lang="ja-JP" altLang="en-US" sz="1600" b="1" dirty="0">
                <a:solidFill>
                  <a:schemeClr val="tx2"/>
                </a:solidFill>
              </a:rPr>
              <a:t>）</a:t>
            </a:r>
          </a:p>
          <a:p>
            <a:pPr marL="0" indent="0">
              <a:buNone/>
            </a:pPr>
            <a:r>
              <a:rPr lang="ja-JP" altLang="en-US" sz="1600" b="1" dirty="0"/>
              <a:t>　　　</a:t>
            </a:r>
            <a:r>
              <a:rPr lang="ja-JP" altLang="en-US" sz="1600" b="1" dirty="0">
                <a:solidFill>
                  <a:schemeClr val="tx2"/>
                </a:solidFill>
              </a:rPr>
              <a:t>刑事訴訟研究（</a:t>
            </a:r>
            <a:r>
              <a:rPr lang="ja-JP" altLang="en-US" sz="1400" b="1" dirty="0">
                <a:solidFill>
                  <a:schemeClr val="tx2"/>
                </a:solidFill>
              </a:rPr>
              <a:t>刑事事件の法と実務</a:t>
            </a:r>
            <a:r>
              <a:rPr lang="ja-JP" altLang="en-US" sz="1600" b="1" dirty="0">
                <a:solidFill>
                  <a:schemeClr val="tx2"/>
                </a:solidFill>
              </a:rPr>
              <a:t>）</a:t>
            </a:r>
          </a:p>
          <a:p>
            <a:pPr marL="0" indent="0">
              <a:buNone/>
            </a:pPr>
            <a:r>
              <a:rPr lang="en-US" altLang="ja-JP" sz="1600" b="1" dirty="0">
                <a:solidFill>
                  <a:srgbClr val="FF0000"/>
                </a:solidFill>
              </a:rPr>
              <a:t>Ⅲ</a:t>
            </a:r>
            <a:r>
              <a:rPr lang="ja-JP" altLang="en-US" sz="1600" b="1" dirty="0">
                <a:solidFill>
                  <a:srgbClr val="FF0000"/>
                </a:solidFill>
              </a:rPr>
              <a:t>　修士論文の審査に合格すること</a:t>
            </a:r>
          </a:p>
          <a:p>
            <a:endParaRPr kumimoji="1" lang="ja-JP" altLang="en-US" sz="1600" dirty="0"/>
          </a:p>
        </p:txBody>
      </p:sp>
      <p:sp>
        <p:nvSpPr>
          <p:cNvPr id="4" name="日付プレースホルダー 3"/>
          <p:cNvSpPr>
            <a:spLocks noGrp="1"/>
          </p:cNvSpPr>
          <p:nvPr>
            <p:ph type="dt" sz="half" idx="10"/>
          </p:nvPr>
        </p:nvSpPr>
        <p:spPr/>
        <p:txBody>
          <a:bodyPr/>
          <a:lstStyle/>
          <a:p>
            <a:fld id="{5F9E46B1-56C7-42CC-A208-DEE526BDC42A}" type="datetime1">
              <a:rPr kumimoji="1" lang="ja-JP" altLang="en-US" smtClean="0"/>
              <a:t>2015/7/5</a:t>
            </a:fld>
            <a:endParaRPr kumimoji="1" lang="ja-JP" altLang="en-US"/>
          </a:p>
        </p:txBody>
      </p:sp>
      <p:sp>
        <p:nvSpPr>
          <p:cNvPr id="5" name="スライド番号プレースホルダー 4"/>
          <p:cNvSpPr>
            <a:spLocks noGrp="1"/>
          </p:cNvSpPr>
          <p:nvPr>
            <p:ph type="sldNum" sz="quarter" idx="12"/>
          </p:nvPr>
        </p:nvSpPr>
        <p:spPr/>
        <p:txBody>
          <a:bodyPr/>
          <a:lstStyle/>
          <a:p>
            <a:fld id="{034DF8C5-7924-4D50-87E1-AC63DB6A7F48}" type="slidenum">
              <a:rPr kumimoji="1" lang="ja-JP" altLang="en-US" smtClean="0"/>
              <a:t>11</a:t>
            </a:fld>
            <a:endParaRPr kumimoji="1" lang="ja-JP" altLang="en-US"/>
          </a:p>
        </p:txBody>
      </p:sp>
      <p:sp>
        <p:nvSpPr>
          <p:cNvPr id="9" name="フッター プレースホルダー 8"/>
          <p:cNvSpPr>
            <a:spLocks noGrp="1"/>
          </p:cNvSpPr>
          <p:nvPr>
            <p:ph type="ftr" sz="quarter" idx="11"/>
          </p:nvPr>
        </p:nvSpPr>
        <p:spPr/>
        <p:txBody>
          <a:bodyPr/>
          <a:lstStyle/>
          <a:p>
            <a:r>
              <a:rPr kumimoji="1" lang="en-US" altLang="ja-JP" smtClean="0"/>
              <a:t>Introduction to the MBL</a:t>
            </a:r>
            <a:endParaRPr kumimoji="1" lang="ja-JP" altLang="en-US"/>
          </a:p>
        </p:txBody>
      </p:sp>
    </p:spTree>
    <p:extLst>
      <p:ext uri="{BB962C8B-B14F-4D97-AF65-F5344CB8AC3E}">
        <p14:creationId xmlns:p14="http://schemas.microsoft.com/office/powerpoint/2010/main" val="3906951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75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xEl>
                                              <p:pRg st="13" end="13"/>
                                            </p:txEl>
                                          </p:spTgt>
                                        </p:tgtEl>
                                        <p:attrNameLst>
                                          <p:attrName>style.visibility</p:attrName>
                                        </p:attrNameLst>
                                      </p:cBhvr>
                                      <p:to>
                                        <p:strVal val="visible"/>
                                      </p:to>
                                    </p:set>
                                    <p:animEffect transition="in" filter="wipe(left)">
                                      <p:cBhvr>
                                        <p:cTn id="17" dur="750"/>
                                        <p:tgtEl>
                                          <p:spTgt spid="8">
                                            <p:txEl>
                                              <p:pRg st="13" end="1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wipe(left)">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wipe(left)">
                                      <p:cBhvr>
                                        <p:cTn id="27" dur="750"/>
                                        <p:tgtEl>
                                          <p:spTgt spid="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
                                            <p:txEl>
                                              <p:pRg st="3" end="3"/>
                                            </p:txEl>
                                          </p:spTgt>
                                        </p:tgtEl>
                                        <p:attrNameLst>
                                          <p:attrName>style.visibility</p:attrName>
                                        </p:attrNameLst>
                                      </p:cBhvr>
                                      <p:to>
                                        <p:strVal val="visible"/>
                                      </p:to>
                                    </p:set>
                                    <p:animEffect transition="in" filter="wipe(left)">
                                      <p:cBhvr>
                                        <p:cTn id="32" dur="750"/>
                                        <p:tgtEl>
                                          <p:spTgt spid="7">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7">
                                            <p:txEl>
                                              <p:pRg st="10" end="10"/>
                                            </p:txEl>
                                          </p:spTgt>
                                        </p:tgtEl>
                                        <p:attrNameLst>
                                          <p:attrName>style.visibility</p:attrName>
                                        </p:attrNameLst>
                                      </p:cBhvr>
                                      <p:to>
                                        <p:strVal val="visible"/>
                                      </p:to>
                                    </p:set>
                                    <p:animEffect transition="in" filter="wipe(left)">
                                      <p:cBhvr>
                                        <p:cTn id="37" dur="750"/>
                                        <p:tgtEl>
                                          <p:spTgt spid="7">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7">
                                            <p:txEl>
                                              <p:pRg st="11" end="11"/>
                                            </p:txEl>
                                          </p:spTgt>
                                        </p:tgtEl>
                                        <p:attrNameLst>
                                          <p:attrName>style.visibility</p:attrName>
                                        </p:attrNameLst>
                                      </p:cBhvr>
                                      <p:to>
                                        <p:strVal val="visible"/>
                                      </p:to>
                                    </p:set>
                                    <p:animEffect transition="in" filter="wipe(left)">
                                      <p:cBhvr>
                                        <p:cTn id="42" dur="750"/>
                                        <p:tgtEl>
                                          <p:spTgt spid="7">
                                            <p:txEl>
                                              <p:pRg st="11" end="1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7">
                                            <p:txEl>
                                              <p:pRg st="4" end="4"/>
                                            </p:txEl>
                                          </p:spTgt>
                                        </p:tgtEl>
                                        <p:attrNameLst>
                                          <p:attrName>style.visibility</p:attrName>
                                        </p:attrNameLst>
                                      </p:cBhvr>
                                      <p:to>
                                        <p:strVal val="visible"/>
                                      </p:to>
                                    </p:set>
                                    <p:animEffect transition="in" filter="wipe(left)">
                                      <p:cBhvr>
                                        <p:cTn id="47" dur="750"/>
                                        <p:tgtEl>
                                          <p:spTgt spid="7">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7">
                                            <p:txEl>
                                              <p:pRg st="5" end="5"/>
                                            </p:txEl>
                                          </p:spTgt>
                                        </p:tgtEl>
                                        <p:attrNameLst>
                                          <p:attrName>style.visibility</p:attrName>
                                        </p:attrNameLst>
                                      </p:cBhvr>
                                      <p:to>
                                        <p:strVal val="visible"/>
                                      </p:to>
                                    </p:set>
                                    <p:animEffect transition="in" filter="wipe(left)">
                                      <p:cBhvr>
                                        <p:cTn id="52" dur="750"/>
                                        <p:tgtEl>
                                          <p:spTgt spid="7">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7">
                                            <p:txEl>
                                              <p:pRg st="6" end="6"/>
                                            </p:txEl>
                                          </p:spTgt>
                                        </p:tgtEl>
                                        <p:attrNameLst>
                                          <p:attrName>style.visibility</p:attrName>
                                        </p:attrNameLst>
                                      </p:cBhvr>
                                      <p:to>
                                        <p:strVal val="visible"/>
                                      </p:to>
                                    </p:set>
                                    <p:animEffect transition="in" filter="wipe(left)">
                                      <p:cBhvr>
                                        <p:cTn id="57" dur="1000"/>
                                        <p:tgtEl>
                                          <p:spTgt spid="7">
                                            <p:txEl>
                                              <p:pRg st="6" end="6"/>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7">
                                            <p:txEl>
                                              <p:pRg st="7" end="7"/>
                                            </p:txEl>
                                          </p:spTgt>
                                        </p:tgtEl>
                                        <p:attrNameLst>
                                          <p:attrName>style.visibility</p:attrName>
                                        </p:attrNameLst>
                                      </p:cBhvr>
                                      <p:to>
                                        <p:strVal val="visible"/>
                                      </p:to>
                                    </p:set>
                                    <p:animEffect transition="in" filter="wipe(left)">
                                      <p:cBhvr>
                                        <p:cTn id="62" dur="1000"/>
                                        <p:tgtEl>
                                          <p:spTgt spid="7">
                                            <p:txEl>
                                              <p:pRg st="7" end="7"/>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7">
                                            <p:txEl>
                                              <p:pRg st="8" end="8"/>
                                            </p:txEl>
                                          </p:spTgt>
                                        </p:tgtEl>
                                        <p:attrNameLst>
                                          <p:attrName>style.visibility</p:attrName>
                                        </p:attrNameLst>
                                      </p:cBhvr>
                                      <p:to>
                                        <p:strVal val="visible"/>
                                      </p:to>
                                    </p:set>
                                    <p:animEffect transition="in" filter="wipe(left)">
                                      <p:cBhvr>
                                        <p:cTn id="67" dur="750"/>
                                        <p:tgtEl>
                                          <p:spTgt spid="7">
                                            <p:txEl>
                                              <p:pRg st="8" end="8"/>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7">
                                            <p:txEl>
                                              <p:pRg st="9" end="9"/>
                                            </p:txEl>
                                          </p:spTgt>
                                        </p:tgtEl>
                                        <p:attrNameLst>
                                          <p:attrName>style.visibility</p:attrName>
                                        </p:attrNameLst>
                                      </p:cBhvr>
                                      <p:to>
                                        <p:strVal val="visible"/>
                                      </p:to>
                                    </p:set>
                                    <p:animEffect transition="in" filter="wipe(left)">
                                      <p:cBhvr>
                                        <p:cTn id="72" dur="750"/>
                                        <p:tgtEl>
                                          <p:spTgt spid="7">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8">
                                            <p:txEl>
                                              <p:pRg st="1" end="1"/>
                                            </p:txEl>
                                          </p:spTgt>
                                        </p:tgtEl>
                                        <p:attrNameLst>
                                          <p:attrName>style.visibility</p:attrName>
                                        </p:attrNameLst>
                                      </p:cBhvr>
                                      <p:to>
                                        <p:strVal val="visible"/>
                                      </p:to>
                                    </p:set>
                                    <p:animEffect transition="in" filter="wipe(left)">
                                      <p:cBhvr>
                                        <p:cTn id="77" dur="750"/>
                                        <p:tgtEl>
                                          <p:spTgt spid="8">
                                            <p:txEl>
                                              <p:pRg st="1" end="1"/>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8">
                                            <p:txEl>
                                              <p:pRg st="6" end="6"/>
                                            </p:txEl>
                                          </p:spTgt>
                                        </p:tgtEl>
                                        <p:attrNameLst>
                                          <p:attrName>style.visibility</p:attrName>
                                        </p:attrNameLst>
                                      </p:cBhvr>
                                      <p:to>
                                        <p:strVal val="visible"/>
                                      </p:to>
                                    </p:set>
                                    <p:animEffect transition="in" filter="wipe(left)">
                                      <p:cBhvr>
                                        <p:cTn id="82" dur="750"/>
                                        <p:tgtEl>
                                          <p:spTgt spid="8">
                                            <p:txEl>
                                              <p:pRg st="6" end="6"/>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childTnLst>
                                    <p:set>
                                      <p:cBhvr>
                                        <p:cTn id="86" dur="1" fill="hold">
                                          <p:stCondLst>
                                            <p:cond delay="0"/>
                                          </p:stCondLst>
                                        </p:cTn>
                                        <p:tgtEl>
                                          <p:spTgt spid="8">
                                            <p:txEl>
                                              <p:pRg st="8" end="8"/>
                                            </p:txEl>
                                          </p:spTgt>
                                        </p:tgtEl>
                                        <p:attrNameLst>
                                          <p:attrName>style.visibility</p:attrName>
                                        </p:attrNameLst>
                                      </p:cBhvr>
                                      <p:to>
                                        <p:strVal val="visible"/>
                                      </p:to>
                                    </p:set>
                                    <p:animEffect transition="in" filter="wipe(left)">
                                      <p:cBhvr>
                                        <p:cTn id="87" dur="750"/>
                                        <p:tgtEl>
                                          <p:spTgt spid="8">
                                            <p:txEl>
                                              <p:pRg st="8" end="8"/>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8">
                                            <p:txEl>
                                              <p:pRg st="2" end="2"/>
                                            </p:txEl>
                                          </p:spTgt>
                                        </p:tgtEl>
                                        <p:attrNameLst>
                                          <p:attrName>style.visibility</p:attrName>
                                        </p:attrNameLst>
                                      </p:cBhvr>
                                      <p:to>
                                        <p:strVal val="visible"/>
                                      </p:to>
                                    </p:set>
                                    <p:animEffect transition="in" filter="wipe(left)">
                                      <p:cBhvr>
                                        <p:cTn id="92" dur="750"/>
                                        <p:tgtEl>
                                          <p:spTgt spid="8">
                                            <p:txEl>
                                              <p:pRg st="2" end="2"/>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grpId="0" nodeType="clickEffect">
                                  <p:stCondLst>
                                    <p:cond delay="0"/>
                                  </p:stCondLst>
                                  <p:childTnLst>
                                    <p:set>
                                      <p:cBhvr>
                                        <p:cTn id="96" dur="1" fill="hold">
                                          <p:stCondLst>
                                            <p:cond delay="0"/>
                                          </p:stCondLst>
                                        </p:cTn>
                                        <p:tgtEl>
                                          <p:spTgt spid="8">
                                            <p:txEl>
                                              <p:pRg st="3" end="3"/>
                                            </p:txEl>
                                          </p:spTgt>
                                        </p:tgtEl>
                                        <p:attrNameLst>
                                          <p:attrName>style.visibility</p:attrName>
                                        </p:attrNameLst>
                                      </p:cBhvr>
                                      <p:to>
                                        <p:strVal val="visible"/>
                                      </p:to>
                                    </p:set>
                                    <p:animEffect transition="in" filter="wipe(left)">
                                      <p:cBhvr>
                                        <p:cTn id="97" dur="750"/>
                                        <p:tgtEl>
                                          <p:spTgt spid="8">
                                            <p:txEl>
                                              <p:pRg st="3" end="3"/>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grpId="0" nodeType="clickEffect">
                                  <p:stCondLst>
                                    <p:cond delay="0"/>
                                  </p:stCondLst>
                                  <p:childTnLst>
                                    <p:set>
                                      <p:cBhvr>
                                        <p:cTn id="101" dur="1" fill="hold">
                                          <p:stCondLst>
                                            <p:cond delay="0"/>
                                          </p:stCondLst>
                                        </p:cTn>
                                        <p:tgtEl>
                                          <p:spTgt spid="8">
                                            <p:txEl>
                                              <p:pRg st="4" end="4"/>
                                            </p:txEl>
                                          </p:spTgt>
                                        </p:tgtEl>
                                        <p:attrNameLst>
                                          <p:attrName>style.visibility</p:attrName>
                                        </p:attrNameLst>
                                      </p:cBhvr>
                                      <p:to>
                                        <p:strVal val="visible"/>
                                      </p:to>
                                    </p:set>
                                    <p:animEffect transition="in" filter="wipe(left)">
                                      <p:cBhvr>
                                        <p:cTn id="102" dur="750"/>
                                        <p:tgtEl>
                                          <p:spTgt spid="8">
                                            <p:txEl>
                                              <p:pRg st="4" end="4"/>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grpId="0" nodeType="clickEffect">
                                  <p:stCondLst>
                                    <p:cond delay="0"/>
                                  </p:stCondLst>
                                  <p:childTnLst>
                                    <p:set>
                                      <p:cBhvr>
                                        <p:cTn id="106" dur="1" fill="hold">
                                          <p:stCondLst>
                                            <p:cond delay="0"/>
                                          </p:stCondLst>
                                        </p:cTn>
                                        <p:tgtEl>
                                          <p:spTgt spid="8">
                                            <p:txEl>
                                              <p:pRg st="5" end="5"/>
                                            </p:txEl>
                                          </p:spTgt>
                                        </p:tgtEl>
                                        <p:attrNameLst>
                                          <p:attrName>style.visibility</p:attrName>
                                        </p:attrNameLst>
                                      </p:cBhvr>
                                      <p:to>
                                        <p:strVal val="visible"/>
                                      </p:to>
                                    </p:set>
                                    <p:animEffect transition="in" filter="wipe(left)">
                                      <p:cBhvr>
                                        <p:cTn id="107" dur="750"/>
                                        <p:tgtEl>
                                          <p:spTgt spid="8">
                                            <p:txEl>
                                              <p:pRg st="5" end="5"/>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8" fill="hold" grpId="0" nodeType="clickEffect">
                                  <p:stCondLst>
                                    <p:cond delay="0"/>
                                  </p:stCondLst>
                                  <p:childTnLst>
                                    <p:set>
                                      <p:cBhvr>
                                        <p:cTn id="111" dur="1" fill="hold">
                                          <p:stCondLst>
                                            <p:cond delay="0"/>
                                          </p:stCondLst>
                                        </p:cTn>
                                        <p:tgtEl>
                                          <p:spTgt spid="8">
                                            <p:txEl>
                                              <p:pRg st="7" end="7"/>
                                            </p:txEl>
                                          </p:spTgt>
                                        </p:tgtEl>
                                        <p:attrNameLst>
                                          <p:attrName>style.visibility</p:attrName>
                                        </p:attrNameLst>
                                      </p:cBhvr>
                                      <p:to>
                                        <p:strVal val="visible"/>
                                      </p:to>
                                    </p:set>
                                    <p:animEffect transition="in" filter="wipe(left)">
                                      <p:cBhvr>
                                        <p:cTn id="112" dur="1000"/>
                                        <p:tgtEl>
                                          <p:spTgt spid="8">
                                            <p:txEl>
                                              <p:pRg st="7" end="7"/>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8" fill="hold" grpId="0" nodeType="clickEffect">
                                  <p:stCondLst>
                                    <p:cond delay="0"/>
                                  </p:stCondLst>
                                  <p:childTnLst>
                                    <p:set>
                                      <p:cBhvr>
                                        <p:cTn id="116" dur="1" fill="hold">
                                          <p:stCondLst>
                                            <p:cond delay="0"/>
                                          </p:stCondLst>
                                        </p:cTn>
                                        <p:tgtEl>
                                          <p:spTgt spid="8">
                                            <p:txEl>
                                              <p:pRg st="9" end="9"/>
                                            </p:txEl>
                                          </p:spTgt>
                                        </p:tgtEl>
                                        <p:attrNameLst>
                                          <p:attrName>style.visibility</p:attrName>
                                        </p:attrNameLst>
                                      </p:cBhvr>
                                      <p:to>
                                        <p:strVal val="visible"/>
                                      </p:to>
                                    </p:set>
                                    <p:animEffect transition="in" filter="wipe(left)">
                                      <p:cBhvr>
                                        <p:cTn id="117" dur="750"/>
                                        <p:tgtEl>
                                          <p:spTgt spid="8">
                                            <p:txEl>
                                              <p:pRg st="9" end="9"/>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22" presetClass="entr" presetSubtype="8" fill="hold" grpId="0" nodeType="clickEffect">
                                  <p:stCondLst>
                                    <p:cond delay="0"/>
                                  </p:stCondLst>
                                  <p:childTnLst>
                                    <p:set>
                                      <p:cBhvr>
                                        <p:cTn id="121" dur="1" fill="hold">
                                          <p:stCondLst>
                                            <p:cond delay="0"/>
                                          </p:stCondLst>
                                        </p:cTn>
                                        <p:tgtEl>
                                          <p:spTgt spid="8">
                                            <p:txEl>
                                              <p:pRg st="10" end="10"/>
                                            </p:txEl>
                                          </p:spTgt>
                                        </p:tgtEl>
                                        <p:attrNameLst>
                                          <p:attrName>style.visibility</p:attrName>
                                        </p:attrNameLst>
                                      </p:cBhvr>
                                      <p:to>
                                        <p:strVal val="visible"/>
                                      </p:to>
                                    </p:set>
                                    <p:animEffect transition="in" filter="wipe(left)">
                                      <p:cBhvr>
                                        <p:cTn id="122" dur="750"/>
                                        <p:tgtEl>
                                          <p:spTgt spid="8">
                                            <p:txEl>
                                              <p:pRg st="10" end="10"/>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22" presetClass="entr" presetSubtype="8" fill="hold" grpId="0" nodeType="clickEffect">
                                  <p:stCondLst>
                                    <p:cond delay="0"/>
                                  </p:stCondLst>
                                  <p:childTnLst>
                                    <p:set>
                                      <p:cBhvr>
                                        <p:cTn id="126" dur="1" fill="hold">
                                          <p:stCondLst>
                                            <p:cond delay="0"/>
                                          </p:stCondLst>
                                        </p:cTn>
                                        <p:tgtEl>
                                          <p:spTgt spid="8">
                                            <p:txEl>
                                              <p:pRg st="11" end="11"/>
                                            </p:txEl>
                                          </p:spTgt>
                                        </p:tgtEl>
                                        <p:attrNameLst>
                                          <p:attrName>style.visibility</p:attrName>
                                        </p:attrNameLst>
                                      </p:cBhvr>
                                      <p:to>
                                        <p:strVal val="visible"/>
                                      </p:to>
                                    </p:set>
                                    <p:animEffect transition="in" filter="wipe(left)">
                                      <p:cBhvr>
                                        <p:cTn id="127" dur="750"/>
                                        <p:tgtEl>
                                          <p:spTgt spid="8">
                                            <p:txEl>
                                              <p:pRg st="11" end="11"/>
                                            </p:txEl>
                                          </p:spTgt>
                                        </p:tgtEl>
                                      </p:cBhvr>
                                    </p:animEffect>
                                  </p:childTnLst>
                                </p:cTn>
                              </p:par>
                            </p:childTnLst>
                          </p:cTn>
                        </p:par>
                      </p:childTnLst>
                    </p:cTn>
                  </p:par>
                  <p:par>
                    <p:cTn id="128" fill="hold">
                      <p:stCondLst>
                        <p:cond delay="indefinite"/>
                      </p:stCondLst>
                      <p:childTnLst>
                        <p:par>
                          <p:cTn id="129" fill="hold">
                            <p:stCondLst>
                              <p:cond delay="0"/>
                            </p:stCondLst>
                            <p:childTnLst>
                              <p:par>
                                <p:cTn id="130" presetID="22" presetClass="entr" presetSubtype="8" fill="hold" grpId="0" nodeType="clickEffect">
                                  <p:stCondLst>
                                    <p:cond delay="0"/>
                                  </p:stCondLst>
                                  <p:childTnLst>
                                    <p:set>
                                      <p:cBhvr>
                                        <p:cTn id="131" dur="1" fill="hold">
                                          <p:stCondLst>
                                            <p:cond delay="0"/>
                                          </p:stCondLst>
                                        </p:cTn>
                                        <p:tgtEl>
                                          <p:spTgt spid="8">
                                            <p:txEl>
                                              <p:pRg st="12" end="12"/>
                                            </p:txEl>
                                          </p:spTgt>
                                        </p:tgtEl>
                                        <p:attrNameLst>
                                          <p:attrName>style.visibility</p:attrName>
                                        </p:attrNameLst>
                                      </p:cBhvr>
                                      <p:to>
                                        <p:strVal val="visible"/>
                                      </p:to>
                                    </p:set>
                                    <p:animEffect transition="in" filter="wipe(left)">
                                      <p:cBhvr>
                                        <p:cTn id="132" dur="750"/>
                                        <p:tgtEl>
                                          <p:spTgt spid="8">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8"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838200" y="365125"/>
            <a:ext cx="10515600" cy="1025525"/>
          </a:xfrm>
        </p:spPr>
        <p:txBody>
          <a:bodyPr>
            <a:normAutofit fontScale="90000"/>
          </a:bodyPr>
          <a:lstStyle/>
          <a:p>
            <a:r>
              <a:rPr lang="ja-JP" altLang="en-US" sz="5300" dirty="0">
                <a:hlinkClick r:id="rId3" action="ppaction://hlinksldjump"/>
              </a:rPr>
              <a:t>法と経営学</a:t>
            </a:r>
            <a:r>
              <a:rPr lang="ja-JP" altLang="en-US" sz="5300" dirty="0"/>
              <a:t>のカリキュラム</a:t>
            </a:r>
            <a:r>
              <a:rPr lang="ja-JP" altLang="en-US" sz="5300" dirty="0" smtClean="0"/>
              <a:t>体系</a:t>
            </a:r>
            <a:r>
              <a:rPr lang="en-US" altLang="ja-JP" sz="5300" dirty="0"/>
              <a:t/>
            </a:r>
            <a:br>
              <a:rPr lang="en-US" altLang="ja-JP" sz="5300" dirty="0"/>
            </a:br>
            <a:r>
              <a:rPr lang="en-US" altLang="ja-JP" sz="3200" dirty="0"/>
              <a:t>http://www.meijigakuin.ac.jp/~mbl/</a:t>
            </a:r>
            <a:endParaRPr kumimoji="1" lang="ja-JP" altLang="en-US" sz="3200" dirty="0"/>
          </a:p>
        </p:txBody>
      </p:sp>
      <p:sp>
        <p:nvSpPr>
          <p:cNvPr id="5" name="日付プレースホルダー 4"/>
          <p:cNvSpPr>
            <a:spLocks noGrp="1"/>
          </p:cNvSpPr>
          <p:nvPr>
            <p:ph type="dt" sz="half" idx="10"/>
          </p:nvPr>
        </p:nvSpPr>
        <p:spPr/>
        <p:txBody>
          <a:bodyPr/>
          <a:lstStyle/>
          <a:p>
            <a:fld id="{7C98CDEB-03D5-4B97-8055-02F003EF3244}" type="datetime1">
              <a:rPr kumimoji="1" lang="ja-JP" altLang="en-US" smtClean="0"/>
              <a:t>2015/7/5</a:t>
            </a:fld>
            <a:endParaRPr kumimoji="1" lang="ja-JP" altLang="en-US"/>
          </a:p>
        </p:txBody>
      </p:sp>
      <p:sp>
        <p:nvSpPr>
          <p:cNvPr id="6" name="スライド番号プレースホルダー 5"/>
          <p:cNvSpPr>
            <a:spLocks noGrp="1"/>
          </p:cNvSpPr>
          <p:nvPr>
            <p:ph type="sldNum" sz="quarter" idx="12"/>
          </p:nvPr>
        </p:nvSpPr>
        <p:spPr/>
        <p:txBody>
          <a:bodyPr/>
          <a:lstStyle/>
          <a:p>
            <a:fld id="{034DF8C5-7924-4D50-87E1-AC63DB6A7F48}" type="slidenum">
              <a:rPr kumimoji="1" lang="ja-JP" altLang="en-US" smtClean="0"/>
              <a:t>12</a:t>
            </a:fld>
            <a:endParaRPr kumimoji="1" lang="ja-JP" altLang="en-US"/>
          </a:p>
        </p:txBody>
      </p:sp>
      <p:graphicFrame>
        <p:nvGraphicFramePr>
          <p:cNvPr id="8" name="図表 7"/>
          <p:cNvGraphicFramePr/>
          <p:nvPr>
            <p:extLst>
              <p:ext uri="{D42A27DB-BD31-4B8C-83A1-F6EECF244321}">
                <p14:modId xmlns:p14="http://schemas.microsoft.com/office/powerpoint/2010/main" val="3331829747"/>
              </p:ext>
            </p:extLst>
          </p:nvPr>
        </p:nvGraphicFramePr>
        <p:xfrm>
          <a:off x="1828478" y="1675284"/>
          <a:ext cx="8568952" cy="45365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フッター プレースホルダー 8"/>
          <p:cNvSpPr>
            <a:spLocks noGrp="1"/>
          </p:cNvSpPr>
          <p:nvPr>
            <p:ph type="ftr" sz="quarter" idx="11"/>
          </p:nvPr>
        </p:nvSpPr>
        <p:spPr/>
        <p:txBody>
          <a:bodyPr/>
          <a:lstStyle/>
          <a:p>
            <a:r>
              <a:rPr kumimoji="1" lang="en-US" altLang="ja-JP" smtClean="0"/>
              <a:t>Introduction to the MBL</a:t>
            </a:r>
            <a:endParaRPr kumimoji="1" lang="ja-JP" altLang="en-US"/>
          </a:p>
        </p:txBody>
      </p:sp>
    </p:spTree>
    <p:extLst>
      <p:ext uri="{BB962C8B-B14F-4D97-AF65-F5344CB8AC3E}">
        <p14:creationId xmlns:p14="http://schemas.microsoft.com/office/powerpoint/2010/main" val="826602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graphicEl>
                                              <a:dgm id="{B5653404-E880-49AD-BB97-36BCE353A24E}"/>
                                            </p:graphicEl>
                                          </p:spTgt>
                                        </p:tgtEl>
                                        <p:attrNameLst>
                                          <p:attrName>style.visibility</p:attrName>
                                        </p:attrNameLst>
                                      </p:cBhvr>
                                      <p:to>
                                        <p:strVal val="visible"/>
                                      </p:to>
                                    </p:set>
                                    <p:animEffect transition="in" filter="wipe(left)">
                                      <p:cBhvr>
                                        <p:cTn id="7" dur="500"/>
                                        <p:tgtEl>
                                          <p:spTgt spid="8">
                                            <p:graphicEl>
                                              <a:dgm id="{B5653404-E880-49AD-BB97-36BCE353A24E}"/>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
                                            <p:graphicEl>
                                              <a:dgm id="{48CD841A-F545-46FF-8A11-4F5D7598B2F5}"/>
                                            </p:graphicEl>
                                          </p:spTgt>
                                        </p:tgtEl>
                                        <p:attrNameLst>
                                          <p:attrName>style.visibility</p:attrName>
                                        </p:attrNameLst>
                                      </p:cBhvr>
                                      <p:to>
                                        <p:strVal val="visible"/>
                                      </p:to>
                                    </p:set>
                                    <p:animEffect transition="in" filter="wipe(left)">
                                      <p:cBhvr>
                                        <p:cTn id="11" dur="500"/>
                                        <p:tgtEl>
                                          <p:spTgt spid="8">
                                            <p:graphicEl>
                                              <a:dgm id="{48CD841A-F545-46FF-8A11-4F5D7598B2F5}"/>
                                            </p:graphic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8">
                                            <p:graphicEl>
                                              <a:dgm id="{C840ABC4-4F86-4361-857E-E1AF17C0416F}"/>
                                            </p:graphicEl>
                                          </p:spTgt>
                                        </p:tgtEl>
                                        <p:attrNameLst>
                                          <p:attrName>style.visibility</p:attrName>
                                        </p:attrNameLst>
                                      </p:cBhvr>
                                      <p:to>
                                        <p:strVal val="visible"/>
                                      </p:to>
                                    </p:set>
                                    <p:animEffect transition="in" filter="wipe(left)">
                                      <p:cBhvr>
                                        <p:cTn id="15" dur="500"/>
                                        <p:tgtEl>
                                          <p:spTgt spid="8">
                                            <p:graphicEl>
                                              <a:dgm id="{C840ABC4-4F86-4361-857E-E1AF17C0416F}"/>
                                            </p:graphic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8">
                                            <p:graphicEl>
                                              <a:dgm id="{788E58A9-D7AB-40E1-B461-8B7BEF1F21D4}"/>
                                            </p:graphicEl>
                                          </p:spTgt>
                                        </p:tgtEl>
                                        <p:attrNameLst>
                                          <p:attrName>style.visibility</p:attrName>
                                        </p:attrNameLst>
                                      </p:cBhvr>
                                      <p:to>
                                        <p:strVal val="visible"/>
                                      </p:to>
                                    </p:set>
                                    <p:animEffect transition="in" filter="wipe(left)">
                                      <p:cBhvr>
                                        <p:cTn id="19" dur="500"/>
                                        <p:tgtEl>
                                          <p:spTgt spid="8">
                                            <p:graphicEl>
                                              <a:dgm id="{788E58A9-D7AB-40E1-B461-8B7BEF1F21D4}"/>
                                            </p:graphic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8">
                                            <p:graphicEl>
                                              <a:dgm id="{4ADBD061-2EC9-42F7-829C-7775AB95D20C}"/>
                                            </p:graphicEl>
                                          </p:spTgt>
                                        </p:tgtEl>
                                        <p:attrNameLst>
                                          <p:attrName>style.visibility</p:attrName>
                                        </p:attrNameLst>
                                      </p:cBhvr>
                                      <p:to>
                                        <p:strVal val="visible"/>
                                      </p:to>
                                    </p:set>
                                    <p:animEffect transition="in" filter="wipe(left)">
                                      <p:cBhvr>
                                        <p:cTn id="23" dur="500"/>
                                        <p:tgtEl>
                                          <p:spTgt spid="8">
                                            <p:graphicEl>
                                              <a:dgm id="{4ADBD061-2EC9-42F7-829C-7775AB95D20C}"/>
                                            </p:graphic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8">
                                            <p:graphicEl>
                                              <a:dgm id="{53E72555-E20F-4A67-98A3-DDEED63B264F}"/>
                                            </p:graphicEl>
                                          </p:spTgt>
                                        </p:tgtEl>
                                        <p:attrNameLst>
                                          <p:attrName>style.visibility</p:attrName>
                                        </p:attrNameLst>
                                      </p:cBhvr>
                                      <p:to>
                                        <p:strVal val="visible"/>
                                      </p:to>
                                    </p:set>
                                    <p:animEffect transition="in" filter="wipe(left)">
                                      <p:cBhvr>
                                        <p:cTn id="27" dur="500"/>
                                        <p:tgtEl>
                                          <p:spTgt spid="8">
                                            <p:graphicEl>
                                              <a:dgm id="{53E72555-E20F-4A67-98A3-DDEED63B264F}"/>
                                            </p:graphicEl>
                                          </p:spTgt>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8">
                                            <p:graphicEl>
                                              <a:dgm id="{8C94BC22-3EA0-498A-8869-1E40F6174654}"/>
                                            </p:graphicEl>
                                          </p:spTgt>
                                        </p:tgtEl>
                                        <p:attrNameLst>
                                          <p:attrName>style.visibility</p:attrName>
                                        </p:attrNameLst>
                                      </p:cBhvr>
                                      <p:to>
                                        <p:strVal val="visible"/>
                                      </p:to>
                                    </p:set>
                                    <p:animEffect transition="in" filter="wipe(left)">
                                      <p:cBhvr>
                                        <p:cTn id="31" dur="500"/>
                                        <p:tgtEl>
                                          <p:spTgt spid="8">
                                            <p:graphicEl>
                                              <a:dgm id="{8C94BC22-3EA0-498A-8869-1E40F6174654}"/>
                                            </p:graphicEl>
                                          </p:spTgt>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8">
                                            <p:graphicEl>
                                              <a:dgm id="{693D464F-F895-44D9-9FFF-41282658B46F}"/>
                                            </p:graphicEl>
                                          </p:spTgt>
                                        </p:tgtEl>
                                        <p:attrNameLst>
                                          <p:attrName>style.visibility</p:attrName>
                                        </p:attrNameLst>
                                      </p:cBhvr>
                                      <p:to>
                                        <p:strVal val="visible"/>
                                      </p:to>
                                    </p:set>
                                    <p:animEffect transition="in" filter="wipe(left)">
                                      <p:cBhvr>
                                        <p:cTn id="35" dur="500"/>
                                        <p:tgtEl>
                                          <p:spTgt spid="8">
                                            <p:graphicEl>
                                              <a:dgm id="{693D464F-F895-44D9-9FFF-41282658B46F}"/>
                                            </p:graphicEl>
                                          </p:spTgt>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8">
                                            <p:graphicEl>
                                              <a:dgm id="{1AA784A1-C3E0-41AD-BA36-4CBB7F0E20A6}"/>
                                            </p:graphicEl>
                                          </p:spTgt>
                                        </p:tgtEl>
                                        <p:attrNameLst>
                                          <p:attrName>style.visibility</p:attrName>
                                        </p:attrNameLst>
                                      </p:cBhvr>
                                      <p:to>
                                        <p:strVal val="visible"/>
                                      </p:to>
                                    </p:set>
                                    <p:animEffect transition="in" filter="wipe(left)">
                                      <p:cBhvr>
                                        <p:cTn id="39" dur="500"/>
                                        <p:tgtEl>
                                          <p:spTgt spid="8">
                                            <p:graphicEl>
                                              <a:dgm id="{1AA784A1-C3E0-41AD-BA36-4CBB7F0E20A6}"/>
                                            </p:graphicEl>
                                          </p:spTgt>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8">
                                            <p:graphicEl>
                                              <a:dgm id="{63D2F776-3A62-42B5-9EF6-B67BBABBEE37}"/>
                                            </p:graphicEl>
                                          </p:spTgt>
                                        </p:tgtEl>
                                        <p:attrNameLst>
                                          <p:attrName>style.visibility</p:attrName>
                                        </p:attrNameLst>
                                      </p:cBhvr>
                                      <p:to>
                                        <p:strVal val="visible"/>
                                      </p:to>
                                    </p:set>
                                    <p:animEffect transition="in" filter="wipe(left)">
                                      <p:cBhvr>
                                        <p:cTn id="43" dur="500"/>
                                        <p:tgtEl>
                                          <p:spTgt spid="8">
                                            <p:graphicEl>
                                              <a:dgm id="{63D2F776-3A62-42B5-9EF6-B67BBABBEE37}"/>
                                            </p:graphicEl>
                                          </p:spTgt>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8">
                                            <p:graphicEl>
                                              <a:dgm id="{D7BA0FBE-A372-4425-9AFB-22AFCA2CF0AF}"/>
                                            </p:graphicEl>
                                          </p:spTgt>
                                        </p:tgtEl>
                                        <p:attrNameLst>
                                          <p:attrName>style.visibility</p:attrName>
                                        </p:attrNameLst>
                                      </p:cBhvr>
                                      <p:to>
                                        <p:strVal val="visible"/>
                                      </p:to>
                                    </p:set>
                                    <p:animEffect transition="in" filter="wipe(left)">
                                      <p:cBhvr>
                                        <p:cTn id="47" dur="500"/>
                                        <p:tgtEl>
                                          <p:spTgt spid="8">
                                            <p:graphicEl>
                                              <a:dgm id="{D7BA0FBE-A372-4425-9AFB-22AFCA2CF0AF}"/>
                                            </p:graphicEl>
                                          </p:spTgt>
                                        </p:tgtEl>
                                      </p:cBhvr>
                                    </p:animEffect>
                                  </p:childTnLst>
                                </p:cTn>
                              </p:par>
                            </p:childTnLst>
                          </p:cTn>
                        </p:par>
                        <p:par>
                          <p:cTn id="48" fill="hold">
                            <p:stCondLst>
                              <p:cond delay="5500"/>
                            </p:stCondLst>
                            <p:childTnLst>
                              <p:par>
                                <p:cTn id="49" presetID="22" presetClass="entr" presetSubtype="8" fill="hold" grpId="0" nodeType="afterEffect">
                                  <p:stCondLst>
                                    <p:cond delay="0"/>
                                  </p:stCondLst>
                                  <p:childTnLst>
                                    <p:set>
                                      <p:cBhvr>
                                        <p:cTn id="50" dur="1" fill="hold">
                                          <p:stCondLst>
                                            <p:cond delay="0"/>
                                          </p:stCondLst>
                                        </p:cTn>
                                        <p:tgtEl>
                                          <p:spTgt spid="8">
                                            <p:graphicEl>
                                              <a:dgm id="{69F0C200-A250-4927-BD9D-61FEB453EAD6}"/>
                                            </p:graphicEl>
                                          </p:spTgt>
                                        </p:tgtEl>
                                        <p:attrNameLst>
                                          <p:attrName>style.visibility</p:attrName>
                                        </p:attrNameLst>
                                      </p:cBhvr>
                                      <p:to>
                                        <p:strVal val="visible"/>
                                      </p:to>
                                    </p:set>
                                    <p:animEffect transition="in" filter="wipe(left)">
                                      <p:cBhvr>
                                        <p:cTn id="51" dur="500"/>
                                        <p:tgtEl>
                                          <p:spTgt spid="8">
                                            <p:graphicEl>
                                              <a:dgm id="{69F0C200-A250-4927-BD9D-61FEB453EAD6}"/>
                                            </p:graphicEl>
                                          </p:spTgt>
                                        </p:tgtEl>
                                      </p:cBhvr>
                                    </p:animEffect>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8">
                                            <p:graphicEl>
                                              <a:dgm id="{ADFF6AB7-AD1B-4EB6-9D24-E523AA86405C}"/>
                                            </p:graphicEl>
                                          </p:spTgt>
                                        </p:tgtEl>
                                        <p:attrNameLst>
                                          <p:attrName>style.visibility</p:attrName>
                                        </p:attrNameLst>
                                      </p:cBhvr>
                                      <p:to>
                                        <p:strVal val="visible"/>
                                      </p:to>
                                    </p:set>
                                    <p:animEffect transition="in" filter="wipe(left)">
                                      <p:cBhvr>
                                        <p:cTn id="55" dur="500"/>
                                        <p:tgtEl>
                                          <p:spTgt spid="8">
                                            <p:graphicEl>
                                              <a:dgm id="{ADFF6AB7-AD1B-4EB6-9D24-E523AA86405C}"/>
                                            </p:graphicEl>
                                          </p:spTgt>
                                        </p:tgtEl>
                                      </p:cBhvr>
                                    </p:animEffect>
                                  </p:childTnLst>
                                </p:cTn>
                              </p:par>
                            </p:childTnLst>
                          </p:cTn>
                        </p:par>
                        <p:par>
                          <p:cTn id="56" fill="hold">
                            <p:stCondLst>
                              <p:cond delay="6500"/>
                            </p:stCondLst>
                            <p:childTnLst>
                              <p:par>
                                <p:cTn id="57" presetID="22" presetClass="entr" presetSubtype="8" fill="hold" grpId="0" nodeType="afterEffect">
                                  <p:stCondLst>
                                    <p:cond delay="0"/>
                                  </p:stCondLst>
                                  <p:childTnLst>
                                    <p:set>
                                      <p:cBhvr>
                                        <p:cTn id="58" dur="1" fill="hold">
                                          <p:stCondLst>
                                            <p:cond delay="0"/>
                                          </p:stCondLst>
                                        </p:cTn>
                                        <p:tgtEl>
                                          <p:spTgt spid="8">
                                            <p:graphicEl>
                                              <a:dgm id="{34729AA9-555B-441D-A307-28686B9EEBE9}"/>
                                            </p:graphicEl>
                                          </p:spTgt>
                                        </p:tgtEl>
                                        <p:attrNameLst>
                                          <p:attrName>style.visibility</p:attrName>
                                        </p:attrNameLst>
                                      </p:cBhvr>
                                      <p:to>
                                        <p:strVal val="visible"/>
                                      </p:to>
                                    </p:set>
                                    <p:animEffect transition="in" filter="wipe(left)">
                                      <p:cBhvr>
                                        <p:cTn id="59" dur="500"/>
                                        <p:tgtEl>
                                          <p:spTgt spid="8">
                                            <p:graphicEl>
                                              <a:dgm id="{34729AA9-555B-441D-A307-28686B9EEBE9}"/>
                                            </p:graphicEl>
                                          </p:spTgt>
                                        </p:tgtEl>
                                      </p:cBhvr>
                                    </p:animEffect>
                                  </p:childTnLst>
                                </p:cTn>
                              </p:par>
                            </p:childTnLst>
                          </p:cTn>
                        </p:par>
                        <p:par>
                          <p:cTn id="60" fill="hold">
                            <p:stCondLst>
                              <p:cond delay="7000"/>
                            </p:stCondLst>
                            <p:childTnLst>
                              <p:par>
                                <p:cTn id="61" presetID="22" presetClass="entr" presetSubtype="8" fill="hold" grpId="0" nodeType="afterEffect">
                                  <p:stCondLst>
                                    <p:cond delay="0"/>
                                  </p:stCondLst>
                                  <p:childTnLst>
                                    <p:set>
                                      <p:cBhvr>
                                        <p:cTn id="62" dur="1" fill="hold">
                                          <p:stCondLst>
                                            <p:cond delay="0"/>
                                          </p:stCondLst>
                                        </p:cTn>
                                        <p:tgtEl>
                                          <p:spTgt spid="8">
                                            <p:graphicEl>
                                              <a:dgm id="{CC5264B8-4930-454D-A39B-C4C4606807BC}"/>
                                            </p:graphicEl>
                                          </p:spTgt>
                                        </p:tgtEl>
                                        <p:attrNameLst>
                                          <p:attrName>style.visibility</p:attrName>
                                        </p:attrNameLst>
                                      </p:cBhvr>
                                      <p:to>
                                        <p:strVal val="visible"/>
                                      </p:to>
                                    </p:set>
                                    <p:animEffect transition="in" filter="wipe(left)">
                                      <p:cBhvr>
                                        <p:cTn id="63" dur="500"/>
                                        <p:tgtEl>
                                          <p:spTgt spid="8">
                                            <p:graphicEl>
                                              <a:dgm id="{CC5264B8-4930-454D-A39B-C4C4606807BC}"/>
                                            </p:graphicEl>
                                          </p:spTgt>
                                        </p:tgtEl>
                                      </p:cBhvr>
                                    </p:animEffect>
                                  </p:childTnLst>
                                </p:cTn>
                              </p:par>
                            </p:childTnLst>
                          </p:cTn>
                        </p:par>
                        <p:par>
                          <p:cTn id="64" fill="hold">
                            <p:stCondLst>
                              <p:cond delay="7500"/>
                            </p:stCondLst>
                            <p:childTnLst>
                              <p:par>
                                <p:cTn id="65" presetID="22" presetClass="entr" presetSubtype="8" fill="hold" grpId="0" nodeType="afterEffect">
                                  <p:stCondLst>
                                    <p:cond delay="0"/>
                                  </p:stCondLst>
                                  <p:childTnLst>
                                    <p:set>
                                      <p:cBhvr>
                                        <p:cTn id="66" dur="1" fill="hold">
                                          <p:stCondLst>
                                            <p:cond delay="0"/>
                                          </p:stCondLst>
                                        </p:cTn>
                                        <p:tgtEl>
                                          <p:spTgt spid="8">
                                            <p:graphicEl>
                                              <a:dgm id="{4810A70E-2FDB-42C7-99B2-C131B585035A}"/>
                                            </p:graphicEl>
                                          </p:spTgt>
                                        </p:tgtEl>
                                        <p:attrNameLst>
                                          <p:attrName>style.visibility</p:attrName>
                                        </p:attrNameLst>
                                      </p:cBhvr>
                                      <p:to>
                                        <p:strVal val="visible"/>
                                      </p:to>
                                    </p:set>
                                    <p:animEffect transition="in" filter="wipe(left)">
                                      <p:cBhvr>
                                        <p:cTn id="67" dur="500"/>
                                        <p:tgtEl>
                                          <p:spTgt spid="8">
                                            <p:graphicEl>
                                              <a:dgm id="{4810A70E-2FDB-42C7-99B2-C131B585035A}"/>
                                            </p:graphicEl>
                                          </p:spTgt>
                                        </p:tgtEl>
                                      </p:cBhvr>
                                    </p:animEffect>
                                  </p:childTnLst>
                                </p:cTn>
                              </p:par>
                            </p:childTnLst>
                          </p:cTn>
                        </p:par>
                        <p:par>
                          <p:cTn id="68" fill="hold">
                            <p:stCondLst>
                              <p:cond delay="8000"/>
                            </p:stCondLst>
                            <p:childTnLst>
                              <p:par>
                                <p:cTn id="69" presetID="22" presetClass="entr" presetSubtype="8" fill="hold" grpId="0" nodeType="afterEffect">
                                  <p:stCondLst>
                                    <p:cond delay="0"/>
                                  </p:stCondLst>
                                  <p:childTnLst>
                                    <p:set>
                                      <p:cBhvr>
                                        <p:cTn id="70" dur="1" fill="hold">
                                          <p:stCondLst>
                                            <p:cond delay="0"/>
                                          </p:stCondLst>
                                        </p:cTn>
                                        <p:tgtEl>
                                          <p:spTgt spid="8">
                                            <p:graphicEl>
                                              <a:dgm id="{B2E5EF68-3F66-41D3-B933-283C22D0C33A}"/>
                                            </p:graphicEl>
                                          </p:spTgt>
                                        </p:tgtEl>
                                        <p:attrNameLst>
                                          <p:attrName>style.visibility</p:attrName>
                                        </p:attrNameLst>
                                      </p:cBhvr>
                                      <p:to>
                                        <p:strVal val="visible"/>
                                      </p:to>
                                    </p:set>
                                    <p:animEffect transition="in" filter="wipe(left)">
                                      <p:cBhvr>
                                        <p:cTn id="71" dur="500"/>
                                        <p:tgtEl>
                                          <p:spTgt spid="8">
                                            <p:graphicEl>
                                              <a:dgm id="{B2E5EF68-3F66-41D3-B933-283C22D0C33A}"/>
                                            </p:graphicEl>
                                          </p:spTgt>
                                        </p:tgtEl>
                                      </p:cBhvr>
                                    </p:animEffect>
                                  </p:childTnLst>
                                </p:cTn>
                              </p:par>
                            </p:childTnLst>
                          </p:cTn>
                        </p:par>
                        <p:par>
                          <p:cTn id="72" fill="hold">
                            <p:stCondLst>
                              <p:cond delay="8500"/>
                            </p:stCondLst>
                            <p:childTnLst>
                              <p:par>
                                <p:cTn id="73" presetID="22" presetClass="entr" presetSubtype="8" fill="hold" grpId="0" nodeType="afterEffect">
                                  <p:stCondLst>
                                    <p:cond delay="0"/>
                                  </p:stCondLst>
                                  <p:childTnLst>
                                    <p:set>
                                      <p:cBhvr>
                                        <p:cTn id="74" dur="1" fill="hold">
                                          <p:stCondLst>
                                            <p:cond delay="0"/>
                                          </p:stCondLst>
                                        </p:cTn>
                                        <p:tgtEl>
                                          <p:spTgt spid="8">
                                            <p:graphicEl>
                                              <a:dgm id="{38B028E3-2705-4BEC-8DFB-F9E6D882AA8A}"/>
                                            </p:graphicEl>
                                          </p:spTgt>
                                        </p:tgtEl>
                                        <p:attrNameLst>
                                          <p:attrName>style.visibility</p:attrName>
                                        </p:attrNameLst>
                                      </p:cBhvr>
                                      <p:to>
                                        <p:strVal val="visible"/>
                                      </p:to>
                                    </p:set>
                                    <p:animEffect transition="in" filter="wipe(left)">
                                      <p:cBhvr>
                                        <p:cTn id="75" dur="500"/>
                                        <p:tgtEl>
                                          <p:spTgt spid="8">
                                            <p:graphicEl>
                                              <a:dgm id="{38B028E3-2705-4BEC-8DFB-F9E6D882AA8A}"/>
                                            </p:graphicEl>
                                          </p:spTgt>
                                        </p:tgtEl>
                                      </p:cBhvr>
                                    </p:animEffect>
                                  </p:childTnLst>
                                </p:cTn>
                              </p:par>
                            </p:childTnLst>
                          </p:cTn>
                        </p:par>
                        <p:par>
                          <p:cTn id="76" fill="hold">
                            <p:stCondLst>
                              <p:cond delay="9000"/>
                            </p:stCondLst>
                            <p:childTnLst>
                              <p:par>
                                <p:cTn id="77" presetID="22" presetClass="entr" presetSubtype="8" fill="hold" grpId="0" nodeType="afterEffect">
                                  <p:stCondLst>
                                    <p:cond delay="0"/>
                                  </p:stCondLst>
                                  <p:childTnLst>
                                    <p:set>
                                      <p:cBhvr>
                                        <p:cTn id="78" dur="1" fill="hold">
                                          <p:stCondLst>
                                            <p:cond delay="0"/>
                                          </p:stCondLst>
                                        </p:cTn>
                                        <p:tgtEl>
                                          <p:spTgt spid="8">
                                            <p:graphicEl>
                                              <a:dgm id="{72784682-3EE0-448A-ADDF-90D58E113857}"/>
                                            </p:graphicEl>
                                          </p:spTgt>
                                        </p:tgtEl>
                                        <p:attrNameLst>
                                          <p:attrName>style.visibility</p:attrName>
                                        </p:attrNameLst>
                                      </p:cBhvr>
                                      <p:to>
                                        <p:strVal val="visible"/>
                                      </p:to>
                                    </p:set>
                                    <p:animEffect transition="in" filter="wipe(left)">
                                      <p:cBhvr>
                                        <p:cTn id="79" dur="500"/>
                                        <p:tgtEl>
                                          <p:spTgt spid="8">
                                            <p:graphicEl>
                                              <a:dgm id="{72784682-3EE0-448A-ADDF-90D58E113857}"/>
                                            </p:graphicEl>
                                          </p:spTgt>
                                        </p:tgtEl>
                                      </p:cBhvr>
                                    </p:animEffect>
                                  </p:childTnLst>
                                </p:cTn>
                              </p:par>
                            </p:childTnLst>
                          </p:cTn>
                        </p:par>
                        <p:par>
                          <p:cTn id="80" fill="hold">
                            <p:stCondLst>
                              <p:cond delay="9500"/>
                            </p:stCondLst>
                            <p:childTnLst>
                              <p:par>
                                <p:cTn id="81" presetID="22" presetClass="entr" presetSubtype="8" fill="hold" grpId="0" nodeType="afterEffect">
                                  <p:stCondLst>
                                    <p:cond delay="0"/>
                                  </p:stCondLst>
                                  <p:childTnLst>
                                    <p:set>
                                      <p:cBhvr>
                                        <p:cTn id="82" dur="1" fill="hold">
                                          <p:stCondLst>
                                            <p:cond delay="0"/>
                                          </p:stCondLst>
                                        </p:cTn>
                                        <p:tgtEl>
                                          <p:spTgt spid="8">
                                            <p:graphicEl>
                                              <a:dgm id="{2BE3486A-5E07-4EDB-AA58-BD7B6C1320B6}"/>
                                            </p:graphicEl>
                                          </p:spTgt>
                                        </p:tgtEl>
                                        <p:attrNameLst>
                                          <p:attrName>style.visibility</p:attrName>
                                        </p:attrNameLst>
                                      </p:cBhvr>
                                      <p:to>
                                        <p:strVal val="visible"/>
                                      </p:to>
                                    </p:set>
                                    <p:animEffect transition="in" filter="wipe(left)">
                                      <p:cBhvr>
                                        <p:cTn id="83" dur="500"/>
                                        <p:tgtEl>
                                          <p:spTgt spid="8">
                                            <p:graphicEl>
                                              <a:dgm id="{2BE3486A-5E07-4EDB-AA58-BD7B6C1320B6}"/>
                                            </p:graphicEl>
                                          </p:spTgt>
                                        </p:tgtEl>
                                      </p:cBhvr>
                                    </p:animEffect>
                                  </p:childTnLst>
                                </p:cTn>
                              </p:par>
                            </p:childTnLst>
                          </p:cTn>
                        </p:par>
                        <p:par>
                          <p:cTn id="84" fill="hold">
                            <p:stCondLst>
                              <p:cond delay="10000"/>
                            </p:stCondLst>
                            <p:childTnLst>
                              <p:par>
                                <p:cTn id="85" presetID="22" presetClass="entr" presetSubtype="8" fill="hold" grpId="0" nodeType="afterEffect">
                                  <p:stCondLst>
                                    <p:cond delay="0"/>
                                  </p:stCondLst>
                                  <p:childTnLst>
                                    <p:set>
                                      <p:cBhvr>
                                        <p:cTn id="86" dur="1" fill="hold">
                                          <p:stCondLst>
                                            <p:cond delay="0"/>
                                          </p:stCondLst>
                                        </p:cTn>
                                        <p:tgtEl>
                                          <p:spTgt spid="8">
                                            <p:graphicEl>
                                              <a:dgm id="{28FC387C-9D93-4C67-B723-00B053D01660}"/>
                                            </p:graphicEl>
                                          </p:spTgt>
                                        </p:tgtEl>
                                        <p:attrNameLst>
                                          <p:attrName>style.visibility</p:attrName>
                                        </p:attrNameLst>
                                      </p:cBhvr>
                                      <p:to>
                                        <p:strVal val="visible"/>
                                      </p:to>
                                    </p:set>
                                    <p:animEffect transition="in" filter="wipe(left)">
                                      <p:cBhvr>
                                        <p:cTn id="87" dur="500"/>
                                        <p:tgtEl>
                                          <p:spTgt spid="8">
                                            <p:graphicEl>
                                              <a:dgm id="{28FC387C-9D93-4C67-B723-00B053D01660}"/>
                                            </p:graphicEl>
                                          </p:spTgt>
                                        </p:tgtEl>
                                      </p:cBhvr>
                                    </p:animEffect>
                                  </p:childTnLst>
                                </p:cTn>
                              </p:par>
                            </p:childTnLst>
                          </p:cTn>
                        </p:par>
                        <p:par>
                          <p:cTn id="88" fill="hold">
                            <p:stCondLst>
                              <p:cond delay="10500"/>
                            </p:stCondLst>
                            <p:childTnLst>
                              <p:par>
                                <p:cTn id="89" presetID="22" presetClass="entr" presetSubtype="8" fill="hold" grpId="0" nodeType="afterEffect">
                                  <p:stCondLst>
                                    <p:cond delay="0"/>
                                  </p:stCondLst>
                                  <p:childTnLst>
                                    <p:set>
                                      <p:cBhvr>
                                        <p:cTn id="90" dur="1" fill="hold">
                                          <p:stCondLst>
                                            <p:cond delay="0"/>
                                          </p:stCondLst>
                                        </p:cTn>
                                        <p:tgtEl>
                                          <p:spTgt spid="8">
                                            <p:graphicEl>
                                              <a:dgm id="{3B3ABA16-6BC5-4240-81F1-88F841BBD9CA}"/>
                                            </p:graphicEl>
                                          </p:spTgt>
                                        </p:tgtEl>
                                        <p:attrNameLst>
                                          <p:attrName>style.visibility</p:attrName>
                                        </p:attrNameLst>
                                      </p:cBhvr>
                                      <p:to>
                                        <p:strVal val="visible"/>
                                      </p:to>
                                    </p:set>
                                    <p:animEffect transition="in" filter="wipe(left)">
                                      <p:cBhvr>
                                        <p:cTn id="91" dur="500"/>
                                        <p:tgtEl>
                                          <p:spTgt spid="8">
                                            <p:graphicEl>
                                              <a:dgm id="{3B3ABA16-6BC5-4240-81F1-88F841BBD9CA}"/>
                                            </p:graphicEl>
                                          </p:spTgt>
                                        </p:tgtEl>
                                      </p:cBhvr>
                                    </p:animEffect>
                                  </p:childTnLst>
                                </p:cTn>
                              </p:par>
                            </p:childTnLst>
                          </p:cTn>
                        </p:par>
                        <p:par>
                          <p:cTn id="92" fill="hold">
                            <p:stCondLst>
                              <p:cond delay="11000"/>
                            </p:stCondLst>
                            <p:childTnLst>
                              <p:par>
                                <p:cTn id="93" presetID="22" presetClass="entr" presetSubtype="8" fill="hold" grpId="0" nodeType="afterEffect">
                                  <p:stCondLst>
                                    <p:cond delay="0"/>
                                  </p:stCondLst>
                                  <p:childTnLst>
                                    <p:set>
                                      <p:cBhvr>
                                        <p:cTn id="94" dur="1" fill="hold">
                                          <p:stCondLst>
                                            <p:cond delay="0"/>
                                          </p:stCondLst>
                                        </p:cTn>
                                        <p:tgtEl>
                                          <p:spTgt spid="8">
                                            <p:graphicEl>
                                              <a:dgm id="{587FF91E-9FF3-4F2B-9279-A37C897F8762}"/>
                                            </p:graphicEl>
                                          </p:spTgt>
                                        </p:tgtEl>
                                        <p:attrNameLst>
                                          <p:attrName>style.visibility</p:attrName>
                                        </p:attrNameLst>
                                      </p:cBhvr>
                                      <p:to>
                                        <p:strVal val="visible"/>
                                      </p:to>
                                    </p:set>
                                    <p:animEffect transition="in" filter="wipe(left)">
                                      <p:cBhvr>
                                        <p:cTn id="95" dur="500"/>
                                        <p:tgtEl>
                                          <p:spTgt spid="8">
                                            <p:graphicEl>
                                              <a:dgm id="{587FF91E-9FF3-4F2B-9279-A37C897F8762}"/>
                                            </p:graphicEl>
                                          </p:spTgt>
                                        </p:tgtEl>
                                      </p:cBhvr>
                                    </p:animEffect>
                                  </p:childTnLst>
                                </p:cTn>
                              </p:par>
                            </p:childTnLst>
                          </p:cTn>
                        </p:par>
                        <p:par>
                          <p:cTn id="96" fill="hold">
                            <p:stCondLst>
                              <p:cond delay="11500"/>
                            </p:stCondLst>
                            <p:childTnLst>
                              <p:par>
                                <p:cTn id="97" presetID="22" presetClass="entr" presetSubtype="8" fill="hold" grpId="0" nodeType="afterEffect">
                                  <p:stCondLst>
                                    <p:cond delay="0"/>
                                  </p:stCondLst>
                                  <p:childTnLst>
                                    <p:set>
                                      <p:cBhvr>
                                        <p:cTn id="98" dur="1" fill="hold">
                                          <p:stCondLst>
                                            <p:cond delay="0"/>
                                          </p:stCondLst>
                                        </p:cTn>
                                        <p:tgtEl>
                                          <p:spTgt spid="8">
                                            <p:graphicEl>
                                              <a:dgm id="{6F93288E-5122-4555-923C-B6BA74AB2A27}"/>
                                            </p:graphicEl>
                                          </p:spTgt>
                                        </p:tgtEl>
                                        <p:attrNameLst>
                                          <p:attrName>style.visibility</p:attrName>
                                        </p:attrNameLst>
                                      </p:cBhvr>
                                      <p:to>
                                        <p:strVal val="visible"/>
                                      </p:to>
                                    </p:set>
                                    <p:animEffect transition="in" filter="wipe(left)">
                                      <p:cBhvr>
                                        <p:cTn id="99" dur="500"/>
                                        <p:tgtEl>
                                          <p:spTgt spid="8">
                                            <p:graphicEl>
                                              <a:dgm id="{6F93288E-5122-4555-923C-B6BA74AB2A27}"/>
                                            </p:graphicEl>
                                          </p:spTgt>
                                        </p:tgtEl>
                                      </p:cBhvr>
                                    </p:animEffect>
                                  </p:childTnLst>
                                </p:cTn>
                              </p:par>
                            </p:childTnLst>
                          </p:cTn>
                        </p:par>
                        <p:par>
                          <p:cTn id="100" fill="hold">
                            <p:stCondLst>
                              <p:cond delay="12000"/>
                            </p:stCondLst>
                            <p:childTnLst>
                              <p:par>
                                <p:cTn id="101" presetID="22" presetClass="entr" presetSubtype="8" fill="hold" grpId="0" nodeType="afterEffect">
                                  <p:stCondLst>
                                    <p:cond delay="0"/>
                                  </p:stCondLst>
                                  <p:childTnLst>
                                    <p:set>
                                      <p:cBhvr>
                                        <p:cTn id="102" dur="1" fill="hold">
                                          <p:stCondLst>
                                            <p:cond delay="0"/>
                                          </p:stCondLst>
                                        </p:cTn>
                                        <p:tgtEl>
                                          <p:spTgt spid="8">
                                            <p:graphicEl>
                                              <a:dgm id="{E4523F4B-46AC-4120-ADE4-4ED8C7ACEF0B}"/>
                                            </p:graphicEl>
                                          </p:spTgt>
                                        </p:tgtEl>
                                        <p:attrNameLst>
                                          <p:attrName>style.visibility</p:attrName>
                                        </p:attrNameLst>
                                      </p:cBhvr>
                                      <p:to>
                                        <p:strVal val="visible"/>
                                      </p:to>
                                    </p:set>
                                    <p:animEffect transition="in" filter="wipe(left)">
                                      <p:cBhvr>
                                        <p:cTn id="103" dur="500"/>
                                        <p:tgtEl>
                                          <p:spTgt spid="8">
                                            <p:graphicEl>
                                              <a:dgm id="{E4523F4B-46AC-4120-ADE4-4ED8C7ACEF0B}"/>
                                            </p:graphicEl>
                                          </p:spTgt>
                                        </p:tgtEl>
                                      </p:cBhvr>
                                    </p:animEffect>
                                  </p:childTnLst>
                                </p:cTn>
                              </p:par>
                            </p:childTnLst>
                          </p:cTn>
                        </p:par>
                        <p:par>
                          <p:cTn id="104" fill="hold">
                            <p:stCondLst>
                              <p:cond delay="12500"/>
                            </p:stCondLst>
                            <p:childTnLst>
                              <p:par>
                                <p:cTn id="105" presetID="22" presetClass="entr" presetSubtype="8" fill="hold" grpId="0" nodeType="afterEffect">
                                  <p:stCondLst>
                                    <p:cond delay="0"/>
                                  </p:stCondLst>
                                  <p:childTnLst>
                                    <p:set>
                                      <p:cBhvr>
                                        <p:cTn id="106" dur="1" fill="hold">
                                          <p:stCondLst>
                                            <p:cond delay="0"/>
                                          </p:stCondLst>
                                        </p:cTn>
                                        <p:tgtEl>
                                          <p:spTgt spid="8">
                                            <p:graphicEl>
                                              <a:dgm id="{D7B42183-7719-43D4-AABE-463515F85414}"/>
                                            </p:graphicEl>
                                          </p:spTgt>
                                        </p:tgtEl>
                                        <p:attrNameLst>
                                          <p:attrName>style.visibility</p:attrName>
                                        </p:attrNameLst>
                                      </p:cBhvr>
                                      <p:to>
                                        <p:strVal val="visible"/>
                                      </p:to>
                                    </p:set>
                                    <p:animEffect transition="in" filter="wipe(left)">
                                      <p:cBhvr>
                                        <p:cTn id="107" dur="500"/>
                                        <p:tgtEl>
                                          <p:spTgt spid="8">
                                            <p:graphicEl>
                                              <a:dgm id="{D7B42183-7719-43D4-AABE-463515F85414}"/>
                                            </p:graphicEl>
                                          </p:spTgt>
                                        </p:tgtEl>
                                      </p:cBhvr>
                                    </p:animEffect>
                                  </p:childTnLst>
                                </p:cTn>
                              </p:par>
                            </p:childTnLst>
                          </p:cTn>
                        </p:par>
                        <p:par>
                          <p:cTn id="108" fill="hold">
                            <p:stCondLst>
                              <p:cond delay="13000"/>
                            </p:stCondLst>
                            <p:childTnLst>
                              <p:par>
                                <p:cTn id="109" presetID="22" presetClass="entr" presetSubtype="8" fill="hold" grpId="0" nodeType="afterEffect">
                                  <p:stCondLst>
                                    <p:cond delay="0"/>
                                  </p:stCondLst>
                                  <p:childTnLst>
                                    <p:set>
                                      <p:cBhvr>
                                        <p:cTn id="110" dur="1" fill="hold">
                                          <p:stCondLst>
                                            <p:cond delay="0"/>
                                          </p:stCondLst>
                                        </p:cTn>
                                        <p:tgtEl>
                                          <p:spTgt spid="8">
                                            <p:graphicEl>
                                              <a:dgm id="{24C24A52-9192-4158-B748-EBA4DEA225B9}"/>
                                            </p:graphicEl>
                                          </p:spTgt>
                                        </p:tgtEl>
                                        <p:attrNameLst>
                                          <p:attrName>style.visibility</p:attrName>
                                        </p:attrNameLst>
                                      </p:cBhvr>
                                      <p:to>
                                        <p:strVal val="visible"/>
                                      </p:to>
                                    </p:set>
                                    <p:animEffect transition="in" filter="wipe(left)">
                                      <p:cBhvr>
                                        <p:cTn id="111" dur="500"/>
                                        <p:tgtEl>
                                          <p:spTgt spid="8">
                                            <p:graphicEl>
                                              <a:dgm id="{24C24A52-9192-4158-B748-EBA4DEA225B9}"/>
                                            </p:graphicEl>
                                          </p:spTgt>
                                        </p:tgtEl>
                                      </p:cBhvr>
                                    </p:animEffect>
                                  </p:childTnLst>
                                </p:cTn>
                              </p:par>
                            </p:childTnLst>
                          </p:cTn>
                        </p:par>
                        <p:par>
                          <p:cTn id="112" fill="hold">
                            <p:stCondLst>
                              <p:cond delay="13500"/>
                            </p:stCondLst>
                            <p:childTnLst>
                              <p:par>
                                <p:cTn id="113" presetID="22" presetClass="entr" presetSubtype="8" fill="hold" grpId="0" nodeType="afterEffect">
                                  <p:stCondLst>
                                    <p:cond delay="0"/>
                                  </p:stCondLst>
                                  <p:childTnLst>
                                    <p:set>
                                      <p:cBhvr>
                                        <p:cTn id="114" dur="1" fill="hold">
                                          <p:stCondLst>
                                            <p:cond delay="0"/>
                                          </p:stCondLst>
                                        </p:cTn>
                                        <p:tgtEl>
                                          <p:spTgt spid="8">
                                            <p:graphicEl>
                                              <a:dgm id="{65969035-96D4-4C5B-91AE-CDA8EAEAA59D}"/>
                                            </p:graphicEl>
                                          </p:spTgt>
                                        </p:tgtEl>
                                        <p:attrNameLst>
                                          <p:attrName>style.visibility</p:attrName>
                                        </p:attrNameLst>
                                      </p:cBhvr>
                                      <p:to>
                                        <p:strVal val="visible"/>
                                      </p:to>
                                    </p:set>
                                    <p:animEffect transition="in" filter="wipe(left)">
                                      <p:cBhvr>
                                        <p:cTn id="115" dur="500"/>
                                        <p:tgtEl>
                                          <p:spTgt spid="8">
                                            <p:graphicEl>
                                              <a:dgm id="{65969035-96D4-4C5B-91AE-CDA8EAEAA59D}"/>
                                            </p:graphicEl>
                                          </p:spTgt>
                                        </p:tgtEl>
                                      </p:cBhvr>
                                    </p:animEffect>
                                  </p:childTnLst>
                                </p:cTn>
                              </p:par>
                            </p:childTnLst>
                          </p:cTn>
                        </p:par>
                        <p:par>
                          <p:cTn id="116" fill="hold">
                            <p:stCondLst>
                              <p:cond delay="14000"/>
                            </p:stCondLst>
                            <p:childTnLst>
                              <p:par>
                                <p:cTn id="117" presetID="22" presetClass="entr" presetSubtype="8" fill="hold" grpId="0" nodeType="afterEffect">
                                  <p:stCondLst>
                                    <p:cond delay="0"/>
                                  </p:stCondLst>
                                  <p:childTnLst>
                                    <p:set>
                                      <p:cBhvr>
                                        <p:cTn id="118" dur="1" fill="hold">
                                          <p:stCondLst>
                                            <p:cond delay="0"/>
                                          </p:stCondLst>
                                        </p:cTn>
                                        <p:tgtEl>
                                          <p:spTgt spid="8">
                                            <p:graphicEl>
                                              <a:dgm id="{4B7C32E9-A264-46AA-8625-D18662E2D216}"/>
                                            </p:graphicEl>
                                          </p:spTgt>
                                        </p:tgtEl>
                                        <p:attrNameLst>
                                          <p:attrName>style.visibility</p:attrName>
                                        </p:attrNameLst>
                                      </p:cBhvr>
                                      <p:to>
                                        <p:strVal val="visible"/>
                                      </p:to>
                                    </p:set>
                                    <p:animEffect transition="in" filter="wipe(left)">
                                      <p:cBhvr>
                                        <p:cTn id="119" dur="500"/>
                                        <p:tgtEl>
                                          <p:spTgt spid="8">
                                            <p:graphicEl>
                                              <a:dgm id="{4B7C32E9-A264-46AA-8625-D18662E2D216}"/>
                                            </p:graphicEl>
                                          </p:spTgt>
                                        </p:tgtEl>
                                      </p:cBhvr>
                                    </p:animEffect>
                                  </p:childTnLst>
                                </p:cTn>
                              </p:par>
                            </p:childTnLst>
                          </p:cTn>
                        </p:par>
                        <p:par>
                          <p:cTn id="120" fill="hold">
                            <p:stCondLst>
                              <p:cond delay="14500"/>
                            </p:stCondLst>
                            <p:childTnLst>
                              <p:par>
                                <p:cTn id="121" presetID="22" presetClass="entr" presetSubtype="8" fill="hold" grpId="0" nodeType="afterEffect">
                                  <p:stCondLst>
                                    <p:cond delay="0"/>
                                  </p:stCondLst>
                                  <p:childTnLst>
                                    <p:set>
                                      <p:cBhvr>
                                        <p:cTn id="122" dur="1" fill="hold">
                                          <p:stCondLst>
                                            <p:cond delay="0"/>
                                          </p:stCondLst>
                                        </p:cTn>
                                        <p:tgtEl>
                                          <p:spTgt spid="8">
                                            <p:graphicEl>
                                              <a:dgm id="{CF17BBE8-BC43-46B1-A19C-FCCD5228C5C0}"/>
                                            </p:graphicEl>
                                          </p:spTgt>
                                        </p:tgtEl>
                                        <p:attrNameLst>
                                          <p:attrName>style.visibility</p:attrName>
                                        </p:attrNameLst>
                                      </p:cBhvr>
                                      <p:to>
                                        <p:strVal val="visible"/>
                                      </p:to>
                                    </p:set>
                                    <p:animEffect transition="in" filter="wipe(left)">
                                      <p:cBhvr>
                                        <p:cTn id="123" dur="500"/>
                                        <p:tgtEl>
                                          <p:spTgt spid="8">
                                            <p:graphicEl>
                                              <a:dgm id="{CF17BBE8-BC43-46B1-A19C-FCCD5228C5C0}"/>
                                            </p:graphicEl>
                                          </p:spTgt>
                                        </p:tgtEl>
                                      </p:cBhvr>
                                    </p:animEffect>
                                  </p:childTnLst>
                                </p:cTn>
                              </p:par>
                            </p:childTnLst>
                          </p:cTn>
                        </p:par>
                        <p:par>
                          <p:cTn id="124" fill="hold">
                            <p:stCondLst>
                              <p:cond delay="15000"/>
                            </p:stCondLst>
                            <p:childTnLst>
                              <p:par>
                                <p:cTn id="125" presetID="22" presetClass="entr" presetSubtype="8" fill="hold" grpId="0" nodeType="afterEffect">
                                  <p:stCondLst>
                                    <p:cond delay="0"/>
                                  </p:stCondLst>
                                  <p:childTnLst>
                                    <p:set>
                                      <p:cBhvr>
                                        <p:cTn id="126" dur="1" fill="hold">
                                          <p:stCondLst>
                                            <p:cond delay="0"/>
                                          </p:stCondLst>
                                        </p:cTn>
                                        <p:tgtEl>
                                          <p:spTgt spid="8">
                                            <p:graphicEl>
                                              <a:dgm id="{C0A7EC62-938D-45BB-BA24-EF58C97A6916}"/>
                                            </p:graphicEl>
                                          </p:spTgt>
                                        </p:tgtEl>
                                        <p:attrNameLst>
                                          <p:attrName>style.visibility</p:attrName>
                                        </p:attrNameLst>
                                      </p:cBhvr>
                                      <p:to>
                                        <p:strVal val="visible"/>
                                      </p:to>
                                    </p:set>
                                    <p:animEffect transition="in" filter="wipe(left)">
                                      <p:cBhvr>
                                        <p:cTn id="127" dur="500"/>
                                        <p:tgtEl>
                                          <p:spTgt spid="8">
                                            <p:graphicEl>
                                              <a:dgm id="{C0A7EC62-938D-45BB-BA24-EF58C97A6916}"/>
                                            </p:graphicEl>
                                          </p:spTgt>
                                        </p:tgtEl>
                                      </p:cBhvr>
                                    </p:animEffect>
                                  </p:childTnLst>
                                </p:cTn>
                              </p:par>
                            </p:childTnLst>
                          </p:cTn>
                        </p:par>
                        <p:par>
                          <p:cTn id="128" fill="hold">
                            <p:stCondLst>
                              <p:cond delay="15500"/>
                            </p:stCondLst>
                            <p:childTnLst>
                              <p:par>
                                <p:cTn id="129" presetID="22" presetClass="entr" presetSubtype="8" fill="hold" grpId="0" nodeType="afterEffect">
                                  <p:stCondLst>
                                    <p:cond delay="0"/>
                                  </p:stCondLst>
                                  <p:childTnLst>
                                    <p:set>
                                      <p:cBhvr>
                                        <p:cTn id="130" dur="1" fill="hold">
                                          <p:stCondLst>
                                            <p:cond delay="0"/>
                                          </p:stCondLst>
                                        </p:cTn>
                                        <p:tgtEl>
                                          <p:spTgt spid="8">
                                            <p:graphicEl>
                                              <a:dgm id="{76CBB4D2-DDB4-4426-B7A1-FA9EDFBDC0F7}"/>
                                            </p:graphicEl>
                                          </p:spTgt>
                                        </p:tgtEl>
                                        <p:attrNameLst>
                                          <p:attrName>style.visibility</p:attrName>
                                        </p:attrNameLst>
                                      </p:cBhvr>
                                      <p:to>
                                        <p:strVal val="visible"/>
                                      </p:to>
                                    </p:set>
                                    <p:animEffect transition="in" filter="wipe(left)">
                                      <p:cBhvr>
                                        <p:cTn id="131" dur="500"/>
                                        <p:tgtEl>
                                          <p:spTgt spid="8">
                                            <p:graphicEl>
                                              <a:dgm id="{76CBB4D2-DDB4-4426-B7A1-FA9EDFBDC0F7}"/>
                                            </p:graphicEl>
                                          </p:spTgt>
                                        </p:tgtEl>
                                      </p:cBhvr>
                                    </p:animEffect>
                                  </p:childTnLst>
                                </p:cTn>
                              </p:par>
                            </p:childTnLst>
                          </p:cTn>
                        </p:par>
                        <p:par>
                          <p:cTn id="132" fill="hold">
                            <p:stCondLst>
                              <p:cond delay="16000"/>
                            </p:stCondLst>
                            <p:childTnLst>
                              <p:par>
                                <p:cTn id="133" presetID="22" presetClass="entr" presetSubtype="8" fill="hold" grpId="0" nodeType="afterEffect">
                                  <p:stCondLst>
                                    <p:cond delay="0"/>
                                  </p:stCondLst>
                                  <p:childTnLst>
                                    <p:set>
                                      <p:cBhvr>
                                        <p:cTn id="134" dur="1" fill="hold">
                                          <p:stCondLst>
                                            <p:cond delay="0"/>
                                          </p:stCondLst>
                                        </p:cTn>
                                        <p:tgtEl>
                                          <p:spTgt spid="8">
                                            <p:graphicEl>
                                              <a:dgm id="{C1D177CD-E8E6-4B27-9226-2D032D683732}"/>
                                            </p:graphicEl>
                                          </p:spTgt>
                                        </p:tgtEl>
                                        <p:attrNameLst>
                                          <p:attrName>style.visibility</p:attrName>
                                        </p:attrNameLst>
                                      </p:cBhvr>
                                      <p:to>
                                        <p:strVal val="visible"/>
                                      </p:to>
                                    </p:set>
                                    <p:animEffect transition="in" filter="wipe(left)">
                                      <p:cBhvr>
                                        <p:cTn id="135" dur="500"/>
                                        <p:tgtEl>
                                          <p:spTgt spid="8">
                                            <p:graphicEl>
                                              <a:dgm id="{C1D177CD-E8E6-4B27-9226-2D032D683732}"/>
                                            </p:graphicEl>
                                          </p:spTgt>
                                        </p:tgtEl>
                                      </p:cBhvr>
                                    </p:animEffect>
                                  </p:childTnLst>
                                </p:cTn>
                              </p:par>
                            </p:childTnLst>
                          </p:cTn>
                        </p:par>
                        <p:par>
                          <p:cTn id="136" fill="hold">
                            <p:stCondLst>
                              <p:cond delay="16500"/>
                            </p:stCondLst>
                            <p:childTnLst>
                              <p:par>
                                <p:cTn id="137" presetID="22" presetClass="entr" presetSubtype="8" fill="hold" grpId="0" nodeType="afterEffect">
                                  <p:stCondLst>
                                    <p:cond delay="0"/>
                                  </p:stCondLst>
                                  <p:childTnLst>
                                    <p:set>
                                      <p:cBhvr>
                                        <p:cTn id="138" dur="1" fill="hold">
                                          <p:stCondLst>
                                            <p:cond delay="0"/>
                                          </p:stCondLst>
                                        </p:cTn>
                                        <p:tgtEl>
                                          <p:spTgt spid="8">
                                            <p:graphicEl>
                                              <a:dgm id="{7E368262-8DAA-404F-BAA2-069995B2A5FC}"/>
                                            </p:graphicEl>
                                          </p:spTgt>
                                        </p:tgtEl>
                                        <p:attrNameLst>
                                          <p:attrName>style.visibility</p:attrName>
                                        </p:attrNameLst>
                                      </p:cBhvr>
                                      <p:to>
                                        <p:strVal val="visible"/>
                                      </p:to>
                                    </p:set>
                                    <p:animEffect transition="in" filter="wipe(left)">
                                      <p:cBhvr>
                                        <p:cTn id="139" dur="500"/>
                                        <p:tgtEl>
                                          <p:spTgt spid="8">
                                            <p:graphicEl>
                                              <a:dgm id="{7E368262-8DAA-404F-BAA2-069995B2A5FC}"/>
                                            </p:graphicEl>
                                          </p:spTgt>
                                        </p:tgtEl>
                                      </p:cBhvr>
                                    </p:animEffect>
                                  </p:childTnLst>
                                </p:cTn>
                              </p:par>
                            </p:childTnLst>
                          </p:cTn>
                        </p:par>
                        <p:par>
                          <p:cTn id="140" fill="hold">
                            <p:stCondLst>
                              <p:cond delay="17000"/>
                            </p:stCondLst>
                            <p:childTnLst>
                              <p:par>
                                <p:cTn id="141" presetID="22" presetClass="entr" presetSubtype="8" fill="hold" grpId="0" nodeType="afterEffect">
                                  <p:stCondLst>
                                    <p:cond delay="0"/>
                                  </p:stCondLst>
                                  <p:childTnLst>
                                    <p:set>
                                      <p:cBhvr>
                                        <p:cTn id="142" dur="1" fill="hold">
                                          <p:stCondLst>
                                            <p:cond delay="0"/>
                                          </p:stCondLst>
                                        </p:cTn>
                                        <p:tgtEl>
                                          <p:spTgt spid="8">
                                            <p:graphicEl>
                                              <a:dgm id="{D3C299C3-60DC-4038-A8CC-0591DE671952}"/>
                                            </p:graphicEl>
                                          </p:spTgt>
                                        </p:tgtEl>
                                        <p:attrNameLst>
                                          <p:attrName>style.visibility</p:attrName>
                                        </p:attrNameLst>
                                      </p:cBhvr>
                                      <p:to>
                                        <p:strVal val="visible"/>
                                      </p:to>
                                    </p:set>
                                    <p:animEffect transition="in" filter="wipe(left)">
                                      <p:cBhvr>
                                        <p:cTn id="143" dur="500"/>
                                        <p:tgtEl>
                                          <p:spTgt spid="8">
                                            <p:graphicEl>
                                              <a:dgm id="{D3C299C3-60DC-4038-A8CC-0591DE671952}"/>
                                            </p:graphicEl>
                                          </p:spTgt>
                                        </p:tgtEl>
                                      </p:cBhvr>
                                    </p:animEffect>
                                  </p:childTnLst>
                                </p:cTn>
                              </p:par>
                            </p:childTnLst>
                          </p:cTn>
                        </p:par>
                        <p:par>
                          <p:cTn id="144" fill="hold">
                            <p:stCondLst>
                              <p:cond delay="17500"/>
                            </p:stCondLst>
                            <p:childTnLst>
                              <p:par>
                                <p:cTn id="145" presetID="22" presetClass="entr" presetSubtype="8" fill="hold" grpId="0" nodeType="afterEffect">
                                  <p:stCondLst>
                                    <p:cond delay="0"/>
                                  </p:stCondLst>
                                  <p:childTnLst>
                                    <p:set>
                                      <p:cBhvr>
                                        <p:cTn id="146" dur="1" fill="hold">
                                          <p:stCondLst>
                                            <p:cond delay="0"/>
                                          </p:stCondLst>
                                        </p:cTn>
                                        <p:tgtEl>
                                          <p:spTgt spid="8">
                                            <p:graphicEl>
                                              <a:dgm id="{A8F285D9-A7C4-4E09-9FA8-67F5040DAA75}"/>
                                            </p:graphicEl>
                                          </p:spTgt>
                                        </p:tgtEl>
                                        <p:attrNameLst>
                                          <p:attrName>style.visibility</p:attrName>
                                        </p:attrNameLst>
                                      </p:cBhvr>
                                      <p:to>
                                        <p:strVal val="visible"/>
                                      </p:to>
                                    </p:set>
                                    <p:animEffect transition="in" filter="wipe(left)">
                                      <p:cBhvr>
                                        <p:cTn id="147" dur="500"/>
                                        <p:tgtEl>
                                          <p:spTgt spid="8">
                                            <p:graphicEl>
                                              <a:dgm id="{A8F285D9-A7C4-4E09-9FA8-67F5040DAA75}"/>
                                            </p:graphicEl>
                                          </p:spTgt>
                                        </p:tgtEl>
                                      </p:cBhvr>
                                    </p:animEffect>
                                  </p:childTnLst>
                                </p:cTn>
                              </p:par>
                            </p:childTnLst>
                          </p:cTn>
                        </p:par>
                        <p:par>
                          <p:cTn id="148" fill="hold">
                            <p:stCondLst>
                              <p:cond delay="18000"/>
                            </p:stCondLst>
                            <p:childTnLst>
                              <p:par>
                                <p:cTn id="149" presetID="22" presetClass="entr" presetSubtype="8" fill="hold" grpId="0" nodeType="afterEffect">
                                  <p:stCondLst>
                                    <p:cond delay="0"/>
                                  </p:stCondLst>
                                  <p:childTnLst>
                                    <p:set>
                                      <p:cBhvr>
                                        <p:cTn id="150" dur="1" fill="hold">
                                          <p:stCondLst>
                                            <p:cond delay="0"/>
                                          </p:stCondLst>
                                        </p:cTn>
                                        <p:tgtEl>
                                          <p:spTgt spid="8">
                                            <p:graphicEl>
                                              <a:dgm id="{4DFB49C3-272E-4E0E-B34F-5B748218133A}"/>
                                            </p:graphicEl>
                                          </p:spTgt>
                                        </p:tgtEl>
                                        <p:attrNameLst>
                                          <p:attrName>style.visibility</p:attrName>
                                        </p:attrNameLst>
                                      </p:cBhvr>
                                      <p:to>
                                        <p:strVal val="visible"/>
                                      </p:to>
                                    </p:set>
                                    <p:animEffect transition="in" filter="wipe(left)">
                                      <p:cBhvr>
                                        <p:cTn id="151" dur="500"/>
                                        <p:tgtEl>
                                          <p:spTgt spid="8">
                                            <p:graphicEl>
                                              <a:dgm id="{4DFB49C3-272E-4E0E-B34F-5B748218133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lvl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45738" y="365126"/>
            <a:ext cx="7900525" cy="929375"/>
          </a:xfrm>
        </p:spPr>
        <p:txBody>
          <a:bodyPr>
            <a:normAutofit/>
          </a:bodyPr>
          <a:lstStyle/>
          <a:p>
            <a:r>
              <a:rPr lang="ja-JP" altLang="en-US" sz="4800" dirty="0">
                <a:hlinkClick r:id="rId3" action="ppaction://hlinksldjump"/>
              </a:rPr>
              <a:t>ケース研究</a:t>
            </a:r>
            <a:r>
              <a:rPr lang="ja-JP" altLang="en-US" sz="4800" dirty="0" smtClean="0"/>
              <a:t>と</a:t>
            </a:r>
            <a:r>
              <a:rPr lang="en-US" altLang="ja-JP" sz="4800" dirty="0" smtClean="0">
                <a:hlinkClick r:id="rId4" action="ppaction://hlinksldjump"/>
              </a:rPr>
              <a:t>6</a:t>
            </a:r>
            <a:r>
              <a:rPr lang="ja-JP" altLang="en-US" sz="4800" dirty="0">
                <a:hlinkClick r:id="rId4" action="ppaction://hlinksldjump"/>
              </a:rPr>
              <a:t>分野の総合</a:t>
            </a:r>
            <a:endParaRPr kumimoji="1" lang="ja-JP" altLang="en-US" sz="4800" dirty="0"/>
          </a:p>
        </p:txBody>
      </p:sp>
      <p:sp>
        <p:nvSpPr>
          <p:cNvPr id="3" name="日付プレースホルダー 2"/>
          <p:cNvSpPr>
            <a:spLocks noGrp="1"/>
          </p:cNvSpPr>
          <p:nvPr>
            <p:ph type="dt" sz="half" idx="10"/>
          </p:nvPr>
        </p:nvSpPr>
        <p:spPr/>
        <p:txBody>
          <a:bodyPr/>
          <a:lstStyle/>
          <a:p>
            <a:fld id="{2CAA1E83-1C91-490D-B9D3-0C33EDC1663A}" type="datetime1">
              <a:rPr kumimoji="1" lang="ja-JP" altLang="en-US" smtClean="0"/>
              <a:t>2015/7/5</a:t>
            </a:fld>
            <a:endParaRPr kumimoji="1" lang="ja-JP" altLang="en-US"/>
          </a:p>
        </p:txBody>
      </p:sp>
      <p:sp>
        <p:nvSpPr>
          <p:cNvPr id="4" name="スライド番号プレースホルダー 3"/>
          <p:cNvSpPr>
            <a:spLocks noGrp="1"/>
          </p:cNvSpPr>
          <p:nvPr>
            <p:ph type="sldNum" sz="quarter" idx="12"/>
          </p:nvPr>
        </p:nvSpPr>
        <p:spPr/>
        <p:txBody>
          <a:bodyPr/>
          <a:lstStyle/>
          <a:p>
            <a:fld id="{034DF8C5-7924-4D50-87E1-AC63DB6A7F48}" type="slidenum">
              <a:rPr kumimoji="1" lang="ja-JP" altLang="en-US" smtClean="0"/>
              <a:t>13</a:t>
            </a:fld>
            <a:endParaRPr kumimoji="1" lang="ja-JP" altLang="en-US"/>
          </a:p>
        </p:txBody>
      </p:sp>
      <p:sp>
        <p:nvSpPr>
          <p:cNvPr id="5" name="円/楕円 4"/>
          <p:cNvSpPr/>
          <p:nvPr/>
        </p:nvSpPr>
        <p:spPr>
          <a:xfrm>
            <a:off x="5272539" y="3528381"/>
            <a:ext cx="1531953" cy="1874551"/>
          </a:xfrm>
          <a:prstGeom prst="ellipse">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2000" b="1" kern="100" dirty="0" smtClean="0">
                <a:latin typeface="AR P丸ゴシック体E" panose="020F0900000000000000" pitchFamily="50" charset="-128"/>
                <a:ea typeface="AR P丸ゴシック体E" panose="020F0900000000000000" pitchFamily="50" charset="-128"/>
                <a:cs typeface="Times New Roman"/>
              </a:rPr>
              <a:t>赤松</a:t>
            </a:r>
            <a:r>
              <a:rPr lang="en-US" altLang="ja-JP" sz="2000" b="1" kern="100" dirty="0" smtClean="0">
                <a:latin typeface="AR P丸ゴシック体E" panose="020F0900000000000000" pitchFamily="50" charset="-128"/>
                <a:ea typeface="AR P丸ゴシック体E" panose="020F0900000000000000" pitchFamily="50" charset="-128"/>
                <a:cs typeface="Times New Roman"/>
              </a:rPr>
              <a:t/>
            </a:r>
            <a:br>
              <a:rPr lang="en-US" altLang="ja-JP" sz="2000" b="1" kern="100" dirty="0" smtClean="0">
                <a:latin typeface="AR P丸ゴシック体E" panose="020F0900000000000000" pitchFamily="50" charset="-128"/>
                <a:ea typeface="AR P丸ゴシック体E" panose="020F0900000000000000" pitchFamily="50" charset="-128"/>
                <a:cs typeface="Times New Roman"/>
              </a:rPr>
            </a:br>
            <a:r>
              <a:rPr lang="ja-JP" altLang="en-US" sz="2000" b="1" kern="100" dirty="0" smtClean="0">
                <a:latin typeface="AR P丸ゴシック体E" panose="020F0900000000000000" pitchFamily="50" charset="-128"/>
                <a:ea typeface="AR P丸ゴシック体E" panose="020F0900000000000000" pitchFamily="50" charset="-128"/>
                <a:cs typeface="Times New Roman"/>
              </a:rPr>
              <a:t>運送</a:t>
            </a:r>
            <a:endParaRPr lang="en-US" altLang="ja-JP" sz="2000" b="1" kern="100" dirty="0" smtClean="0">
              <a:latin typeface="AR P丸ゴシック体E" panose="020F0900000000000000" pitchFamily="50" charset="-128"/>
              <a:ea typeface="AR P丸ゴシック体E" panose="020F0900000000000000" pitchFamily="50" charset="-128"/>
              <a:cs typeface="Times New Roman"/>
            </a:endParaRPr>
          </a:p>
        </p:txBody>
      </p:sp>
      <p:sp>
        <p:nvSpPr>
          <p:cNvPr id="6" name="正方形/長方形 5"/>
          <p:cNvSpPr/>
          <p:nvPr/>
        </p:nvSpPr>
        <p:spPr>
          <a:xfrm>
            <a:off x="2109906" y="2192332"/>
            <a:ext cx="1897365" cy="1194376"/>
          </a:xfrm>
          <a:prstGeom prst="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b="1" kern="100" dirty="0" smtClean="0">
                <a:effectLst/>
                <a:latin typeface="AR P丸ゴシック体E" panose="020F0900000000000000" pitchFamily="50" charset="-128"/>
                <a:ea typeface="AR P丸ゴシック体E" panose="020F0900000000000000" pitchFamily="50" charset="-128"/>
                <a:cs typeface="Times New Roman"/>
              </a:rPr>
              <a:t>東京ホープ銀行</a:t>
            </a:r>
            <a:endParaRPr lang="en-US" altLang="ja-JP" b="1" kern="100" dirty="0" smtClean="0">
              <a:effectLst/>
              <a:latin typeface="AR P丸ゴシック体E" panose="020F0900000000000000" pitchFamily="50" charset="-128"/>
              <a:ea typeface="AR P丸ゴシック体E" panose="020F0900000000000000" pitchFamily="50" charset="-128"/>
              <a:cs typeface="Times New Roman"/>
            </a:endParaRPr>
          </a:p>
          <a:p>
            <a:pPr algn="ctr">
              <a:spcAft>
                <a:spcPts val="0"/>
              </a:spcAft>
            </a:pPr>
            <a:r>
              <a:rPr lang="ja-JP" altLang="en-US" b="1" kern="100" dirty="0">
                <a:latin typeface="AR P丸ゴシック体E" panose="020F0900000000000000" pitchFamily="50" charset="-128"/>
                <a:ea typeface="AR P丸ゴシック体E" panose="020F0900000000000000" pitchFamily="50" charset="-128"/>
                <a:cs typeface="Times New Roman"/>
              </a:rPr>
              <a:t>↓</a:t>
            </a:r>
            <a:endParaRPr lang="en-US" altLang="ja-JP" b="1" kern="100" dirty="0" smtClean="0">
              <a:effectLst/>
              <a:latin typeface="AR P丸ゴシック体E" panose="020F0900000000000000" pitchFamily="50" charset="-128"/>
              <a:ea typeface="AR P丸ゴシック体E" panose="020F0900000000000000" pitchFamily="50" charset="-128"/>
              <a:cs typeface="Times New Roman"/>
            </a:endParaRPr>
          </a:p>
          <a:p>
            <a:pPr algn="ctr">
              <a:spcAft>
                <a:spcPts val="0"/>
              </a:spcAft>
            </a:pPr>
            <a:r>
              <a:rPr lang="ja-JP" altLang="en-US" b="1" kern="100" dirty="0" smtClean="0">
                <a:latin typeface="AR P丸ゴシック体E" panose="020F0900000000000000" pitchFamily="50" charset="-128"/>
                <a:ea typeface="AR P丸ゴシック体E" panose="020F0900000000000000" pitchFamily="50" charset="-128"/>
                <a:cs typeface="Times New Roman"/>
              </a:rPr>
              <a:t>はるな銀行</a:t>
            </a:r>
            <a:endParaRPr lang="en-US" altLang="ja-JP" b="1" kern="100" dirty="0" smtClean="0">
              <a:latin typeface="AR P丸ゴシック体E" panose="020F0900000000000000" pitchFamily="50" charset="-128"/>
              <a:ea typeface="AR P丸ゴシック体E" panose="020F0900000000000000" pitchFamily="50" charset="-128"/>
              <a:cs typeface="Times New Roman"/>
            </a:endParaRPr>
          </a:p>
          <a:p>
            <a:pPr algn="ctr">
              <a:spcAft>
                <a:spcPts val="0"/>
              </a:spcAft>
            </a:pPr>
            <a:r>
              <a:rPr lang="ja-JP" b="1" kern="100" dirty="0" smtClean="0">
                <a:effectLst/>
                <a:latin typeface="AR P丸ゴシック体E" panose="020F0900000000000000" pitchFamily="50" charset="-128"/>
                <a:ea typeface="AR P丸ゴシック体E" panose="020F0900000000000000" pitchFamily="50" charset="-128"/>
                <a:cs typeface="Times New Roman"/>
              </a:rPr>
              <a:t>（</a:t>
            </a:r>
            <a:r>
              <a:rPr lang="ja-JP" b="1" kern="100" dirty="0">
                <a:effectLst/>
                <a:latin typeface="AR P丸ゴシック体E" panose="020F0900000000000000" pitchFamily="50" charset="-128"/>
                <a:ea typeface="AR P丸ゴシック体E" panose="020F0900000000000000" pitchFamily="50" charset="-128"/>
                <a:cs typeface="Times New Roman"/>
              </a:rPr>
              <a:t>資金供給者）</a:t>
            </a:r>
            <a:endParaRPr lang="ja-JP" kern="100" dirty="0">
              <a:effectLst/>
              <a:latin typeface="AR P丸ゴシック体E" panose="020F0900000000000000" pitchFamily="50" charset="-128"/>
              <a:ea typeface="AR P丸ゴシック体E" panose="020F0900000000000000" pitchFamily="50" charset="-128"/>
              <a:cs typeface="Times New Roman"/>
            </a:endParaRPr>
          </a:p>
        </p:txBody>
      </p:sp>
      <p:sp>
        <p:nvSpPr>
          <p:cNvPr id="7" name="正方形/長方形 6"/>
          <p:cNvSpPr/>
          <p:nvPr/>
        </p:nvSpPr>
        <p:spPr>
          <a:xfrm>
            <a:off x="2182411" y="4841012"/>
            <a:ext cx="1897365" cy="1194376"/>
          </a:xfrm>
          <a:prstGeom prst="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b="1" kern="100" dirty="0">
                <a:effectLst/>
                <a:latin typeface="AR P丸ゴシック体E" panose="020F0900000000000000" pitchFamily="50" charset="-128"/>
                <a:ea typeface="AR P丸ゴシック体E" panose="020F0900000000000000" pitchFamily="50" charset="-128"/>
                <a:cs typeface="Times New Roman"/>
              </a:rPr>
              <a:t>労働市場</a:t>
            </a:r>
          </a:p>
          <a:p>
            <a:pPr algn="ctr">
              <a:spcAft>
                <a:spcPts val="0"/>
              </a:spcAft>
            </a:pPr>
            <a:r>
              <a:rPr lang="ja-JP" b="1" kern="100" dirty="0">
                <a:effectLst/>
                <a:latin typeface="AR P丸ゴシック体E" panose="020F0900000000000000" pitchFamily="50" charset="-128"/>
                <a:ea typeface="AR P丸ゴシック体E" panose="020F0900000000000000" pitchFamily="50" charset="-128"/>
                <a:cs typeface="Times New Roman"/>
              </a:rPr>
              <a:t>（労働者</a:t>
            </a:r>
            <a:r>
              <a:rPr lang="ja-JP" b="1" kern="100" dirty="0" smtClean="0">
                <a:effectLst/>
                <a:latin typeface="AR P丸ゴシック体E" panose="020F0900000000000000" pitchFamily="50" charset="-128"/>
                <a:ea typeface="AR P丸ゴシック体E" panose="020F0900000000000000" pitchFamily="50" charset="-128"/>
                <a:cs typeface="Times New Roman"/>
              </a:rPr>
              <a:t>）</a:t>
            </a:r>
            <a:endParaRPr lang="en-US" altLang="ja-JP" b="1" kern="100" dirty="0" smtClean="0">
              <a:effectLst/>
              <a:latin typeface="AR P丸ゴシック体E" panose="020F0900000000000000" pitchFamily="50" charset="-128"/>
              <a:ea typeface="AR P丸ゴシック体E" panose="020F0900000000000000" pitchFamily="50" charset="-128"/>
              <a:cs typeface="Times New Roman"/>
            </a:endParaRPr>
          </a:p>
          <a:p>
            <a:pPr algn="ctr">
              <a:spcAft>
                <a:spcPts val="0"/>
              </a:spcAft>
            </a:pPr>
            <a:r>
              <a:rPr lang="ja-JP" altLang="en-US" b="1" kern="100" dirty="0" smtClean="0">
                <a:latin typeface="AR P丸ゴシック体E" panose="020F0900000000000000" pitchFamily="50" charset="-128"/>
                <a:ea typeface="AR P丸ゴシック体E" panose="020F0900000000000000" pitchFamily="50" charset="-128"/>
                <a:cs typeface="Times New Roman"/>
              </a:rPr>
              <a:t>赤松徳郎→拓郎</a:t>
            </a:r>
            <a:endParaRPr lang="ja-JP" b="1" kern="100" dirty="0">
              <a:effectLst/>
              <a:latin typeface="AR P丸ゴシック体E" panose="020F0900000000000000" pitchFamily="50" charset="-128"/>
              <a:ea typeface="AR P丸ゴシック体E" panose="020F0900000000000000" pitchFamily="50" charset="-128"/>
              <a:cs typeface="Times New Roman"/>
            </a:endParaRPr>
          </a:p>
        </p:txBody>
      </p:sp>
      <p:sp>
        <p:nvSpPr>
          <p:cNvPr id="8" name="正方形/長方形 7"/>
          <p:cNvSpPr/>
          <p:nvPr/>
        </p:nvSpPr>
        <p:spPr>
          <a:xfrm>
            <a:off x="8184232" y="2192332"/>
            <a:ext cx="2087102" cy="1194376"/>
          </a:xfrm>
          <a:prstGeom prst="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b="1" kern="100" dirty="0" smtClean="0">
                <a:effectLst/>
                <a:latin typeface="AR P丸ゴシック体E" panose="020F0900000000000000" pitchFamily="50" charset="-128"/>
                <a:ea typeface="AR P丸ゴシック体E" panose="020F0900000000000000" pitchFamily="50" charset="-128"/>
                <a:cs typeface="Times New Roman"/>
              </a:rPr>
              <a:t>ホープ自動車</a:t>
            </a:r>
            <a:r>
              <a:rPr lang="en-US" altLang="ja-JP" b="1" kern="100" dirty="0" smtClean="0">
                <a:effectLst/>
                <a:latin typeface="AR P丸ゴシック体E" panose="020F0900000000000000" pitchFamily="50" charset="-128"/>
                <a:ea typeface="AR P丸ゴシック体E" panose="020F0900000000000000" pitchFamily="50" charset="-128"/>
                <a:cs typeface="Times New Roman"/>
              </a:rPr>
              <a:t/>
            </a:r>
            <a:br>
              <a:rPr lang="en-US" altLang="ja-JP" b="1" kern="100" dirty="0" smtClean="0">
                <a:effectLst/>
                <a:latin typeface="AR P丸ゴシック体E" panose="020F0900000000000000" pitchFamily="50" charset="-128"/>
                <a:ea typeface="AR P丸ゴシック体E" panose="020F0900000000000000" pitchFamily="50" charset="-128"/>
                <a:cs typeface="Times New Roman"/>
              </a:rPr>
            </a:br>
            <a:r>
              <a:rPr lang="ja-JP" b="1" kern="100" dirty="0" smtClean="0">
                <a:effectLst/>
                <a:latin typeface="AR P丸ゴシック体E" panose="020F0900000000000000" pitchFamily="50" charset="-128"/>
                <a:ea typeface="AR P丸ゴシック体E" panose="020F0900000000000000" pitchFamily="50" charset="-128"/>
                <a:cs typeface="Times New Roman"/>
              </a:rPr>
              <a:t>（</a:t>
            </a:r>
            <a:r>
              <a:rPr lang="ja-JP" b="1" kern="100" dirty="0">
                <a:effectLst/>
                <a:latin typeface="AR P丸ゴシック体E" panose="020F0900000000000000" pitchFamily="50" charset="-128"/>
                <a:ea typeface="AR P丸ゴシック体E" panose="020F0900000000000000" pitchFamily="50" charset="-128"/>
                <a:cs typeface="Times New Roman"/>
              </a:rPr>
              <a:t>原材料供給者</a:t>
            </a:r>
            <a:r>
              <a:rPr lang="ja-JP" b="1" kern="100" dirty="0" smtClean="0">
                <a:effectLst/>
                <a:latin typeface="AR P丸ゴシック体E" panose="020F0900000000000000" pitchFamily="50" charset="-128"/>
                <a:ea typeface="AR P丸ゴシック体E" panose="020F0900000000000000" pitchFamily="50" charset="-128"/>
                <a:cs typeface="Times New Roman"/>
              </a:rPr>
              <a:t>）</a:t>
            </a:r>
            <a:endParaRPr lang="en-US" altLang="ja-JP" b="1" kern="100" dirty="0" smtClean="0">
              <a:effectLst/>
              <a:latin typeface="AR P丸ゴシック体E" panose="020F0900000000000000" pitchFamily="50" charset="-128"/>
              <a:ea typeface="AR P丸ゴシック体E" panose="020F0900000000000000" pitchFamily="50" charset="-128"/>
              <a:cs typeface="Times New Roman"/>
            </a:endParaRPr>
          </a:p>
          <a:p>
            <a:pPr algn="ctr">
              <a:spcAft>
                <a:spcPts val="0"/>
              </a:spcAft>
            </a:pPr>
            <a:r>
              <a:rPr lang="ja-JP" altLang="en-US" b="1" kern="100" dirty="0" smtClean="0">
                <a:latin typeface="AR P丸ゴシック体E" panose="020F0900000000000000" pitchFamily="50" charset="-128"/>
                <a:ea typeface="AR P丸ゴシック体E" panose="020F0900000000000000" pitchFamily="50" charset="-128"/>
                <a:cs typeface="Times New Roman"/>
              </a:rPr>
              <a:t>ホープ</a:t>
            </a:r>
            <a:r>
              <a:rPr lang="ja-JP" altLang="en-US" b="1" kern="100" dirty="0">
                <a:latin typeface="AR P丸ゴシック体E" panose="020F0900000000000000" pitchFamily="50" charset="-128"/>
                <a:ea typeface="AR P丸ゴシック体E" panose="020F0900000000000000" pitchFamily="50" charset="-128"/>
                <a:cs typeface="Times New Roman"/>
              </a:rPr>
              <a:t>販売</a:t>
            </a:r>
            <a:endParaRPr lang="ja-JP" kern="100" dirty="0">
              <a:effectLst/>
              <a:latin typeface="AR P丸ゴシック体E" panose="020F0900000000000000" pitchFamily="50" charset="-128"/>
              <a:ea typeface="AR P丸ゴシック体E" panose="020F0900000000000000" pitchFamily="50" charset="-128"/>
              <a:cs typeface="Times New Roman"/>
            </a:endParaRPr>
          </a:p>
        </p:txBody>
      </p:sp>
      <p:sp>
        <p:nvSpPr>
          <p:cNvPr id="9" name="正方形/長方形 8"/>
          <p:cNvSpPr/>
          <p:nvPr/>
        </p:nvSpPr>
        <p:spPr>
          <a:xfrm>
            <a:off x="8194509" y="4841012"/>
            <a:ext cx="2087102" cy="1194376"/>
          </a:xfrm>
          <a:prstGeom prst="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b="1" kern="100" dirty="0" smtClean="0">
                <a:latin typeface="AR P丸ゴシック体E" panose="020F0900000000000000" pitchFamily="50" charset="-128"/>
                <a:ea typeface="AR P丸ゴシック体E" panose="020F0900000000000000" pitchFamily="50" charset="-128"/>
                <a:cs typeface="Times New Roman"/>
              </a:rPr>
              <a:t>相模マシナリー</a:t>
            </a:r>
            <a:r>
              <a:rPr lang="en-US" altLang="ja-JP" b="1" kern="100" dirty="0" smtClean="0">
                <a:latin typeface="AR P丸ゴシック体E" panose="020F0900000000000000" pitchFamily="50" charset="-128"/>
                <a:ea typeface="AR P丸ゴシック体E" panose="020F0900000000000000" pitchFamily="50" charset="-128"/>
                <a:cs typeface="Times New Roman"/>
              </a:rPr>
              <a:t/>
            </a:r>
            <a:br>
              <a:rPr lang="en-US" altLang="ja-JP" b="1" kern="100" dirty="0" smtClean="0">
                <a:latin typeface="AR P丸ゴシック体E" panose="020F0900000000000000" pitchFamily="50" charset="-128"/>
                <a:ea typeface="AR P丸ゴシック体E" panose="020F0900000000000000" pitchFamily="50" charset="-128"/>
                <a:cs typeface="Times New Roman"/>
              </a:rPr>
            </a:br>
            <a:r>
              <a:rPr lang="en-US" altLang="ja-JP" b="1" kern="100" dirty="0" smtClean="0">
                <a:latin typeface="AR P丸ゴシック体E" panose="020F0900000000000000" pitchFamily="50" charset="-128"/>
                <a:ea typeface="AR P丸ゴシック体E" panose="020F0900000000000000" pitchFamily="50" charset="-128"/>
                <a:cs typeface="Times New Roman"/>
              </a:rPr>
              <a:t>(</a:t>
            </a:r>
            <a:r>
              <a:rPr lang="ja-JP" b="1" kern="100" dirty="0" smtClean="0">
                <a:effectLst/>
                <a:latin typeface="AR P丸ゴシック体E" panose="020F0900000000000000" pitchFamily="50" charset="-128"/>
                <a:ea typeface="AR P丸ゴシック体E" panose="020F0900000000000000" pitchFamily="50" charset="-128"/>
                <a:cs typeface="Times New Roman"/>
              </a:rPr>
              <a:t>顧客</a:t>
            </a:r>
            <a:r>
              <a:rPr lang="ja-JP" b="1" kern="100" dirty="0">
                <a:effectLst/>
                <a:latin typeface="AR P丸ゴシック体E" panose="020F0900000000000000" pitchFamily="50" charset="-128"/>
                <a:ea typeface="AR P丸ゴシック体E" panose="020F0900000000000000" pitchFamily="50" charset="-128"/>
                <a:cs typeface="Times New Roman"/>
              </a:rPr>
              <a:t>・競争</a:t>
            </a:r>
            <a:r>
              <a:rPr lang="ja-JP" b="1" kern="100" dirty="0" smtClean="0">
                <a:effectLst/>
                <a:latin typeface="AR P丸ゴシック体E" panose="020F0900000000000000" pitchFamily="50" charset="-128"/>
                <a:ea typeface="AR P丸ゴシック体E" panose="020F0900000000000000" pitchFamily="50" charset="-128"/>
                <a:cs typeface="Times New Roman"/>
              </a:rPr>
              <a:t>相手</a:t>
            </a:r>
            <a:r>
              <a:rPr lang="en-US" altLang="ja-JP" b="1" kern="100" dirty="0" smtClean="0">
                <a:effectLst/>
                <a:latin typeface="AR P丸ゴシック体E" panose="020F0900000000000000" pitchFamily="50" charset="-128"/>
                <a:ea typeface="AR P丸ゴシック体E" panose="020F0900000000000000" pitchFamily="50" charset="-128"/>
                <a:cs typeface="Times New Roman"/>
              </a:rPr>
              <a:t>)</a:t>
            </a:r>
          </a:p>
          <a:p>
            <a:pPr algn="ctr">
              <a:spcAft>
                <a:spcPts val="0"/>
              </a:spcAft>
            </a:pPr>
            <a:r>
              <a:rPr lang="ja-JP" altLang="en-US" b="1" kern="100" dirty="0">
                <a:latin typeface="AR P丸ゴシック体E" panose="020F0900000000000000" pitchFamily="50" charset="-128"/>
                <a:ea typeface="AR P丸ゴシック体E" panose="020F0900000000000000" pitchFamily="50" charset="-128"/>
                <a:cs typeface="Times New Roman"/>
              </a:rPr>
              <a:t>兒</a:t>
            </a:r>
            <a:r>
              <a:rPr lang="ja-JP" altLang="en-US" b="1" kern="100" dirty="0" smtClean="0">
                <a:latin typeface="AR P丸ゴシック体E" panose="020F0900000000000000" pitchFamily="50" charset="-128"/>
                <a:ea typeface="AR P丸ゴシック体E" panose="020F0900000000000000" pitchFamily="50" charset="-128"/>
                <a:cs typeface="Times New Roman"/>
              </a:rPr>
              <a:t>玉</a:t>
            </a:r>
            <a:r>
              <a:rPr lang="ja-JP" altLang="en-US" b="1" kern="100" dirty="0">
                <a:latin typeface="AR P丸ゴシック体E" panose="020F0900000000000000" pitchFamily="50" charset="-128"/>
                <a:ea typeface="AR P丸ゴシック体E" panose="020F0900000000000000" pitchFamily="50" charset="-128"/>
                <a:cs typeface="Times New Roman"/>
              </a:rPr>
              <a:t>通運</a:t>
            </a:r>
            <a:endParaRPr lang="ja-JP" kern="100" dirty="0">
              <a:effectLst/>
              <a:latin typeface="AR P丸ゴシック体E" panose="020F0900000000000000" pitchFamily="50" charset="-128"/>
              <a:ea typeface="AR P丸ゴシック体E" panose="020F0900000000000000" pitchFamily="50" charset="-128"/>
              <a:cs typeface="Times New Roman"/>
            </a:endParaRPr>
          </a:p>
        </p:txBody>
      </p:sp>
      <p:sp>
        <p:nvSpPr>
          <p:cNvPr id="10" name="左右矢印 9"/>
          <p:cNvSpPr/>
          <p:nvPr/>
        </p:nvSpPr>
        <p:spPr>
          <a:xfrm rot="1555891">
            <a:off x="3721282" y="2600235"/>
            <a:ext cx="2000300" cy="1532781"/>
          </a:xfrm>
          <a:prstGeom prst="leftRightArrow">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kern="100" dirty="0" smtClean="0">
                <a:effectLst/>
                <a:latin typeface="AR P丸ゴシック体E" panose="020F0900000000000000" pitchFamily="50" charset="-128"/>
                <a:ea typeface="AR P丸ゴシック体E" panose="020F0900000000000000" pitchFamily="50" charset="-128"/>
                <a:cs typeface="Times New Roman"/>
              </a:rPr>
              <a:t>資金供給</a:t>
            </a:r>
            <a:endParaRPr lang="en-US" altLang="ja-JP" kern="100" dirty="0" smtClean="0">
              <a:effectLst/>
              <a:latin typeface="AR P丸ゴシック体E" panose="020F0900000000000000" pitchFamily="50" charset="-128"/>
              <a:ea typeface="AR P丸ゴシック体E" panose="020F0900000000000000" pitchFamily="50" charset="-128"/>
              <a:cs typeface="Times New Roman"/>
            </a:endParaRPr>
          </a:p>
          <a:p>
            <a:pPr algn="ctr">
              <a:spcAft>
                <a:spcPts val="0"/>
              </a:spcAft>
            </a:pPr>
            <a:r>
              <a:rPr lang="ja-JP" altLang="en-US" kern="100" dirty="0">
                <a:latin typeface="AR P丸ゴシック体E" panose="020F0900000000000000" pitchFamily="50" charset="-128"/>
                <a:ea typeface="AR P丸ゴシック体E" panose="020F0900000000000000" pitchFamily="50" charset="-128"/>
                <a:cs typeface="Times New Roman"/>
              </a:rPr>
              <a:t>預金</a:t>
            </a:r>
            <a:endParaRPr lang="ja-JP" kern="100" dirty="0">
              <a:effectLst/>
              <a:latin typeface="AR P丸ゴシック体E" panose="020F0900000000000000" pitchFamily="50" charset="-128"/>
              <a:ea typeface="AR P丸ゴシック体E" panose="020F0900000000000000" pitchFamily="50" charset="-128"/>
              <a:cs typeface="Times New Roman"/>
            </a:endParaRPr>
          </a:p>
        </p:txBody>
      </p:sp>
      <p:sp>
        <p:nvSpPr>
          <p:cNvPr id="11" name="左右矢印 10"/>
          <p:cNvSpPr/>
          <p:nvPr/>
        </p:nvSpPr>
        <p:spPr>
          <a:xfrm rot="19289460">
            <a:off x="3718804" y="4428723"/>
            <a:ext cx="2037138" cy="1496043"/>
          </a:xfrm>
          <a:prstGeom prst="leftRightArrow">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kern="100" dirty="0" smtClean="0">
                <a:effectLst/>
                <a:latin typeface="AR P丸ゴシック体E" panose="020F0900000000000000" pitchFamily="50" charset="-128"/>
                <a:ea typeface="AR P丸ゴシック体E" panose="020F0900000000000000" pitchFamily="50" charset="-128"/>
                <a:cs typeface="Times New Roman"/>
              </a:rPr>
              <a:t>後継者</a:t>
            </a:r>
            <a:r>
              <a:rPr lang="en-US" altLang="ja-JP" kern="100" dirty="0" smtClean="0">
                <a:effectLst/>
                <a:latin typeface="AR P丸ゴシック体E" panose="020F0900000000000000" pitchFamily="50" charset="-128"/>
                <a:ea typeface="AR P丸ゴシック体E" panose="020F0900000000000000" pitchFamily="50" charset="-128"/>
                <a:cs typeface="Times New Roman"/>
              </a:rPr>
              <a:t/>
            </a:r>
            <a:br>
              <a:rPr lang="en-US" altLang="ja-JP" kern="100" dirty="0" smtClean="0">
                <a:effectLst/>
                <a:latin typeface="AR P丸ゴシック体E" panose="020F0900000000000000" pitchFamily="50" charset="-128"/>
                <a:ea typeface="AR P丸ゴシック体E" panose="020F0900000000000000" pitchFamily="50" charset="-128"/>
                <a:cs typeface="Times New Roman"/>
              </a:rPr>
            </a:br>
            <a:r>
              <a:rPr lang="ja-JP" altLang="en-US" kern="100" dirty="0" smtClean="0">
                <a:effectLst/>
                <a:latin typeface="AR P丸ゴシック体E" panose="020F0900000000000000" pitchFamily="50" charset="-128"/>
                <a:ea typeface="AR P丸ゴシック体E" panose="020F0900000000000000" pitchFamily="50" charset="-128"/>
                <a:cs typeface="Times New Roman"/>
              </a:rPr>
              <a:t>養成</a:t>
            </a:r>
            <a:endParaRPr lang="ja-JP" kern="100" dirty="0">
              <a:effectLst/>
              <a:latin typeface="AR P丸ゴシック体E" panose="020F0900000000000000" pitchFamily="50" charset="-128"/>
              <a:ea typeface="AR P丸ゴシック体E" panose="020F0900000000000000" pitchFamily="50" charset="-128"/>
              <a:cs typeface="Times New Roman"/>
            </a:endParaRPr>
          </a:p>
        </p:txBody>
      </p:sp>
      <p:sp>
        <p:nvSpPr>
          <p:cNvPr id="12" name="左右矢印 11"/>
          <p:cNvSpPr/>
          <p:nvPr/>
        </p:nvSpPr>
        <p:spPr>
          <a:xfrm rot="19952268">
            <a:off x="6265635" y="2817005"/>
            <a:ext cx="2297653" cy="1415821"/>
          </a:xfrm>
          <a:prstGeom prst="leftRightArrow">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altLang="en-US" kern="100" dirty="0" smtClean="0">
                <a:effectLst/>
                <a:latin typeface="AR P丸ゴシック体E" panose="020F0900000000000000" pitchFamily="50" charset="-128"/>
                <a:ea typeface="AR P丸ゴシック体E" panose="020F0900000000000000" pitchFamily="50" charset="-128"/>
                <a:cs typeface="Times New Roman"/>
              </a:rPr>
              <a:t>トラック供給・</a:t>
            </a:r>
            <a:r>
              <a:rPr lang="en-US" altLang="ja-JP" kern="100" dirty="0" smtClean="0">
                <a:effectLst/>
                <a:latin typeface="AR P丸ゴシック体E" panose="020F0900000000000000" pitchFamily="50" charset="-128"/>
                <a:ea typeface="AR P丸ゴシック体E" panose="020F0900000000000000" pitchFamily="50" charset="-128"/>
                <a:cs typeface="Times New Roman"/>
              </a:rPr>
              <a:t/>
            </a:r>
            <a:br>
              <a:rPr lang="en-US" altLang="ja-JP" kern="100" dirty="0" smtClean="0">
                <a:effectLst/>
                <a:latin typeface="AR P丸ゴシック体E" panose="020F0900000000000000" pitchFamily="50" charset="-128"/>
                <a:ea typeface="AR P丸ゴシック体E" panose="020F0900000000000000" pitchFamily="50" charset="-128"/>
                <a:cs typeface="Times New Roman"/>
              </a:rPr>
            </a:br>
            <a:r>
              <a:rPr lang="ja-JP" altLang="en-US" kern="100" dirty="0" smtClean="0">
                <a:effectLst/>
                <a:latin typeface="AR P丸ゴシック体E" panose="020F0900000000000000" pitchFamily="50" charset="-128"/>
                <a:ea typeface="AR P丸ゴシック体E" panose="020F0900000000000000" pitchFamily="50" charset="-128"/>
                <a:cs typeface="Times New Roman"/>
              </a:rPr>
              <a:t>クレーム</a:t>
            </a:r>
            <a:endParaRPr lang="ja-JP" kern="100" dirty="0">
              <a:effectLst/>
              <a:latin typeface="AR P丸ゴシック体E" panose="020F0900000000000000" pitchFamily="50" charset="-128"/>
              <a:ea typeface="AR P丸ゴシック体E" panose="020F0900000000000000" pitchFamily="50" charset="-128"/>
              <a:cs typeface="Times New Roman"/>
            </a:endParaRPr>
          </a:p>
        </p:txBody>
      </p:sp>
      <p:sp>
        <p:nvSpPr>
          <p:cNvPr id="13" name="左右矢印 12"/>
          <p:cNvSpPr/>
          <p:nvPr/>
        </p:nvSpPr>
        <p:spPr>
          <a:xfrm rot="2199031">
            <a:off x="6410623" y="4416011"/>
            <a:ext cx="2100130" cy="1645144"/>
          </a:xfrm>
          <a:prstGeom prst="leftRightArrow">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kern="100" dirty="0" smtClean="0">
                <a:effectLst/>
                <a:latin typeface="AR P丸ゴシック体E" panose="020F0900000000000000" pitchFamily="50" charset="-128"/>
                <a:ea typeface="AR P丸ゴシック体E" panose="020F0900000000000000" pitchFamily="50" charset="-128"/>
                <a:cs typeface="Times New Roman"/>
              </a:rPr>
              <a:t>サービス</a:t>
            </a:r>
            <a:r>
              <a:rPr lang="en-US" altLang="ja-JP" kern="100" dirty="0" smtClean="0">
                <a:effectLst/>
                <a:latin typeface="AR P丸ゴシック体E" panose="020F0900000000000000" pitchFamily="50" charset="-128"/>
                <a:ea typeface="AR P丸ゴシック体E" panose="020F0900000000000000" pitchFamily="50" charset="-128"/>
                <a:cs typeface="Times New Roman"/>
              </a:rPr>
              <a:t/>
            </a:r>
            <a:br>
              <a:rPr lang="en-US" altLang="ja-JP" kern="100" dirty="0" smtClean="0">
                <a:effectLst/>
                <a:latin typeface="AR P丸ゴシック体E" panose="020F0900000000000000" pitchFamily="50" charset="-128"/>
                <a:ea typeface="AR P丸ゴシック体E" panose="020F0900000000000000" pitchFamily="50" charset="-128"/>
                <a:cs typeface="Times New Roman"/>
              </a:rPr>
            </a:br>
            <a:r>
              <a:rPr lang="ja-JP" altLang="en-US" kern="100" dirty="0" smtClean="0">
                <a:effectLst/>
                <a:latin typeface="AR P丸ゴシック体E" panose="020F0900000000000000" pitchFamily="50" charset="-128"/>
                <a:ea typeface="AR P丸ゴシック体E" panose="020F0900000000000000" pitchFamily="50" charset="-128"/>
                <a:cs typeface="Times New Roman"/>
              </a:rPr>
              <a:t>提供</a:t>
            </a:r>
            <a:endParaRPr lang="ja-JP" kern="100" dirty="0">
              <a:effectLst/>
              <a:latin typeface="AR P丸ゴシック体E" panose="020F0900000000000000" pitchFamily="50" charset="-128"/>
              <a:ea typeface="AR P丸ゴシック体E" panose="020F0900000000000000" pitchFamily="50" charset="-128"/>
              <a:cs typeface="Times New Roman"/>
            </a:endParaRPr>
          </a:p>
        </p:txBody>
      </p:sp>
      <p:sp>
        <p:nvSpPr>
          <p:cNvPr id="14" name="日付プレースホルダー 1"/>
          <p:cNvSpPr txBox="1">
            <a:spLocks/>
          </p:cNvSpPr>
          <p:nvPr/>
        </p:nvSpPr>
        <p:spPr>
          <a:xfrm>
            <a:off x="1981200" y="6356350"/>
            <a:ext cx="2133600" cy="365125"/>
          </a:xfrm>
          <a:prstGeom prst="rect">
            <a:avLst/>
          </a:prstGeom>
        </p:spPr>
        <p:txBody>
          <a:bodyPr vert="horz" lIns="91440" tIns="45720" rIns="91440" bIns="45720" rtlCol="0" anchor="ctr"/>
          <a:lstStyle>
            <a:defPPr>
              <a:defRPr lang="ja-JP"/>
            </a:defPPr>
            <a:lvl1pPr marL="0" algn="l"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mtClean="0"/>
              <a:t>2015/4/26</a:t>
            </a:r>
            <a:endParaRPr lang="ja-JP" altLang="en-US"/>
          </a:p>
        </p:txBody>
      </p:sp>
      <p:sp>
        <p:nvSpPr>
          <p:cNvPr id="15" name="フッター プレースホルダー 2"/>
          <p:cNvSpPr>
            <a:spLocks noGrp="1"/>
          </p:cNvSpPr>
          <p:nvPr>
            <p:ph type="ftr" sz="quarter" idx="11"/>
          </p:nvPr>
        </p:nvSpPr>
        <p:spPr>
          <a:xfrm>
            <a:off x="4648200" y="6356350"/>
            <a:ext cx="2895600" cy="365125"/>
          </a:xfrm>
        </p:spPr>
        <p:txBody>
          <a:bodyPr/>
          <a:lstStyle/>
          <a:p>
            <a:r>
              <a:rPr kumimoji="1" lang="en-US" altLang="ja-JP" smtClean="0"/>
              <a:t>Introduction to the MBL</a:t>
            </a:r>
            <a:endParaRPr kumimoji="1" lang="ja-JP" altLang="en-US" dirty="0"/>
          </a:p>
        </p:txBody>
      </p:sp>
      <p:sp>
        <p:nvSpPr>
          <p:cNvPr id="16" name="スライド番号プレースホルダー 15"/>
          <p:cNvSpPr txBox="1">
            <a:spLocks/>
          </p:cNvSpPr>
          <p:nvPr/>
        </p:nvSpPr>
        <p:spPr>
          <a:xfrm>
            <a:off x="8077200" y="6356350"/>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mtClean="0"/>
              <a:pPr/>
              <a:t>13</a:t>
            </a:fld>
            <a:endParaRPr lang="ja-JP" altLang="en-US"/>
          </a:p>
        </p:txBody>
      </p:sp>
      <p:pic>
        <p:nvPicPr>
          <p:cNvPr id="17" name="Picture 4" descr="空飛ぶタイヤ(上) (講談社文庫)"/>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8577" y="384940"/>
            <a:ext cx="1309095" cy="1309095"/>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8" descr="空飛ぶタイヤ DVD-BOX(3枚組)"/>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637779" y="384940"/>
            <a:ext cx="1309095" cy="1309095"/>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0" descr="裁かれる三菱自動車"/>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228212" y="3540840"/>
            <a:ext cx="1374640" cy="1374640"/>
          </a:xfrm>
          <a:prstGeom prst="rect">
            <a:avLst/>
          </a:prstGeom>
          <a:noFill/>
          <a:extLst>
            <a:ext uri="{909E8E84-426E-40DD-AFC4-6F175D3DCCD1}">
              <a14:hiddenFill xmlns:a14="http://schemas.microsoft.com/office/drawing/2010/main">
                <a:solidFill>
                  <a:srgbClr val="FFFFFF"/>
                </a:solidFill>
              </a14:hiddenFill>
            </a:ext>
          </a:extLst>
        </p:spPr>
      </p:pic>
      <p:sp>
        <p:nvSpPr>
          <p:cNvPr id="20" name="正方形/長方形 19"/>
          <p:cNvSpPr/>
          <p:nvPr/>
        </p:nvSpPr>
        <p:spPr>
          <a:xfrm>
            <a:off x="5115024" y="1297504"/>
            <a:ext cx="1983807" cy="95217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b="1" dirty="0" smtClean="0">
                <a:latin typeface="AR P丸ゴシック体E" panose="020F0900000000000000" pitchFamily="50" charset="-128"/>
                <a:ea typeface="AR P丸ゴシック体E" panose="020F0900000000000000" pitchFamily="50" charset="-128"/>
              </a:rPr>
              <a:t>陸運局</a:t>
            </a:r>
            <a:endParaRPr kumimoji="1" lang="en-US" altLang="ja-JP" b="1" dirty="0" smtClean="0">
              <a:latin typeface="AR P丸ゴシック体E" panose="020F0900000000000000" pitchFamily="50" charset="-128"/>
              <a:ea typeface="AR P丸ゴシック体E" panose="020F0900000000000000" pitchFamily="50" charset="-128"/>
            </a:endParaRPr>
          </a:p>
          <a:p>
            <a:pPr algn="ctr"/>
            <a:r>
              <a:rPr lang="ja-JP" altLang="en-US" b="1" dirty="0">
                <a:latin typeface="AR P丸ゴシック体E" panose="020F0900000000000000" pitchFamily="50" charset="-128"/>
                <a:ea typeface="AR P丸ゴシック体E" panose="020F0900000000000000" pitchFamily="50" charset="-128"/>
              </a:rPr>
              <a:t>警察</a:t>
            </a:r>
            <a:endParaRPr kumimoji="1" lang="ja-JP" altLang="en-US" b="1" dirty="0">
              <a:latin typeface="AR P丸ゴシック体E" panose="020F0900000000000000" pitchFamily="50" charset="-128"/>
              <a:ea typeface="AR P丸ゴシック体E" panose="020F0900000000000000" pitchFamily="50" charset="-128"/>
            </a:endParaRPr>
          </a:p>
        </p:txBody>
      </p:sp>
      <p:sp>
        <p:nvSpPr>
          <p:cNvPr id="21" name="上下矢印 20"/>
          <p:cNvSpPr/>
          <p:nvPr/>
        </p:nvSpPr>
        <p:spPr>
          <a:xfrm>
            <a:off x="5398989" y="2163297"/>
            <a:ext cx="1334068" cy="1508049"/>
          </a:xfrm>
          <a:prstGeom prst="upDownArrow">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b="1" kern="100" dirty="0" smtClean="0">
                <a:effectLst/>
                <a:latin typeface="AR P丸ゴシック体E" panose="020F0900000000000000" pitchFamily="50" charset="-128"/>
                <a:ea typeface="AR P丸ゴシック体E" panose="020F0900000000000000" pitchFamily="50" charset="-128"/>
                <a:cs typeface="Times New Roman"/>
              </a:rPr>
              <a:t>監査</a:t>
            </a:r>
            <a:r>
              <a:rPr lang="en-US" altLang="ja-JP" b="1" kern="100" dirty="0" smtClean="0">
                <a:effectLst/>
                <a:latin typeface="AR P丸ゴシック体E" panose="020F0900000000000000" pitchFamily="50" charset="-128"/>
                <a:ea typeface="AR P丸ゴシック体E" panose="020F0900000000000000" pitchFamily="50" charset="-128"/>
                <a:cs typeface="Times New Roman"/>
              </a:rPr>
              <a:t/>
            </a:r>
            <a:br>
              <a:rPr lang="en-US" altLang="ja-JP" b="1" kern="100" dirty="0" smtClean="0">
                <a:effectLst/>
                <a:latin typeface="AR P丸ゴシック体E" panose="020F0900000000000000" pitchFamily="50" charset="-128"/>
                <a:ea typeface="AR P丸ゴシック体E" panose="020F0900000000000000" pitchFamily="50" charset="-128"/>
                <a:cs typeface="Times New Roman"/>
              </a:rPr>
            </a:br>
            <a:r>
              <a:rPr lang="ja-JP" altLang="en-US" b="1" kern="100" dirty="0" smtClean="0">
                <a:latin typeface="AR P丸ゴシック体E" panose="020F0900000000000000" pitchFamily="50" charset="-128"/>
                <a:ea typeface="AR P丸ゴシック体E" panose="020F0900000000000000" pitchFamily="50" charset="-128"/>
                <a:cs typeface="Times New Roman"/>
              </a:rPr>
              <a:t>・</a:t>
            </a:r>
            <a:endParaRPr lang="en-US" altLang="ja-JP" b="1" kern="100" dirty="0" smtClean="0">
              <a:effectLst/>
              <a:latin typeface="AR P丸ゴシック体E" panose="020F0900000000000000" pitchFamily="50" charset="-128"/>
              <a:ea typeface="AR P丸ゴシック体E" panose="020F0900000000000000" pitchFamily="50" charset="-128"/>
              <a:cs typeface="Times New Roman"/>
            </a:endParaRPr>
          </a:p>
          <a:p>
            <a:pPr algn="ctr">
              <a:spcAft>
                <a:spcPts val="0"/>
              </a:spcAft>
            </a:pPr>
            <a:r>
              <a:rPr lang="ja-JP" altLang="en-US" b="1" kern="100" dirty="0" smtClean="0">
                <a:latin typeface="AR P丸ゴシック体E" panose="020F0900000000000000" pitchFamily="50" charset="-128"/>
                <a:ea typeface="AR P丸ゴシック体E" panose="020F0900000000000000" pitchFamily="50" charset="-128"/>
                <a:cs typeface="Times New Roman"/>
              </a:rPr>
              <a:t>取調べ</a:t>
            </a:r>
            <a:endParaRPr lang="ja-JP" b="1" kern="100" dirty="0">
              <a:effectLst/>
              <a:latin typeface="AR P丸ゴシック体E" panose="020F0900000000000000" pitchFamily="50" charset="-128"/>
              <a:ea typeface="AR P丸ゴシック体E" panose="020F0900000000000000" pitchFamily="50" charset="-128"/>
              <a:cs typeface="Times New Roman"/>
            </a:endParaRPr>
          </a:p>
        </p:txBody>
      </p:sp>
      <p:sp>
        <p:nvSpPr>
          <p:cNvPr id="22" name="テキスト ボックス 21"/>
          <p:cNvSpPr txBox="1"/>
          <p:nvPr/>
        </p:nvSpPr>
        <p:spPr>
          <a:xfrm>
            <a:off x="647700" y="1752011"/>
            <a:ext cx="3733800" cy="307777"/>
          </a:xfrm>
          <a:prstGeom prst="rect">
            <a:avLst/>
          </a:prstGeom>
          <a:noFill/>
        </p:spPr>
        <p:txBody>
          <a:bodyPr wrap="square" rtlCol="0">
            <a:spAutoFit/>
          </a:bodyPr>
          <a:lstStyle/>
          <a:p>
            <a:r>
              <a:rPr lang="ja-JP" altLang="en-US" sz="1400" dirty="0"/>
              <a:t>池井戸潤</a:t>
            </a:r>
            <a:r>
              <a:rPr lang="en-US" altLang="ja-JP" sz="1400" dirty="0"/>
              <a:t>『</a:t>
            </a:r>
            <a:r>
              <a:rPr lang="ja-JP" altLang="en-US" sz="1400" dirty="0"/>
              <a:t>空飛ぶタイヤ</a:t>
            </a:r>
            <a:r>
              <a:rPr lang="en-US" altLang="ja-JP" sz="1400" dirty="0"/>
              <a:t>』</a:t>
            </a:r>
            <a:r>
              <a:rPr lang="ja-JP" altLang="en-US" sz="1400" dirty="0"/>
              <a:t>講談社文庫（</a:t>
            </a:r>
            <a:r>
              <a:rPr lang="en-US" altLang="ja-JP" sz="1400" dirty="0"/>
              <a:t>2009</a:t>
            </a:r>
            <a:r>
              <a:rPr lang="ja-JP" altLang="en-US" sz="1400" dirty="0"/>
              <a:t>）</a:t>
            </a:r>
            <a:endParaRPr kumimoji="1" lang="ja-JP" altLang="en-US" sz="1400" dirty="0"/>
          </a:p>
        </p:txBody>
      </p:sp>
    </p:spTree>
    <p:extLst>
      <p:ext uri="{BB962C8B-B14F-4D97-AF65-F5344CB8AC3E}">
        <p14:creationId xmlns:p14="http://schemas.microsoft.com/office/powerpoint/2010/main" val="1578979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750" fill="hold"/>
                                        <p:tgtEl>
                                          <p:spTgt spid="17"/>
                                        </p:tgtEl>
                                        <p:attrNameLst>
                                          <p:attrName>ppt_w</p:attrName>
                                        </p:attrNameLst>
                                      </p:cBhvr>
                                      <p:tavLst>
                                        <p:tav tm="0">
                                          <p:val>
                                            <p:fltVal val="0"/>
                                          </p:val>
                                        </p:tav>
                                        <p:tav tm="100000">
                                          <p:val>
                                            <p:strVal val="#ppt_w"/>
                                          </p:val>
                                        </p:tav>
                                      </p:tavLst>
                                    </p:anim>
                                    <p:anim calcmode="lin" valueType="num">
                                      <p:cBhvr>
                                        <p:cTn id="8" dur="750" fill="hold"/>
                                        <p:tgtEl>
                                          <p:spTgt spid="17"/>
                                        </p:tgtEl>
                                        <p:attrNameLst>
                                          <p:attrName>ppt_h</p:attrName>
                                        </p:attrNameLst>
                                      </p:cBhvr>
                                      <p:tavLst>
                                        <p:tav tm="0">
                                          <p:val>
                                            <p:fltVal val="0"/>
                                          </p:val>
                                        </p:tav>
                                        <p:tav tm="100000">
                                          <p:val>
                                            <p:strVal val="#ppt_h"/>
                                          </p:val>
                                        </p:tav>
                                      </p:tavLst>
                                    </p:anim>
                                    <p:animEffect transition="in" filter="fade">
                                      <p:cBhvr>
                                        <p:cTn id="9" dur="750"/>
                                        <p:tgtEl>
                                          <p:spTgt spid="17"/>
                                        </p:tgtEl>
                                      </p:cBhvr>
                                    </p:animEffect>
                                  </p:childTnLst>
                                </p:cTn>
                              </p:par>
                              <p:par>
                                <p:cTn id="10" presetID="53" presetClass="entr" presetSubtype="16" fill="hold" nodeType="with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p:cTn id="12" dur="750" fill="hold"/>
                                        <p:tgtEl>
                                          <p:spTgt spid="18"/>
                                        </p:tgtEl>
                                        <p:attrNameLst>
                                          <p:attrName>ppt_w</p:attrName>
                                        </p:attrNameLst>
                                      </p:cBhvr>
                                      <p:tavLst>
                                        <p:tav tm="0">
                                          <p:val>
                                            <p:fltVal val="0"/>
                                          </p:val>
                                        </p:tav>
                                        <p:tav tm="100000">
                                          <p:val>
                                            <p:strVal val="#ppt_w"/>
                                          </p:val>
                                        </p:tav>
                                      </p:tavLst>
                                    </p:anim>
                                    <p:anim calcmode="lin" valueType="num">
                                      <p:cBhvr>
                                        <p:cTn id="13" dur="750" fill="hold"/>
                                        <p:tgtEl>
                                          <p:spTgt spid="18"/>
                                        </p:tgtEl>
                                        <p:attrNameLst>
                                          <p:attrName>ppt_h</p:attrName>
                                        </p:attrNameLst>
                                      </p:cBhvr>
                                      <p:tavLst>
                                        <p:tav tm="0">
                                          <p:val>
                                            <p:fltVal val="0"/>
                                          </p:val>
                                        </p:tav>
                                        <p:tav tm="100000">
                                          <p:val>
                                            <p:strVal val="#ppt_h"/>
                                          </p:val>
                                        </p:tav>
                                      </p:tavLst>
                                    </p:anim>
                                    <p:animEffect transition="in" filter="fade">
                                      <p:cBhvr>
                                        <p:cTn id="14" dur="750"/>
                                        <p:tgtEl>
                                          <p:spTgt spid="18"/>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wipe(left)">
                                      <p:cBhvr>
                                        <p:cTn id="17" dur="75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outVertical)">
                                      <p:cBhvr>
                                        <p:cTn id="22" dur="500"/>
                                        <p:tgtEl>
                                          <p:spTgt spid="5"/>
                                        </p:tgtEl>
                                      </p:cBhvr>
                                    </p:animEffect>
                                  </p:childTnLst>
                                </p:cTn>
                              </p:par>
                            </p:childTnLst>
                          </p:cTn>
                        </p:par>
                        <p:par>
                          <p:cTn id="23" fill="hold">
                            <p:stCondLst>
                              <p:cond delay="500"/>
                            </p:stCondLst>
                            <p:childTnLst>
                              <p:par>
                                <p:cTn id="24" presetID="22" presetClass="entr" presetSubtype="2" fill="hold" grpId="0" nodeType="afterEffect">
                                  <p:stCondLst>
                                    <p:cond delay="0"/>
                                  </p:stCondLst>
                                  <p:childTnLst>
                                    <p:set>
                                      <p:cBhvr>
                                        <p:cTn id="25" dur="1" fill="hold">
                                          <p:stCondLst>
                                            <p:cond delay="0"/>
                                          </p:stCondLst>
                                        </p:cTn>
                                        <p:tgtEl>
                                          <p:spTgt spid="10">
                                            <p:bg/>
                                          </p:spTgt>
                                        </p:tgtEl>
                                        <p:attrNameLst>
                                          <p:attrName>style.visibility</p:attrName>
                                        </p:attrNameLst>
                                      </p:cBhvr>
                                      <p:to>
                                        <p:strVal val="visible"/>
                                      </p:to>
                                    </p:set>
                                    <p:animEffect transition="in" filter="wipe(right)">
                                      <p:cBhvr>
                                        <p:cTn id="26" dur="500"/>
                                        <p:tgtEl>
                                          <p:spTgt spid="10">
                                            <p:bg/>
                                          </p:spTgt>
                                        </p:tgtEl>
                                      </p:cBhvr>
                                    </p:animEffect>
                                  </p:childTnLst>
                                </p:cTn>
                              </p:par>
                            </p:childTnLst>
                          </p:cTn>
                        </p:par>
                        <p:par>
                          <p:cTn id="27" fill="hold">
                            <p:stCondLst>
                              <p:cond delay="1000"/>
                            </p:stCondLst>
                            <p:childTnLst>
                              <p:par>
                                <p:cTn id="28" presetID="22" presetClass="entr" presetSubtype="8" fill="hold" grpId="0" nodeType="afterEffect">
                                  <p:stCondLst>
                                    <p:cond delay="0"/>
                                  </p:stCondLst>
                                  <p:childTnLst>
                                    <p:set>
                                      <p:cBhvr>
                                        <p:cTn id="29" dur="1" fill="hold">
                                          <p:stCondLst>
                                            <p:cond delay="0"/>
                                          </p:stCondLst>
                                        </p:cTn>
                                        <p:tgtEl>
                                          <p:spTgt spid="10">
                                            <p:txEl>
                                              <p:pRg st="0" end="0"/>
                                            </p:txEl>
                                          </p:spTgt>
                                        </p:tgtEl>
                                        <p:attrNameLst>
                                          <p:attrName>style.visibility</p:attrName>
                                        </p:attrNameLst>
                                      </p:cBhvr>
                                      <p:to>
                                        <p:strVal val="visible"/>
                                      </p:to>
                                    </p:set>
                                    <p:animEffect transition="in" filter="wipe(left)">
                                      <p:cBhvr>
                                        <p:cTn id="30" dur="500"/>
                                        <p:tgtEl>
                                          <p:spTgt spid="10">
                                            <p:txEl>
                                              <p:pRg st="0" end="0"/>
                                            </p:txEl>
                                          </p:spTgt>
                                        </p:tgtEl>
                                      </p:cBhvr>
                                    </p:animEffect>
                                  </p:childTnLst>
                                </p:cTn>
                              </p:par>
                            </p:childTnLst>
                          </p:cTn>
                        </p:par>
                        <p:par>
                          <p:cTn id="31" fill="hold">
                            <p:stCondLst>
                              <p:cond delay="1500"/>
                            </p:stCondLst>
                            <p:childTnLst>
                              <p:par>
                                <p:cTn id="32" presetID="22" presetClass="entr" presetSubtype="8" fill="hold" grpId="0" nodeType="afterEffect">
                                  <p:stCondLst>
                                    <p:cond delay="0"/>
                                  </p:stCondLst>
                                  <p:childTnLst>
                                    <p:set>
                                      <p:cBhvr>
                                        <p:cTn id="33" dur="1" fill="hold">
                                          <p:stCondLst>
                                            <p:cond delay="0"/>
                                          </p:stCondLst>
                                        </p:cTn>
                                        <p:tgtEl>
                                          <p:spTgt spid="10">
                                            <p:txEl>
                                              <p:pRg st="1" end="1"/>
                                            </p:txEl>
                                          </p:spTgt>
                                        </p:tgtEl>
                                        <p:attrNameLst>
                                          <p:attrName>style.visibility</p:attrName>
                                        </p:attrNameLst>
                                      </p:cBhvr>
                                      <p:to>
                                        <p:strVal val="visible"/>
                                      </p:to>
                                    </p:set>
                                    <p:animEffect transition="in" filter="wipe(left)">
                                      <p:cBhvr>
                                        <p:cTn id="34" dur="500"/>
                                        <p:tgtEl>
                                          <p:spTgt spid="10">
                                            <p:txEl>
                                              <p:pRg st="1" end="1"/>
                                            </p:txEl>
                                          </p:spTgt>
                                        </p:tgtEl>
                                      </p:cBhvr>
                                    </p:animEffect>
                                  </p:childTnLst>
                                </p:cTn>
                              </p:par>
                            </p:childTnLst>
                          </p:cTn>
                        </p:par>
                        <p:par>
                          <p:cTn id="35" fill="hold">
                            <p:stCondLst>
                              <p:cond delay="2000"/>
                            </p:stCondLst>
                            <p:childTnLst>
                              <p:par>
                                <p:cTn id="36" presetID="22" presetClass="entr" presetSubtype="1" fill="hold" grpId="0" nodeType="afterEffect">
                                  <p:stCondLst>
                                    <p:cond delay="0"/>
                                  </p:stCondLst>
                                  <p:childTnLst>
                                    <p:set>
                                      <p:cBhvr>
                                        <p:cTn id="37" dur="1" fill="hold">
                                          <p:stCondLst>
                                            <p:cond delay="0"/>
                                          </p:stCondLst>
                                        </p:cTn>
                                        <p:tgtEl>
                                          <p:spTgt spid="6">
                                            <p:bg/>
                                          </p:spTgt>
                                        </p:tgtEl>
                                        <p:attrNameLst>
                                          <p:attrName>style.visibility</p:attrName>
                                        </p:attrNameLst>
                                      </p:cBhvr>
                                      <p:to>
                                        <p:strVal val="visible"/>
                                      </p:to>
                                    </p:set>
                                    <p:animEffect transition="in" filter="wipe(up)">
                                      <p:cBhvr>
                                        <p:cTn id="38" dur="500"/>
                                        <p:tgtEl>
                                          <p:spTgt spid="6">
                                            <p:bg/>
                                          </p:spTgt>
                                        </p:tgtEl>
                                      </p:cBhvr>
                                    </p:animEffect>
                                  </p:childTnLst>
                                </p:cTn>
                              </p:par>
                            </p:childTnLst>
                          </p:cTn>
                        </p:par>
                        <p:par>
                          <p:cTn id="39" fill="hold">
                            <p:stCondLst>
                              <p:cond delay="2500"/>
                            </p:stCondLst>
                            <p:childTnLst>
                              <p:par>
                                <p:cTn id="40" presetID="22" presetClass="entr" presetSubtype="1" fill="hold" grpId="0" nodeType="afterEffect">
                                  <p:stCondLst>
                                    <p:cond delay="0"/>
                                  </p:stCondLst>
                                  <p:childTnLst>
                                    <p:set>
                                      <p:cBhvr>
                                        <p:cTn id="41" dur="1" fill="hold">
                                          <p:stCondLst>
                                            <p:cond delay="0"/>
                                          </p:stCondLst>
                                        </p:cTn>
                                        <p:tgtEl>
                                          <p:spTgt spid="6">
                                            <p:txEl>
                                              <p:pRg st="0" end="0"/>
                                            </p:txEl>
                                          </p:spTgt>
                                        </p:tgtEl>
                                        <p:attrNameLst>
                                          <p:attrName>style.visibility</p:attrName>
                                        </p:attrNameLst>
                                      </p:cBhvr>
                                      <p:to>
                                        <p:strVal val="visible"/>
                                      </p:to>
                                    </p:set>
                                    <p:animEffect transition="in" filter="wipe(up)">
                                      <p:cBhvr>
                                        <p:cTn id="42" dur="500"/>
                                        <p:tgtEl>
                                          <p:spTgt spid="6">
                                            <p:txEl>
                                              <p:pRg st="0" end="0"/>
                                            </p:txEl>
                                          </p:spTgt>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6">
                                            <p:txEl>
                                              <p:pRg st="1" end="1"/>
                                            </p:txEl>
                                          </p:spTgt>
                                        </p:tgtEl>
                                        <p:attrNameLst>
                                          <p:attrName>style.visibility</p:attrName>
                                        </p:attrNameLst>
                                      </p:cBhvr>
                                      <p:to>
                                        <p:strVal val="visible"/>
                                      </p:to>
                                    </p:set>
                                    <p:animEffect transition="in" filter="wipe(up)">
                                      <p:cBhvr>
                                        <p:cTn id="45" dur="500"/>
                                        <p:tgtEl>
                                          <p:spTgt spid="6">
                                            <p:txEl>
                                              <p:pRg st="1" end="1"/>
                                            </p:txEl>
                                          </p:spTgt>
                                        </p:tgtEl>
                                      </p:cBhvr>
                                    </p:animEffect>
                                  </p:childTnLst>
                                </p:cTn>
                              </p:par>
                            </p:childTnLst>
                          </p:cTn>
                        </p:par>
                        <p:par>
                          <p:cTn id="46" fill="hold">
                            <p:stCondLst>
                              <p:cond delay="3000"/>
                            </p:stCondLst>
                            <p:childTnLst>
                              <p:par>
                                <p:cTn id="47" presetID="22" presetClass="entr" presetSubtype="1" fill="hold" grpId="0" nodeType="afterEffect">
                                  <p:stCondLst>
                                    <p:cond delay="0"/>
                                  </p:stCondLst>
                                  <p:childTnLst>
                                    <p:set>
                                      <p:cBhvr>
                                        <p:cTn id="48" dur="1" fill="hold">
                                          <p:stCondLst>
                                            <p:cond delay="0"/>
                                          </p:stCondLst>
                                        </p:cTn>
                                        <p:tgtEl>
                                          <p:spTgt spid="6">
                                            <p:txEl>
                                              <p:pRg st="2" end="2"/>
                                            </p:txEl>
                                          </p:spTgt>
                                        </p:tgtEl>
                                        <p:attrNameLst>
                                          <p:attrName>style.visibility</p:attrName>
                                        </p:attrNameLst>
                                      </p:cBhvr>
                                      <p:to>
                                        <p:strVal val="visible"/>
                                      </p:to>
                                    </p:set>
                                    <p:animEffect transition="in" filter="wipe(up)">
                                      <p:cBhvr>
                                        <p:cTn id="49" dur="500"/>
                                        <p:tgtEl>
                                          <p:spTgt spid="6">
                                            <p:txEl>
                                              <p:pRg st="2" end="2"/>
                                            </p:txEl>
                                          </p:spTgt>
                                        </p:tgtEl>
                                      </p:cBhvr>
                                    </p:animEffect>
                                  </p:childTnLst>
                                </p:cTn>
                              </p:par>
                            </p:childTnLst>
                          </p:cTn>
                        </p:par>
                        <p:par>
                          <p:cTn id="50" fill="hold">
                            <p:stCondLst>
                              <p:cond delay="3500"/>
                            </p:stCondLst>
                            <p:childTnLst>
                              <p:par>
                                <p:cTn id="51" presetID="22" presetClass="entr" presetSubtype="1" fill="hold" grpId="0" nodeType="afterEffect">
                                  <p:stCondLst>
                                    <p:cond delay="0"/>
                                  </p:stCondLst>
                                  <p:childTnLst>
                                    <p:set>
                                      <p:cBhvr>
                                        <p:cTn id="52" dur="1" fill="hold">
                                          <p:stCondLst>
                                            <p:cond delay="0"/>
                                          </p:stCondLst>
                                        </p:cTn>
                                        <p:tgtEl>
                                          <p:spTgt spid="6">
                                            <p:txEl>
                                              <p:pRg st="3" end="3"/>
                                            </p:txEl>
                                          </p:spTgt>
                                        </p:tgtEl>
                                        <p:attrNameLst>
                                          <p:attrName>style.visibility</p:attrName>
                                        </p:attrNameLst>
                                      </p:cBhvr>
                                      <p:to>
                                        <p:strVal val="visible"/>
                                      </p:to>
                                    </p:set>
                                    <p:animEffect transition="in" filter="wipe(up)">
                                      <p:cBhvr>
                                        <p:cTn id="53" dur="500"/>
                                        <p:tgtEl>
                                          <p:spTgt spid="6">
                                            <p:txEl>
                                              <p:pRg st="3" end="3"/>
                                            </p:txEl>
                                          </p:spTgt>
                                        </p:tgtEl>
                                      </p:cBhvr>
                                    </p:animEffect>
                                  </p:childTnLst>
                                </p:cTn>
                              </p:par>
                            </p:childTnLst>
                          </p:cTn>
                        </p:par>
                        <p:par>
                          <p:cTn id="54" fill="hold">
                            <p:stCondLst>
                              <p:cond delay="4000"/>
                            </p:stCondLst>
                            <p:childTnLst>
                              <p:par>
                                <p:cTn id="55" presetID="22" presetClass="entr" presetSubtype="2" fill="hold" grpId="0" nodeType="afterEffect">
                                  <p:stCondLst>
                                    <p:cond delay="0"/>
                                  </p:stCondLst>
                                  <p:childTnLst>
                                    <p:set>
                                      <p:cBhvr>
                                        <p:cTn id="56" dur="1" fill="hold">
                                          <p:stCondLst>
                                            <p:cond delay="0"/>
                                          </p:stCondLst>
                                        </p:cTn>
                                        <p:tgtEl>
                                          <p:spTgt spid="11">
                                            <p:bg/>
                                          </p:spTgt>
                                        </p:tgtEl>
                                        <p:attrNameLst>
                                          <p:attrName>style.visibility</p:attrName>
                                        </p:attrNameLst>
                                      </p:cBhvr>
                                      <p:to>
                                        <p:strVal val="visible"/>
                                      </p:to>
                                    </p:set>
                                    <p:animEffect transition="in" filter="wipe(right)">
                                      <p:cBhvr>
                                        <p:cTn id="57" dur="500"/>
                                        <p:tgtEl>
                                          <p:spTgt spid="11">
                                            <p:bg/>
                                          </p:spTgt>
                                        </p:tgtEl>
                                      </p:cBhvr>
                                    </p:animEffect>
                                  </p:childTnLst>
                                </p:cTn>
                              </p:par>
                            </p:childTnLst>
                          </p:cTn>
                        </p:par>
                        <p:par>
                          <p:cTn id="58" fill="hold">
                            <p:stCondLst>
                              <p:cond delay="4500"/>
                            </p:stCondLst>
                            <p:childTnLst>
                              <p:par>
                                <p:cTn id="59" presetID="22" presetClass="entr" presetSubtype="2" fill="hold" grpId="0" nodeType="afterEffect">
                                  <p:stCondLst>
                                    <p:cond delay="0"/>
                                  </p:stCondLst>
                                  <p:childTnLst>
                                    <p:set>
                                      <p:cBhvr>
                                        <p:cTn id="60" dur="1" fill="hold">
                                          <p:stCondLst>
                                            <p:cond delay="0"/>
                                          </p:stCondLst>
                                        </p:cTn>
                                        <p:tgtEl>
                                          <p:spTgt spid="11">
                                            <p:txEl>
                                              <p:pRg st="0" end="0"/>
                                            </p:txEl>
                                          </p:spTgt>
                                        </p:tgtEl>
                                        <p:attrNameLst>
                                          <p:attrName>style.visibility</p:attrName>
                                        </p:attrNameLst>
                                      </p:cBhvr>
                                      <p:to>
                                        <p:strVal val="visible"/>
                                      </p:to>
                                    </p:set>
                                    <p:animEffect transition="in" filter="wipe(right)">
                                      <p:cBhvr>
                                        <p:cTn id="61" dur="500"/>
                                        <p:tgtEl>
                                          <p:spTgt spid="11">
                                            <p:txEl>
                                              <p:pRg st="0" end="0"/>
                                            </p:txEl>
                                          </p:spTgt>
                                        </p:tgtEl>
                                      </p:cBhvr>
                                    </p:animEffect>
                                  </p:childTnLst>
                                </p:cTn>
                              </p:par>
                            </p:childTnLst>
                          </p:cTn>
                        </p:par>
                        <p:par>
                          <p:cTn id="62" fill="hold">
                            <p:stCondLst>
                              <p:cond delay="5000"/>
                            </p:stCondLst>
                            <p:childTnLst>
                              <p:par>
                                <p:cTn id="63" presetID="22" presetClass="entr" presetSubtype="1" fill="hold" grpId="0" nodeType="afterEffect">
                                  <p:stCondLst>
                                    <p:cond delay="0"/>
                                  </p:stCondLst>
                                  <p:childTnLst>
                                    <p:set>
                                      <p:cBhvr>
                                        <p:cTn id="64" dur="1" fill="hold">
                                          <p:stCondLst>
                                            <p:cond delay="0"/>
                                          </p:stCondLst>
                                        </p:cTn>
                                        <p:tgtEl>
                                          <p:spTgt spid="7">
                                            <p:bg/>
                                          </p:spTgt>
                                        </p:tgtEl>
                                        <p:attrNameLst>
                                          <p:attrName>style.visibility</p:attrName>
                                        </p:attrNameLst>
                                      </p:cBhvr>
                                      <p:to>
                                        <p:strVal val="visible"/>
                                      </p:to>
                                    </p:set>
                                    <p:animEffect transition="in" filter="wipe(up)">
                                      <p:cBhvr>
                                        <p:cTn id="65" dur="500"/>
                                        <p:tgtEl>
                                          <p:spTgt spid="7">
                                            <p:bg/>
                                          </p:spTgt>
                                        </p:tgtEl>
                                      </p:cBhvr>
                                    </p:animEffect>
                                  </p:childTnLst>
                                </p:cTn>
                              </p:par>
                            </p:childTnLst>
                          </p:cTn>
                        </p:par>
                        <p:par>
                          <p:cTn id="66" fill="hold">
                            <p:stCondLst>
                              <p:cond delay="5500"/>
                            </p:stCondLst>
                            <p:childTnLst>
                              <p:par>
                                <p:cTn id="67" presetID="22" presetClass="entr" presetSubtype="1" fill="hold" grpId="0" nodeType="afterEffect">
                                  <p:stCondLst>
                                    <p:cond delay="0"/>
                                  </p:stCondLst>
                                  <p:childTnLst>
                                    <p:set>
                                      <p:cBhvr>
                                        <p:cTn id="68" dur="1" fill="hold">
                                          <p:stCondLst>
                                            <p:cond delay="0"/>
                                          </p:stCondLst>
                                        </p:cTn>
                                        <p:tgtEl>
                                          <p:spTgt spid="7">
                                            <p:txEl>
                                              <p:pRg st="0" end="0"/>
                                            </p:txEl>
                                          </p:spTgt>
                                        </p:tgtEl>
                                        <p:attrNameLst>
                                          <p:attrName>style.visibility</p:attrName>
                                        </p:attrNameLst>
                                      </p:cBhvr>
                                      <p:to>
                                        <p:strVal val="visible"/>
                                      </p:to>
                                    </p:set>
                                    <p:animEffect transition="in" filter="wipe(up)">
                                      <p:cBhvr>
                                        <p:cTn id="69" dur="500"/>
                                        <p:tgtEl>
                                          <p:spTgt spid="7">
                                            <p:txEl>
                                              <p:pRg st="0" end="0"/>
                                            </p:txEl>
                                          </p:spTgt>
                                        </p:tgtEl>
                                      </p:cBhvr>
                                    </p:animEffect>
                                  </p:childTnLst>
                                </p:cTn>
                              </p:par>
                            </p:childTnLst>
                          </p:cTn>
                        </p:par>
                        <p:par>
                          <p:cTn id="70" fill="hold">
                            <p:stCondLst>
                              <p:cond delay="6000"/>
                            </p:stCondLst>
                            <p:childTnLst>
                              <p:par>
                                <p:cTn id="71" presetID="22" presetClass="entr" presetSubtype="1" fill="hold" grpId="0" nodeType="afterEffect">
                                  <p:stCondLst>
                                    <p:cond delay="0"/>
                                  </p:stCondLst>
                                  <p:childTnLst>
                                    <p:set>
                                      <p:cBhvr>
                                        <p:cTn id="72" dur="1" fill="hold">
                                          <p:stCondLst>
                                            <p:cond delay="0"/>
                                          </p:stCondLst>
                                        </p:cTn>
                                        <p:tgtEl>
                                          <p:spTgt spid="7">
                                            <p:txEl>
                                              <p:pRg st="1" end="1"/>
                                            </p:txEl>
                                          </p:spTgt>
                                        </p:tgtEl>
                                        <p:attrNameLst>
                                          <p:attrName>style.visibility</p:attrName>
                                        </p:attrNameLst>
                                      </p:cBhvr>
                                      <p:to>
                                        <p:strVal val="visible"/>
                                      </p:to>
                                    </p:set>
                                    <p:animEffect transition="in" filter="wipe(up)">
                                      <p:cBhvr>
                                        <p:cTn id="73" dur="500"/>
                                        <p:tgtEl>
                                          <p:spTgt spid="7">
                                            <p:txEl>
                                              <p:pRg st="1" end="1"/>
                                            </p:txEl>
                                          </p:spTgt>
                                        </p:tgtEl>
                                      </p:cBhvr>
                                    </p:animEffect>
                                  </p:childTnLst>
                                </p:cTn>
                              </p:par>
                              <p:par>
                                <p:cTn id="74" presetID="22" presetClass="entr" presetSubtype="1" fill="hold" grpId="0" nodeType="withEffect">
                                  <p:stCondLst>
                                    <p:cond delay="500"/>
                                  </p:stCondLst>
                                  <p:childTnLst>
                                    <p:set>
                                      <p:cBhvr>
                                        <p:cTn id="75" dur="1" fill="hold">
                                          <p:stCondLst>
                                            <p:cond delay="0"/>
                                          </p:stCondLst>
                                        </p:cTn>
                                        <p:tgtEl>
                                          <p:spTgt spid="7">
                                            <p:txEl>
                                              <p:pRg st="2" end="2"/>
                                            </p:txEl>
                                          </p:spTgt>
                                        </p:tgtEl>
                                        <p:attrNameLst>
                                          <p:attrName>style.visibility</p:attrName>
                                        </p:attrNameLst>
                                      </p:cBhvr>
                                      <p:to>
                                        <p:strVal val="visible"/>
                                      </p:to>
                                    </p:set>
                                    <p:animEffect transition="in" filter="wipe(up)">
                                      <p:cBhvr>
                                        <p:cTn id="76" dur="500"/>
                                        <p:tgtEl>
                                          <p:spTgt spid="7">
                                            <p:txEl>
                                              <p:pRg st="2" end="2"/>
                                            </p:txEl>
                                          </p:spTgt>
                                        </p:tgtEl>
                                      </p:cBhvr>
                                    </p:animEffect>
                                  </p:childTnLst>
                                </p:cTn>
                              </p:par>
                            </p:childTnLst>
                          </p:cTn>
                        </p:par>
                        <p:par>
                          <p:cTn id="77" fill="hold">
                            <p:stCondLst>
                              <p:cond delay="7000"/>
                            </p:stCondLst>
                            <p:childTnLst>
                              <p:par>
                                <p:cTn id="78" presetID="22" presetClass="entr" presetSubtype="8" fill="hold" grpId="0" nodeType="afterEffect">
                                  <p:stCondLst>
                                    <p:cond delay="0"/>
                                  </p:stCondLst>
                                  <p:childTnLst>
                                    <p:set>
                                      <p:cBhvr>
                                        <p:cTn id="79" dur="1" fill="hold">
                                          <p:stCondLst>
                                            <p:cond delay="0"/>
                                          </p:stCondLst>
                                        </p:cTn>
                                        <p:tgtEl>
                                          <p:spTgt spid="12">
                                            <p:bg/>
                                          </p:spTgt>
                                        </p:tgtEl>
                                        <p:attrNameLst>
                                          <p:attrName>style.visibility</p:attrName>
                                        </p:attrNameLst>
                                      </p:cBhvr>
                                      <p:to>
                                        <p:strVal val="visible"/>
                                      </p:to>
                                    </p:set>
                                    <p:animEffect transition="in" filter="wipe(left)">
                                      <p:cBhvr>
                                        <p:cTn id="80" dur="500"/>
                                        <p:tgtEl>
                                          <p:spTgt spid="12">
                                            <p:bg/>
                                          </p:spTgt>
                                        </p:tgtEl>
                                      </p:cBhvr>
                                    </p:animEffect>
                                  </p:childTnLst>
                                </p:cTn>
                              </p:par>
                            </p:childTnLst>
                          </p:cTn>
                        </p:par>
                        <p:par>
                          <p:cTn id="81" fill="hold">
                            <p:stCondLst>
                              <p:cond delay="7500"/>
                            </p:stCondLst>
                            <p:childTnLst>
                              <p:par>
                                <p:cTn id="82" presetID="22" presetClass="entr" presetSubtype="8" fill="hold" grpId="0" nodeType="afterEffect">
                                  <p:stCondLst>
                                    <p:cond delay="0"/>
                                  </p:stCondLst>
                                  <p:childTnLst>
                                    <p:set>
                                      <p:cBhvr>
                                        <p:cTn id="83" dur="1" fill="hold">
                                          <p:stCondLst>
                                            <p:cond delay="0"/>
                                          </p:stCondLst>
                                        </p:cTn>
                                        <p:tgtEl>
                                          <p:spTgt spid="12">
                                            <p:txEl>
                                              <p:pRg st="0" end="0"/>
                                            </p:txEl>
                                          </p:spTgt>
                                        </p:tgtEl>
                                        <p:attrNameLst>
                                          <p:attrName>style.visibility</p:attrName>
                                        </p:attrNameLst>
                                      </p:cBhvr>
                                      <p:to>
                                        <p:strVal val="visible"/>
                                      </p:to>
                                    </p:set>
                                    <p:animEffect transition="in" filter="wipe(left)">
                                      <p:cBhvr>
                                        <p:cTn id="84" dur="500"/>
                                        <p:tgtEl>
                                          <p:spTgt spid="12">
                                            <p:txEl>
                                              <p:pRg st="0" end="0"/>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53" presetClass="entr" presetSubtype="16" fill="hold" nodeType="clickEffect">
                                  <p:stCondLst>
                                    <p:cond delay="0"/>
                                  </p:stCondLst>
                                  <p:childTnLst>
                                    <p:set>
                                      <p:cBhvr>
                                        <p:cTn id="88" dur="1" fill="hold">
                                          <p:stCondLst>
                                            <p:cond delay="0"/>
                                          </p:stCondLst>
                                        </p:cTn>
                                        <p:tgtEl>
                                          <p:spTgt spid="19"/>
                                        </p:tgtEl>
                                        <p:attrNameLst>
                                          <p:attrName>style.visibility</p:attrName>
                                        </p:attrNameLst>
                                      </p:cBhvr>
                                      <p:to>
                                        <p:strVal val="visible"/>
                                      </p:to>
                                    </p:set>
                                    <p:anim calcmode="lin" valueType="num">
                                      <p:cBhvr>
                                        <p:cTn id="89" dur="500" fill="hold"/>
                                        <p:tgtEl>
                                          <p:spTgt spid="19"/>
                                        </p:tgtEl>
                                        <p:attrNameLst>
                                          <p:attrName>ppt_w</p:attrName>
                                        </p:attrNameLst>
                                      </p:cBhvr>
                                      <p:tavLst>
                                        <p:tav tm="0">
                                          <p:val>
                                            <p:fltVal val="0"/>
                                          </p:val>
                                        </p:tav>
                                        <p:tav tm="100000">
                                          <p:val>
                                            <p:strVal val="#ppt_w"/>
                                          </p:val>
                                        </p:tav>
                                      </p:tavLst>
                                    </p:anim>
                                    <p:anim calcmode="lin" valueType="num">
                                      <p:cBhvr>
                                        <p:cTn id="90" dur="500" fill="hold"/>
                                        <p:tgtEl>
                                          <p:spTgt spid="19"/>
                                        </p:tgtEl>
                                        <p:attrNameLst>
                                          <p:attrName>ppt_h</p:attrName>
                                        </p:attrNameLst>
                                      </p:cBhvr>
                                      <p:tavLst>
                                        <p:tav tm="0">
                                          <p:val>
                                            <p:fltVal val="0"/>
                                          </p:val>
                                        </p:tav>
                                        <p:tav tm="100000">
                                          <p:val>
                                            <p:strVal val="#ppt_h"/>
                                          </p:val>
                                        </p:tav>
                                      </p:tavLst>
                                    </p:anim>
                                    <p:animEffect transition="in" filter="fade">
                                      <p:cBhvr>
                                        <p:cTn id="91" dur="500"/>
                                        <p:tgtEl>
                                          <p:spTgt spid="19"/>
                                        </p:tgtEl>
                                      </p:cBhvr>
                                    </p:animEffect>
                                  </p:childTnLst>
                                </p:cTn>
                              </p:par>
                            </p:childTnLst>
                          </p:cTn>
                        </p:par>
                        <p:par>
                          <p:cTn id="92" fill="hold">
                            <p:stCondLst>
                              <p:cond delay="500"/>
                            </p:stCondLst>
                            <p:childTnLst>
                              <p:par>
                                <p:cTn id="93" presetID="22" presetClass="entr" presetSubtype="1" fill="hold" grpId="0" nodeType="afterEffect">
                                  <p:stCondLst>
                                    <p:cond delay="0"/>
                                  </p:stCondLst>
                                  <p:childTnLst>
                                    <p:set>
                                      <p:cBhvr>
                                        <p:cTn id="94" dur="1" fill="hold">
                                          <p:stCondLst>
                                            <p:cond delay="0"/>
                                          </p:stCondLst>
                                        </p:cTn>
                                        <p:tgtEl>
                                          <p:spTgt spid="8">
                                            <p:bg/>
                                          </p:spTgt>
                                        </p:tgtEl>
                                        <p:attrNameLst>
                                          <p:attrName>style.visibility</p:attrName>
                                        </p:attrNameLst>
                                      </p:cBhvr>
                                      <p:to>
                                        <p:strVal val="visible"/>
                                      </p:to>
                                    </p:set>
                                    <p:animEffect transition="in" filter="wipe(up)">
                                      <p:cBhvr>
                                        <p:cTn id="95" dur="500"/>
                                        <p:tgtEl>
                                          <p:spTgt spid="8">
                                            <p:bg/>
                                          </p:spTgt>
                                        </p:tgtEl>
                                      </p:cBhvr>
                                    </p:animEffect>
                                  </p:childTnLst>
                                </p:cTn>
                              </p:par>
                            </p:childTnLst>
                          </p:cTn>
                        </p:par>
                        <p:par>
                          <p:cTn id="96" fill="hold">
                            <p:stCondLst>
                              <p:cond delay="1000"/>
                            </p:stCondLst>
                            <p:childTnLst>
                              <p:par>
                                <p:cTn id="97" presetID="22" presetClass="entr" presetSubtype="1" fill="hold" grpId="0" nodeType="afterEffect">
                                  <p:stCondLst>
                                    <p:cond delay="0"/>
                                  </p:stCondLst>
                                  <p:childTnLst>
                                    <p:set>
                                      <p:cBhvr>
                                        <p:cTn id="98" dur="1" fill="hold">
                                          <p:stCondLst>
                                            <p:cond delay="0"/>
                                          </p:stCondLst>
                                        </p:cTn>
                                        <p:tgtEl>
                                          <p:spTgt spid="8">
                                            <p:txEl>
                                              <p:pRg st="0" end="0"/>
                                            </p:txEl>
                                          </p:spTgt>
                                        </p:tgtEl>
                                        <p:attrNameLst>
                                          <p:attrName>style.visibility</p:attrName>
                                        </p:attrNameLst>
                                      </p:cBhvr>
                                      <p:to>
                                        <p:strVal val="visible"/>
                                      </p:to>
                                    </p:set>
                                    <p:animEffect transition="in" filter="wipe(up)">
                                      <p:cBhvr>
                                        <p:cTn id="99" dur="500"/>
                                        <p:tgtEl>
                                          <p:spTgt spid="8">
                                            <p:txEl>
                                              <p:pRg st="0" end="0"/>
                                            </p:txEl>
                                          </p:spTgt>
                                        </p:tgtEl>
                                      </p:cBhvr>
                                    </p:animEffect>
                                  </p:childTnLst>
                                </p:cTn>
                              </p:par>
                              <p:par>
                                <p:cTn id="100" presetID="22" presetClass="entr" presetSubtype="1" fill="hold" grpId="0" nodeType="withEffect">
                                  <p:stCondLst>
                                    <p:cond delay="500"/>
                                  </p:stCondLst>
                                  <p:childTnLst>
                                    <p:set>
                                      <p:cBhvr>
                                        <p:cTn id="101" dur="1" fill="hold">
                                          <p:stCondLst>
                                            <p:cond delay="0"/>
                                          </p:stCondLst>
                                        </p:cTn>
                                        <p:tgtEl>
                                          <p:spTgt spid="8">
                                            <p:txEl>
                                              <p:pRg st="1" end="1"/>
                                            </p:txEl>
                                          </p:spTgt>
                                        </p:tgtEl>
                                        <p:attrNameLst>
                                          <p:attrName>style.visibility</p:attrName>
                                        </p:attrNameLst>
                                      </p:cBhvr>
                                      <p:to>
                                        <p:strVal val="visible"/>
                                      </p:to>
                                    </p:set>
                                    <p:animEffect transition="in" filter="wipe(up)">
                                      <p:cBhvr>
                                        <p:cTn id="102" dur="500"/>
                                        <p:tgtEl>
                                          <p:spTgt spid="8">
                                            <p:txEl>
                                              <p:pRg st="1" end="1"/>
                                            </p:txEl>
                                          </p:spTgt>
                                        </p:tgtEl>
                                      </p:cBhvr>
                                    </p:animEffect>
                                  </p:childTnLst>
                                </p:cTn>
                              </p:par>
                            </p:childTnLst>
                          </p:cTn>
                        </p:par>
                        <p:par>
                          <p:cTn id="103" fill="hold">
                            <p:stCondLst>
                              <p:cond delay="2000"/>
                            </p:stCondLst>
                            <p:childTnLst>
                              <p:par>
                                <p:cTn id="104" presetID="22" presetClass="entr" presetSubtype="8" fill="hold" grpId="0" nodeType="afterEffect">
                                  <p:stCondLst>
                                    <p:cond delay="0"/>
                                  </p:stCondLst>
                                  <p:childTnLst>
                                    <p:set>
                                      <p:cBhvr>
                                        <p:cTn id="105" dur="1" fill="hold">
                                          <p:stCondLst>
                                            <p:cond delay="0"/>
                                          </p:stCondLst>
                                        </p:cTn>
                                        <p:tgtEl>
                                          <p:spTgt spid="13">
                                            <p:bg/>
                                          </p:spTgt>
                                        </p:tgtEl>
                                        <p:attrNameLst>
                                          <p:attrName>style.visibility</p:attrName>
                                        </p:attrNameLst>
                                      </p:cBhvr>
                                      <p:to>
                                        <p:strVal val="visible"/>
                                      </p:to>
                                    </p:set>
                                    <p:animEffect transition="in" filter="wipe(left)">
                                      <p:cBhvr>
                                        <p:cTn id="106" dur="500"/>
                                        <p:tgtEl>
                                          <p:spTgt spid="13">
                                            <p:bg/>
                                          </p:spTgt>
                                        </p:tgtEl>
                                      </p:cBhvr>
                                    </p:animEffect>
                                  </p:childTnLst>
                                </p:cTn>
                              </p:par>
                            </p:childTnLst>
                          </p:cTn>
                        </p:par>
                        <p:par>
                          <p:cTn id="107" fill="hold">
                            <p:stCondLst>
                              <p:cond delay="2500"/>
                            </p:stCondLst>
                            <p:childTnLst>
                              <p:par>
                                <p:cTn id="108" presetID="22" presetClass="entr" presetSubtype="8" fill="hold" grpId="0" nodeType="afterEffect">
                                  <p:stCondLst>
                                    <p:cond delay="0"/>
                                  </p:stCondLst>
                                  <p:childTnLst>
                                    <p:set>
                                      <p:cBhvr>
                                        <p:cTn id="109" dur="1" fill="hold">
                                          <p:stCondLst>
                                            <p:cond delay="0"/>
                                          </p:stCondLst>
                                        </p:cTn>
                                        <p:tgtEl>
                                          <p:spTgt spid="13">
                                            <p:txEl>
                                              <p:pRg st="0" end="0"/>
                                            </p:txEl>
                                          </p:spTgt>
                                        </p:tgtEl>
                                        <p:attrNameLst>
                                          <p:attrName>style.visibility</p:attrName>
                                        </p:attrNameLst>
                                      </p:cBhvr>
                                      <p:to>
                                        <p:strVal val="visible"/>
                                      </p:to>
                                    </p:set>
                                    <p:animEffect transition="in" filter="wipe(left)">
                                      <p:cBhvr>
                                        <p:cTn id="110" dur="500"/>
                                        <p:tgtEl>
                                          <p:spTgt spid="13">
                                            <p:txEl>
                                              <p:pRg st="0" end="0"/>
                                            </p:txEl>
                                          </p:spTgt>
                                        </p:tgtEl>
                                      </p:cBhvr>
                                    </p:animEffect>
                                  </p:childTnLst>
                                </p:cTn>
                              </p:par>
                            </p:childTnLst>
                          </p:cTn>
                        </p:par>
                        <p:par>
                          <p:cTn id="111" fill="hold">
                            <p:stCondLst>
                              <p:cond delay="3000"/>
                            </p:stCondLst>
                            <p:childTnLst>
                              <p:par>
                                <p:cTn id="112" presetID="22" presetClass="entr" presetSubtype="1" fill="hold" grpId="0" nodeType="afterEffect">
                                  <p:stCondLst>
                                    <p:cond delay="0"/>
                                  </p:stCondLst>
                                  <p:childTnLst>
                                    <p:set>
                                      <p:cBhvr>
                                        <p:cTn id="113" dur="1" fill="hold">
                                          <p:stCondLst>
                                            <p:cond delay="0"/>
                                          </p:stCondLst>
                                        </p:cTn>
                                        <p:tgtEl>
                                          <p:spTgt spid="9">
                                            <p:bg/>
                                          </p:spTgt>
                                        </p:tgtEl>
                                        <p:attrNameLst>
                                          <p:attrName>style.visibility</p:attrName>
                                        </p:attrNameLst>
                                      </p:cBhvr>
                                      <p:to>
                                        <p:strVal val="visible"/>
                                      </p:to>
                                    </p:set>
                                    <p:animEffect transition="in" filter="wipe(up)">
                                      <p:cBhvr>
                                        <p:cTn id="114" dur="500"/>
                                        <p:tgtEl>
                                          <p:spTgt spid="9">
                                            <p:bg/>
                                          </p:spTgt>
                                        </p:tgtEl>
                                      </p:cBhvr>
                                    </p:animEffect>
                                  </p:childTnLst>
                                </p:cTn>
                              </p:par>
                            </p:childTnLst>
                          </p:cTn>
                        </p:par>
                        <p:par>
                          <p:cTn id="115" fill="hold">
                            <p:stCondLst>
                              <p:cond delay="3500"/>
                            </p:stCondLst>
                            <p:childTnLst>
                              <p:par>
                                <p:cTn id="116" presetID="22" presetClass="entr" presetSubtype="1" fill="hold" grpId="0" nodeType="afterEffect">
                                  <p:stCondLst>
                                    <p:cond delay="0"/>
                                  </p:stCondLst>
                                  <p:childTnLst>
                                    <p:set>
                                      <p:cBhvr>
                                        <p:cTn id="117" dur="1" fill="hold">
                                          <p:stCondLst>
                                            <p:cond delay="0"/>
                                          </p:stCondLst>
                                        </p:cTn>
                                        <p:tgtEl>
                                          <p:spTgt spid="9">
                                            <p:txEl>
                                              <p:pRg st="0" end="0"/>
                                            </p:txEl>
                                          </p:spTgt>
                                        </p:tgtEl>
                                        <p:attrNameLst>
                                          <p:attrName>style.visibility</p:attrName>
                                        </p:attrNameLst>
                                      </p:cBhvr>
                                      <p:to>
                                        <p:strVal val="visible"/>
                                      </p:to>
                                    </p:set>
                                    <p:animEffect transition="in" filter="wipe(up)">
                                      <p:cBhvr>
                                        <p:cTn id="118" dur="500"/>
                                        <p:tgtEl>
                                          <p:spTgt spid="9">
                                            <p:txEl>
                                              <p:pRg st="0" end="0"/>
                                            </p:txEl>
                                          </p:spTgt>
                                        </p:tgtEl>
                                      </p:cBhvr>
                                    </p:animEffect>
                                  </p:childTnLst>
                                </p:cTn>
                              </p:par>
                              <p:par>
                                <p:cTn id="119" presetID="22" presetClass="entr" presetSubtype="1" fill="hold" grpId="0" nodeType="withEffect">
                                  <p:stCondLst>
                                    <p:cond delay="500"/>
                                  </p:stCondLst>
                                  <p:childTnLst>
                                    <p:set>
                                      <p:cBhvr>
                                        <p:cTn id="120" dur="1" fill="hold">
                                          <p:stCondLst>
                                            <p:cond delay="0"/>
                                          </p:stCondLst>
                                        </p:cTn>
                                        <p:tgtEl>
                                          <p:spTgt spid="9">
                                            <p:txEl>
                                              <p:pRg st="1" end="1"/>
                                            </p:txEl>
                                          </p:spTgt>
                                        </p:tgtEl>
                                        <p:attrNameLst>
                                          <p:attrName>style.visibility</p:attrName>
                                        </p:attrNameLst>
                                      </p:cBhvr>
                                      <p:to>
                                        <p:strVal val="visible"/>
                                      </p:to>
                                    </p:set>
                                    <p:animEffect transition="in" filter="wipe(up)">
                                      <p:cBhvr>
                                        <p:cTn id="121" dur="500"/>
                                        <p:tgtEl>
                                          <p:spTgt spid="9">
                                            <p:txEl>
                                              <p:pRg st="1" end="1"/>
                                            </p:txEl>
                                          </p:spTgt>
                                        </p:tgtEl>
                                      </p:cBhvr>
                                    </p:animEffect>
                                  </p:childTnLst>
                                </p:cTn>
                              </p:par>
                            </p:childTnLst>
                          </p:cTn>
                        </p:par>
                        <p:par>
                          <p:cTn id="122" fill="hold">
                            <p:stCondLst>
                              <p:cond delay="4500"/>
                            </p:stCondLst>
                            <p:childTnLst>
                              <p:par>
                                <p:cTn id="123" presetID="22" presetClass="entr" presetSubtype="4" fill="hold" grpId="0" nodeType="afterEffect">
                                  <p:stCondLst>
                                    <p:cond delay="0"/>
                                  </p:stCondLst>
                                  <p:childTnLst>
                                    <p:set>
                                      <p:cBhvr>
                                        <p:cTn id="124" dur="1" fill="hold">
                                          <p:stCondLst>
                                            <p:cond delay="0"/>
                                          </p:stCondLst>
                                        </p:cTn>
                                        <p:tgtEl>
                                          <p:spTgt spid="21">
                                            <p:bg/>
                                          </p:spTgt>
                                        </p:tgtEl>
                                        <p:attrNameLst>
                                          <p:attrName>style.visibility</p:attrName>
                                        </p:attrNameLst>
                                      </p:cBhvr>
                                      <p:to>
                                        <p:strVal val="visible"/>
                                      </p:to>
                                    </p:set>
                                    <p:animEffect transition="in" filter="wipe(down)">
                                      <p:cBhvr>
                                        <p:cTn id="125" dur="500"/>
                                        <p:tgtEl>
                                          <p:spTgt spid="21">
                                            <p:bg/>
                                          </p:spTgt>
                                        </p:tgtEl>
                                      </p:cBhvr>
                                    </p:animEffect>
                                  </p:childTnLst>
                                </p:cTn>
                              </p:par>
                            </p:childTnLst>
                          </p:cTn>
                        </p:par>
                        <p:par>
                          <p:cTn id="126" fill="hold">
                            <p:stCondLst>
                              <p:cond delay="5000"/>
                            </p:stCondLst>
                            <p:childTnLst>
                              <p:par>
                                <p:cTn id="127" presetID="22" presetClass="entr" presetSubtype="1" fill="hold" grpId="0" nodeType="afterEffect">
                                  <p:stCondLst>
                                    <p:cond delay="0"/>
                                  </p:stCondLst>
                                  <p:childTnLst>
                                    <p:set>
                                      <p:cBhvr>
                                        <p:cTn id="128" dur="1" fill="hold">
                                          <p:stCondLst>
                                            <p:cond delay="0"/>
                                          </p:stCondLst>
                                        </p:cTn>
                                        <p:tgtEl>
                                          <p:spTgt spid="21">
                                            <p:txEl>
                                              <p:pRg st="0" end="0"/>
                                            </p:txEl>
                                          </p:spTgt>
                                        </p:tgtEl>
                                        <p:attrNameLst>
                                          <p:attrName>style.visibility</p:attrName>
                                        </p:attrNameLst>
                                      </p:cBhvr>
                                      <p:to>
                                        <p:strVal val="visible"/>
                                      </p:to>
                                    </p:set>
                                    <p:animEffect transition="in" filter="wipe(up)">
                                      <p:cBhvr>
                                        <p:cTn id="129" dur="500"/>
                                        <p:tgtEl>
                                          <p:spTgt spid="21">
                                            <p:txEl>
                                              <p:pRg st="0" end="0"/>
                                            </p:txEl>
                                          </p:spTgt>
                                        </p:tgtEl>
                                      </p:cBhvr>
                                    </p:animEffect>
                                  </p:childTnLst>
                                </p:cTn>
                              </p:par>
                              <p:par>
                                <p:cTn id="130" presetID="22" presetClass="entr" presetSubtype="1" fill="hold" grpId="0" nodeType="withEffect">
                                  <p:stCondLst>
                                    <p:cond delay="500"/>
                                  </p:stCondLst>
                                  <p:childTnLst>
                                    <p:set>
                                      <p:cBhvr>
                                        <p:cTn id="131" dur="1" fill="hold">
                                          <p:stCondLst>
                                            <p:cond delay="0"/>
                                          </p:stCondLst>
                                        </p:cTn>
                                        <p:tgtEl>
                                          <p:spTgt spid="21">
                                            <p:txEl>
                                              <p:pRg st="1" end="1"/>
                                            </p:txEl>
                                          </p:spTgt>
                                        </p:tgtEl>
                                        <p:attrNameLst>
                                          <p:attrName>style.visibility</p:attrName>
                                        </p:attrNameLst>
                                      </p:cBhvr>
                                      <p:to>
                                        <p:strVal val="visible"/>
                                      </p:to>
                                    </p:set>
                                    <p:animEffect transition="in" filter="wipe(up)">
                                      <p:cBhvr>
                                        <p:cTn id="132" dur="500"/>
                                        <p:tgtEl>
                                          <p:spTgt spid="21">
                                            <p:txEl>
                                              <p:pRg st="1" end="1"/>
                                            </p:txEl>
                                          </p:spTgt>
                                        </p:tgtEl>
                                      </p:cBhvr>
                                    </p:animEffect>
                                  </p:childTnLst>
                                </p:cTn>
                              </p:par>
                            </p:childTnLst>
                          </p:cTn>
                        </p:par>
                        <p:par>
                          <p:cTn id="133" fill="hold">
                            <p:stCondLst>
                              <p:cond delay="6000"/>
                            </p:stCondLst>
                            <p:childTnLst>
                              <p:par>
                                <p:cTn id="134" presetID="22" presetClass="entr" presetSubtype="4" fill="hold" grpId="0" nodeType="afterEffect">
                                  <p:stCondLst>
                                    <p:cond delay="0"/>
                                  </p:stCondLst>
                                  <p:childTnLst>
                                    <p:set>
                                      <p:cBhvr>
                                        <p:cTn id="135" dur="1" fill="hold">
                                          <p:stCondLst>
                                            <p:cond delay="0"/>
                                          </p:stCondLst>
                                        </p:cTn>
                                        <p:tgtEl>
                                          <p:spTgt spid="20">
                                            <p:bg/>
                                          </p:spTgt>
                                        </p:tgtEl>
                                        <p:attrNameLst>
                                          <p:attrName>style.visibility</p:attrName>
                                        </p:attrNameLst>
                                      </p:cBhvr>
                                      <p:to>
                                        <p:strVal val="visible"/>
                                      </p:to>
                                    </p:set>
                                    <p:animEffect transition="in" filter="wipe(down)">
                                      <p:cBhvr>
                                        <p:cTn id="136" dur="500"/>
                                        <p:tgtEl>
                                          <p:spTgt spid="20">
                                            <p:bg/>
                                          </p:spTgt>
                                        </p:tgtEl>
                                      </p:cBhvr>
                                    </p:animEffect>
                                  </p:childTnLst>
                                </p:cTn>
                              </p:par>
                            </p:childTnLst>
                          </p:cTn>
                        </p:par>
                        <p:par>
                          <p:cTn id="137" fill="hold">
                            <p:stCondLst>
                              <p:cond delay="6500"/>
                            </p:stCondLst>
                            <p:childTnLst>
                              <p:par>
                                <p:cTn id="138" presetID="22" presetClass="entr" presetSubtype="1" fill="hold" grpId="0" nodeType="afterEffect">
                                  <p:stCondLst>
                                    <p:cond delay="0"/>
                                  </p:stCondLst>
                                  <p:childTnLst>
                                    <p:set>
                                      <p:cBhvr>
                                        <p:cTn id="139" dur="1" fill="hold">
                                          <p:stCondLst>
                                            <p:cond delay="0"/>
                                          </p:stCondLst>
                                        </p:cTn>
                                        <p:tgtEl>
                                          <p:spTgt spid="20">
                                            <p:txEl>
                                              <p:pRg st="0" end="0"/>
                                            </p:txEl>
                                          </p:spTgt>
                                        </p:tgtEl>
                                        <p:attrNameLst>
                                          <p:attrName>style.visibility</p:attrName>
                                        </p:attrNameLst>
                                      </p:cBhvr>
                                      <p:to>
                                        <p:strVal val="visible"/>
                                      </p:to>
                                    </p:set>
                                    <p:animEffect transition="in" filter="wipe(up)">
                                      <p:cBhvr>
                                        <p:cTn id="140" dur="500"/>
                                        <p:tgtEl>
                                          <p:spTgt spid="20">
                                            <p:txEl>
                                              <p:pRg st="0" end="0"/>
                                            </p:txEl>
                                          </p:spTgt>
                                        </p:tgtEl>
                                      </p:cBhvr>
                                    </p:animEffect>
                                  </p:childTnLst>
                                </p:cTn>
                              </p:par>
                            </p:childTnLst>
                          </p:cTn>
                        </p:par>
                        <p:par>
                          <p:cTn id="141" fill="hold">
                            <p:stCondLst>
                              <p:cond delay="7000"/>
                            </p:stCondLst>
                            <p:childTnLst>
                              <p:par>
                                <p:cTn id="142" presetID="22" presetClass="entr" presetSubtype="1" fill="hold" grpId="0" nodeType="afterEffect">
                                  <p:stCondLst>
                                    <p:cond delay="0"/>
                                  </p:stCondLst>
                                  <p:childTnLst>
                                    <p:set>
                                      <p:cBhvr>
                                        <p:cTn id="143" dur="1" fill="hold">
                                          <p:stCondLst>
                                            <p:cond delay="0"/>
                                          </p:stCondLst>
                                        </p:cTn>
                                        <p:tgtEl>
                                          <p:spTgt spid="20">
                                            <p:txEl>
                                              <p:pRg st="1" end="1"/>
                                            </p:txEl>
                                          </p:spTgt>
                                        </p:tgtEl>
                                        <p:attrNameLst>
                                          <p:attrName>style.visibility</p:attrName>
                                        </p:attrNameLst>
                                      </p:cBhvr>
                                      <p:to>
                                        <p:strVal val="visible"/>
                                      </p:to>
                                    </p:set>
                                    <p:animEffect transition="in" filter="wipe(up)">
                                      <p:cBhvr>
                                        <p:cTn id="144" dur="500"/>
                                        <p:tgtEl>
                                          <p:spTgt spid="2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build="allAtOnce" animBg="1"/>
      <p:bldP spid="7" grpId="0" build="allAtOnce" animBg="1"/>
      <p:bldP spid="8" grpId="0" build="allAtOnce" animBg="1"/>
      <p:bldP spid="9" grpId="0" build="allAtOnce" animBg="1"/>
      <p:bldP spid="10" grpId="0" build="p" animBg="1"/>
      <p:bldP spid="11" grpId="0" build="allAtOnce" animBg="1"/>
      <p:bldP spid="12" grpId="0" build="allAtOnce" animBg="1"/>
      <p:bldP spid="13" grpId="0" build="allAtOnce" animBg="1"/>
      <p:bldP spid="20" grpId="0" build="p" animBg="1"/>
      <p:bldP spid="21" grpId="0" build="allAtOnce" animBg="1"/>
      <p:bldP spid="2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sz="6600" dirty="0" smtClean="0"/>
              <a:t>入学</a:t>
            </a:r>
            <a:r>
              <a:rPr lang="ja-JP" altLang="en-US" sz="6600" dirty="0"/>
              <a:t>試験で問う</a:t>
            </a:r>
            <a:r>
              <a:rPr lang="ja-JP" altLang="en-US" sz="6600" dirty="0" smtClean="0"/>
              <a:t>能力</a:t>
            </a:r>
            <a:r>
              <a:rPr lang="en-US" altLang="ja-JP" sz="6600" dirty="0" smtClean="0"/>
              <a:t/>
            </a:r>
            <a:br>
              <a:rPr lang="en-US" altLang="ja-JP" sz="6600" dirty="0" smtClean="0"/>
            </a:br>
            <a:r>
              <a:rPr lang="ja-JP" altLang="en-US" dirty="0"/>
              <a:t>アドミッション・ポリシー</a:t>
            </a:r>
            <a:r>
              <a:rPr lang="ja-JP" altLang="en-US" sz="4000" dirty="0"/>
              <a:t>→</a:t>
            </a:r>
            <a:r>
              <a:rPr lang="en-US" altLang="ja-JP" sz="4000" dirty="0">
                <a:hlinkClick r:id="rId3" action="ppaction://hlinksldjump"/>
              </a:rPr>
              <a:t>MBL</a:t>
            </a:r>
            <a:endParaRPr kumimoji="1" lang="ja-JP" altLang="en-US" dirty="0"/>
          </a:p>
        </p:txBody>
      </p:sp>
      <p:sp>
        <p:nvSpPr>
          <p:cNvPr id="3" name="日付プレースホルダー 2"/>
          <p:cNvSpPr>
            <a:spLocks noGrp="1"/>
          </p:cNvSpPr>
          <p:nvPr>
            <p:ph type="dt" sz="half" idx="10"/>
          </p:nvPr>
        </p:nvSpPr>
        <p:spPr/>
        <p:txBody>
          <a:bodyPr/>
          <a:lstStyle/>
          <a:p>
            <a:fld id="{3295FD50-96B8-4D35-B4DC-82F518A29E9B}" type="datetime1">
              <a:rPr kumimoji="1" lang="ja-JP" altLang="en-US" smtClean="0"/>
              <a:t>2015/7/5</a:t>
            </a:fld>
            <a:endParaRPr kumimoji="1" lang="ja-JP" altLang="en-US"/>
          </a:p>
        </p:txBody>
      </p:sp>
      <p:sp>
        <p:nvSpPr>
          <p:cNvPr id="4" name="スライド番号プレースホルダー 3"/>
          <p:cNvSpPr>
            <a:spLocks noGrp="1"/>
          </p:cNvSpPr>
          <p:nvPr>
            <p:ph type="sldNum" sz="quarter" idx="12"/>
          </p:nvPr>
        </p:nvSpPr>
        <p:spPr/>
        <p:txBody>
          <a:bodyPr/>
          <a:lstStyle/>
          <a:p>
            <a:fld id="{034DF8C5-7924-4D50-87E1-AC63DB6A7F48}" type="slidenum">
              <a:rPr kumimoji="1" lang="ja-JP" altLang="en-US" smtClean="0"/>
              <a:t>14</a:t>
            </a:fld>
            <a:endParaRPr kumimoji="1" lang="ja-JP" altLang="en-US"/>
          </a:p>
        </p:txBody>
      </p:sp>
      <p:grpSp>
        <p:nvGrpSpPr>
          <p:cNvPr id="5" name="グループ化 4"/>
          <p:cNvGrpSpPr/>
          <p:nvPr/>
        </p:nvGrpSpPr>
        <p:grpSpPr>
          <a:xfrm>
            <a:off x="4677991" y="1974479"/>
            <a:ext cx="2836018" cy="1418009"/>
            <a:chOff x="2506426" y="1362"/>
            <a:chExt cx="2836018" cy="1418009"/>
          </a:xfrm>
        </p:grpSpPr>
        <p:sp>
          <p:nvSpPr>
            <p:cNvPr id="6" name="角丸四角形 5"/>
            <p:cNvSpPr/>
            <p:nvPr/>
          </p:nvSpPr>
          <p:spPr>
            <a:xfrm>
              <a:off x="2506426" y="1362"/>
              <a:ext cx="2836018" cy="1418009"/>
            </a:xfrm>
            <a:prstGeom prst="roundRect">
              <a:avLst/>
            </a:prstGeom>
          </p:spPr>
          <p:style>
            <a:lnRef idx="1">
              <a:schemeClr val="accent6"/>
            </a:lnRef>
            <a:fillRef idx="2">
              <a:schemeClr val="accent6"/>
            </a:fillRef>
            <a:effectRef idx="1">
              <a:schemeClr val="accent6"/>
            </a:effectRef>
            <a:fontRef idx="minor">
              <a:schemeClr val="dk1"/>
            </a:fontRef>
          </p:style>
        </p:sp>
        <p:sp>
          <p:nvSpPr>
            <p:cNvPr id="7" name="角丸四角形 4"/>
            <p:cNvSpPr/>
            <p:nvPr/>
          </p:nvSpPr>
          <p:spPr>
            <a:xfrm>
              <a:off x="2575647" y="70583"/>
              <a:ext cx="2697576" cy="1279567"/>
            </a:xfrm>
            <a:prstGeom prst="rect">
              <a:avLst/>
            </a:prstGeom>
            <a:ln>
              <a:noFill/>
            </a:ln>
          </p:spPr>
          <p:style>
            <a:lnRef idx="1">
              <a:schemeClr val="accent6"/>
            </a:lnRef>
            <a:fillRef idx="2">
              <a:schemeClr val="accent6"/>
            </a:fillRef>
            <a:effectRef idx="1">
              <a:schemeClr val="accent6"/>
            </a:effectRef>
            <a:fontRef idx="minor">
              <a:schemeClr val="dk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latin typeface="AR P丸ゴシック体E" panose="020F0900000000000000" pitchFamily="50" charset="-128"/>
                  <a:ea typeface="AR P丸ゴシック体E" panose="020F0900000000000000" pitchFamily="50" charset="-128"/>
                </a:rPr>
                <a:t>社会情勢の把握力</a:t>
              </a:r>
              <a:r>
                <a:rPr kumimoji="1" lang="en-US" altLang="ja-JP" sz="2000" b="1" kern="1200" dirty="0" smtClean="0">
                  <a:latin typeface="AR P丸ゴシック体E" panose="020F0900000000000000" pitchFamily="50" charset="-128"/>
                  <a:ea typeface="AR P丸ゴシック体E" panose="020F0900000000000000" pitchFamily="50" charset="-128"/>
                </a:rPr>
                <a:t/>
              </a:r>
              <a:br>
                <a:rPr kumimoji="1" lang="en-US" altLang="ja-JP" sz="2000" b="1" kern="1200" dirty="0" smtClean="0">
                  <a:latin typeface="AR P丸ゴシック体E" panose="020F0900000000000000" pitchFamily="50" charset="-128"/>
                  <a:ea typeface="AR P丸ゴシック体E" panose="020F0900000000000000" pitchFamily="50" charset="-128"/>
                </a:rPr>
              </a:br>
              <a:r>
                <a:rPr kumimoji="1" lang="ja-JP" altLang="en-US" sz="2000" b="1" kern="1200" dirty="0" smtClean="0">
                  <a:latin typeface="AR P丸ゴシック体E" panose="020F0900000000000000" pitchFamily="50" charset="-128"/>
                  <a:ea typeface="AR P丸ゴシック体E" panose="020F0900000000000000" pitchFamily="50" charset="-128"/>
                </a:rPr>
                <a:t>（データを収集し，定量分析し，総合する能力）</a:t>
              </a:r>
              <a:endParaRPr kumimoji="1" lang="ja-JP" altLang="en-US" sz="2000" b="1" kern="1200" dirty="0">
                <a:latin typeface="AR P丸ゴシック体E" panose="020F0900000000000000" pitchFamily="50" charset="-128"/>
                <a:ea typeface="AR P丸ゴシック体E" panose="020F0900000000000000" pitchFamily="50" charset="-128"/>
              </a:endParaRPr>
            </a:p>
          </p:txBody>
        </p:sp>
      </p:grpSp>
      <p:grpSp>
        <p:nvGrpSpPr>
          <p:cNvPr id="24" name="グループ化 23"/>
          <p:cNvGrpSpPr/>
          <p:nvPr/>
        </p:nvGrpSpPr>
        <p:grpSpPr>
          <a:xfrm>
            <a:off x="8517782" y="3392488"/>
            <a:ext cx="2836018" cy="1559810"/>
            <a:chOff x="8517782" y="3392488"/>
            <a:chExt cx="2836018" cy="1559810"/>
          </a:xfrm>
        </p:grpSpPr>
        <p:sp>
          <p:nvSpPr>
            <p:cNvPr id="12" name="角丸四角形 11"/>
            <p:cNvSpPr/>
            <p:nvPr/>
          </p:nvSpPr>
          <p:spPr>
            <a:xfrm>
              <a:off x="8517782" y="3392488"/>
              <a:ext cx="2836018" cy="1559810"/>
            </a:xfrm>
            <a:prstGeom prst="roundRect">
              <a:avLst/>
            </a:prstGeom>
            <a:ln>
              <a:noFill/>
            </a:ln>
          </p:spPr>
          <p:style>
            <a:lnRef idx="1">
              <a:schemeClr val="accent5"/>
            </a:lnRef>
            <a:fillRef idx="2">
              <a:schemeClr val="accent5"/>
            </a:fillRef>
            <a:effectRef idx="1">
              <a:schemeClr val="accent5"/>
            </a:effectRef>
            <a:fontRef idx="minor">
              <a:schemeClr val="dk1"/>
            </a:fontRef>
          </p:style>
        </p:sp>
        <p:sp>
          <p:nvSpPr>
            <p:cNvPr id="13" name="角丸四角形 4"/>
            <p:cNvSpPr/>
            <p:nvPr/>
          </p:nvSpPr>
          <p:spPr>
            <a:xfrm>
              <a:off x="8593926" y="3468632"/>
              <a:ext cx="2683730" cy="1407522"/>
            </a:xfrm>
            <a:prstGeom prst="rect">
              <a:avLst/>
            </a:prstGeom>
            <a:ln>
              <a:noFill/>
            </a:ln>
          </p:spPr>
          <p:style>
            <a:lnRef idx="1">
              <a:schemeClr val="accent5"/>
            </a:lnRef>
            <a:fillRef idx="2">
              <a:schemeClr val="accent5"/>
            </a:fillRef>
            <a:effectRef idx="1">
              <a:schemeClr val="accent5"/>
            </a:effectRef>
            <a:fontRef idx="minor">
              <a:schemeClr val="dk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latin typeface="AR P丸ゴシック体E" panose="020F0900000000000000" pitchFamily="50" charset="-128"/>
                  <a:ea typeface="AR P丸ゴシック体E" panose="020F0900000000000000" pitchFamily="50" charset="-128"/>
                </a:rPr>
                <a:t>柔軟な発想力</a:t>
              </a:r>
              <a:r>
                <a:rPr kumimoji="1" lang="en-US" altLang="ja-JP" sz="2000" b="1" kern="1200" dirty="0" smtClean="0">
                  <a:latin typeface="AR P丸ゴシック体E" panose="020F0900000000000000" pitchFamily="50" charset="-128"/>
                  <a:ea typeface="AR P丸ゴシック体E" panose="020F0900000000000000" pitchFamily="50" charset="-128"/>
                </a:rPr>
                <a:t/>
              </a:r>
              <a:br>
                <a:rPr kumimoji="1" lang="en-US" altLang="ja-JP" sz="2000" b="1" kern="1200" dirty="0" smtClean="0">
                  <a:latin typeface="AR P丸ゴシック体E" panose="020F0900000000000000" pitchFamily="50" charset="-128"/>
                  <a:ea typeface="AR P丸ゴシック体E" panose="020F0900000000000000" pitchFamily="50" charset="-128"/>
                </a:rPr>
              </a:br>
              <a:r>
                <a:rPr kumimoji="1" lang="ja-JP" altLang="en-US" sz="2000" b="1" kern="1200" dirty="0" smtClean="0">
                  <a:latin typeface="AR P丸ゴシック体E" panose="020F0900000000000000" pitchFamily="50" charset="-128"/>
                  <a:ea typeface="AR P丸ゴシック体E" panose="020F0900000000000000" pitchFamily="50" charset="-128"/>
                </a:rPr>
                <a:t>（過去，現在，未来を踏まえた発想力）</a:t>
              </a:r>
              <a:endParaRPr kumimoji="1" lang="ja-JP" altLang="en-US" sz="2000" b="1" kern="1200" dirty="0">
                <a:latin typeface="AR P丸ゴシック体E" panose="020F0900000000000000" pitchFamily="50" charset="-128"/>
                <a:ea typeface="AR P丸ゴシック体E" panose="020F0900000000000000" pitchFamily="50" charset="-128"/>
              </a:endParaRPr>
            </a:p>
          </p:txBody>
        </p:sp>
      </p:grpSp>
      <p:grpSp>
        <p:nvGrpSpPr>
          <p:cNvPr id="25" name="グループ化 24"/>
          <p:cNvGrpSpPr/>
          <p:nvPr/>
        </p:nvGrpSpPr>
        <p:grpSpPr>
          <a:xfrm>
            <a:off x="4747212" y="4876154"/>
            <a:ext cx="2836018" cy="1418009"/>
            <a:chOff x="4747212" y="4876154"/>
            <a:chExt cx="2836018" cy="1418009"/>
          </a:xfrm>
        </p:grpSpPr>
        <p:sp>
          <p:nvSpPr>
            <p:cNvPr id="15" name="角丸四角形 14"/>
            <p:cNvSpPr/>
            <p:nvPr/>
          </p:nvSpPr>
          <p:spPr>
            <a:xfrm>
              <a:off x="4747212" y="4876154"/>
              <a:ext cx="2836018" cy="1418009"/>
            </a:xfrm>
            <a:prstGeom prst="roundRect">
              <a:avLst/>
            </a:prstGeom>
            <a:ln>
              <a:noFill/>
            </a:ln>
          </p:spPr>
          <p:style>
            <a:lnRef idx="1">
              <a:schemeClr val="accent2"/>
            </a:lnRef>
            <a:fillRef idx="2">
              <a:schemeClr val="accent2"/>
            </a:fillRef>
            <a:effectRef idx="1">
              <a:schemeClr val="accent2"/>
            </a:effectRef>
            <a:fontRef idx="minor">
              <a:schemeClr val="dk1"/>
            </a:fontRef>
          </p:style>
        </p:sp>
        <p:sp>
          <p:nvSpPr>
            <p:cNvPr id="16" name="角丸四角形 4"/>
            <p:cNvSpPr/>
            <p:nvPr/>
          </p:nvSpPr>
          <p:spPr>
            <a:xfrm>
              <a:off x="4816433" y="4945375"/>
              <a:ext cx="2697576" cy="1279567"/>
            </a:xfrm>
            <a:prstGeom prst="rect">
              <a:avLst/>
            </a:prstGeom>
            <a:ln>
              <a:noFill/>
            </a:ln>
          </p:spPr>
          <p:style>
            <a:lnRef idx="1">
              <a:schemeClr val="accent2"/>
            </a:lnRef>
            <a:fillRef idx="2">
              <a:schemeClr val="accent2"/>
            </a:fillRef>
            <a:effectRef idx="1">
              <a:schemeClr val="accent2"/>
            </a:effectRef>
            <a:fontRef idx="minor">
              <a:schemeClr val="dk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latin typeface="AR P丸ゴシック体E" panose="020F0900000000000000" pitchFamily="50" charset="-128"/>
                  <a:ea typeface="AR P丸ゴシック体E" panose="020F0900000000000000" pitchFamily="50" charset="-128"/>
                </a:rPr>
                <a:t>コミュニケーション</a:t>
              </a:r>
              <a:r>
                <a:rPr kumimoji="1" lang="en-US" altLang="ja-JP" sz="2000" b="1" kern="1200" dirty="0" smtClean="0">
                  <a:latin typeface="AR P丸ゴシック体E" panose="020F0900000000000000" pitchFamily="50" charset="-128"/>
                  <a:ea typeface="AR P丸ゴシック体E" panose="020F0900000000000000" pitchFamily="50" charset="-128"/>
                </a:rPr>
                <a:t/>
              </a:r>
              <a:br>
                <a:rPr kumimoji="1" lang="en-US" altLang="ja-JP" sz="2000" b="1" kern="1200" dirty="0" smtClean="0">
                  <a:latin typeface="AR P丸ゴシック体E" panose="020F0900000000000000" pitchFamily="50" charset="-128"/>
                  <a:ea typeface="AR P丸ゴシック体E" panose="020F0900000000000000" pitchFamily="50" charset="-128"/>
                </a:rPr>
              </a:br>
              <a:r>
                <a:rPr kumimoji="1" lang="ja-JP" altLang="en-US" sz="2000" b="1" kern="1200" dirty="0" smtClean="0">
                  <a:latin typeface="AR P丸ゴシック体E" panose="020F0900000000000000" pitchFamily="50" charset="-128"/>
                  <a:ea typeface="AR P丸ゴシック体E" panose="020F0900000000000000" pitchFamily="50" charset="-128"/>
                </a:rPr>
                <a:t>能力</a:t>
              </a:r>
              <a:r>
                <a:rPr kumimoji="1" lang="en-US" altLang="ja-JP" sz="2000" b="1" kern="1200" dirty="0" smtClean="0">
                  <a:latin typeface="AR P丸ゴシック体E" panose="020F0900000000000000" pitchFamily="50" charset="-128"/>
                  <a:ea typeface="AR P丸ゴシック体E" panose="020F0900000000000000" pitchFamily="50" charset="-128"/>
                </a:rPr>
                <a:t/>
              </a:r>
              <a:br>
                <a:rPr kumimoji="1" lang="en-US" altLang="ja-JP" sz="2000" b="1" kern="1200" dirty="0" smtClean="0">
                  <a:latin typeface="AR P丸ゴシック体E" panose="020F0900000000000000" pitchFamily="50" charset="-128"/>
                  <a:ea typeface="AR P丸ゴシック体E" panose="020F0900000000000000" pitchFamily="50" charset="-128"/>
                </a:rPr>
              </a:br>
              <a:r>
                <a:rPr kumimoji="1" lang="ja-JP" altLang="en-US" sz="2000" b="1" kern="1200" dirty="0" smtClean="0">
                  <a:latin typeface="AR P丸ゴシック体E" panose="020F0900000000000000" pitchFamily="50" charset="-128"/>
                  <a:ea typeface="AR P丸ゴシック体E" panose="020F0900000000000000" pitchFamily="50" charset="-128"/>
                </a:rPr>
                <a:t>（ネットワーク能力）</a:t>
              </a:r>
              <a:endParaRPr kumimoji="1" lang="ja-JP" altLang="en-US" sz="2000" b="1" kern="1200" dirty="0">
                <a:latin typeface="AR P丸ゴシック体E" panose="020F0900000000000000" pitchFamily="50" charset="-128"/>
                <a:ea typeface="AR P丸ゴシック体E" panose="020F0900000000000000" pitchFamily="50" charset="-128"/>
              </a:endParaRPr>
            </a:p>
          </p:txBody>
        </p:sp>
      </p:grpSp>
      <p:grpSp>
        <p:nvGrpSpPr>
          <p:cNvPr id="26" name="グループ化 25"/>
          <p:cNvGrpSpPr/>
          <p:nvPr/>
        </p:nvGrpSpPr>
        <p:grpSpPr>
          <a:xfrm>
            <a:off x="976642" y="3385565"/>
            <a:ext cx="2836018" cy="1559810"/>
            <a:chOff x="976642" y="3385565"/>
            <a:chExt cx="2836018" cy="1559810"/>
          </a:xfrm>
        </p:grpSpPr>
        <p:sp>
          <p:nvSpPr>
            <p:cNvPr id="18" name="角丸四角形 17"/>
            <p:cNvSpPr/>
            <p:nvPr/>
          </p:nvSpPr>
          <p:spPr>
            <a:xfrm>
              <a:off x="976642" y="3385565"/>
              <a:ext cx="2836018" cy="1559810"/>
            </a:xfrm>
            <a:prstGeom prst="roundRect">
              <a:avLst/>
            </a:prstGeom>
            <a:ln>
              <a:noFill/>
            </a:ln>
          </p:spPr>
          <p:style>
            <a:lnRef idx="1">
              <a:schemeClr val="accent4"/>
            </a:lnRef>
            <a:fillRef idx="2">
              <a:schemeClr val="accent4"/>
            </a:fillRef>
            <a:effectRef idx="1">
              <a:schemeClr val="accent4"/>
            </a:effectRef>
            <a:fontRef idx="minor">
              <a:schemeClr val="dk1"/>
            </a:fontRef>
          </p:style>
        </p:sp>
        <p:sp>
          <p:nvSpPr>
            <p:cNvPr id="19" name="角丸四角形 4"/>
            <p:cNvSpPr/>
            <p:nvPr/>
          </p:nvSpPr>
          <p:spPr>
            <a:xfrm>
              <a:off x="1052786" y="3461709"/>
              <a:ext cx="2683730" cy="1407522"/>
            </a:xfrm>
            <a:prstGeom prst="rect">
              <a:avLst/>
            </a:prstGeom>
            <a:ln>
              <a:noFill/>
            </a:ln>
          </p:spPr>
          <p:style>
            <a:lnRef idx="1">
              <a:schemeClr val="accent4"/>
            </a:lnRef>
            <a:fillRef idx="2">
              <a:schemeClr val="accent4"/>
            </a:fillRef>
            <a:effectRef idx="1">
              <a:schemeClr val="accent4"/>
            </a:effectRef>
            <a:fontRef idx="minor">
              <a:schemeClr val="dk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latin typeface="AR P丸ゴシック体E" panose="020F0900000000000000" pitchFamily="50" charset="-128"/>
                  <a:ea typeface="AR P丸ゴシック体E" panose="020F0900000000000000" pitchFamily="50" charset="-128"/>
                </a:rPr>
                <a:t>倫理観</a:t>
              </a:r>
              <a:r>
                <a:rPr kumimoji="1" lang="en-US" altLang="ja-JP" sz="2000" b="1" kern="1200" dirty="0" smtClean="0">
                  <a:latin typeface="AR P丸ゴシック体E" panose="020F0900000000000000" pitchFamily="50" charset="-128"/>
                  <a:ea typeface="AR P丸ゴシック体E" panose="020F0900000000000000" pitchFamily="50" charset="-128"/>
                </a:rPr>
                <a:t/>
              </a:r>
              <a:br>
                <a:rPr kumimoji="1" lang="en-US" altLang="ja-JP" sz="2000" b="1" kern="1200" dirty="0" smtClean="0">
                  <a:latin typeface="AR P丸ゴシック体E" panose="020F0900000000000000" pitchFamily="50" charset="-128"/>
                  <a:ea typeface="AR P丸ゴシック体E" panose="020F0900000000000000" pitchFamily="50" charset="-128"/>
                </a:rPr>
              </a:br>
              <a:r>
                <a:rPr kumimoji="1" lang="ja-JP" altLang="en-US" sz="2000" b="1" kern="1200" dirty="0" smtClean="0">
                  <a:latin typeface="AR P丸ゴシック体E" panose="020F0900000000000000" pitchFamily="50" charset="-128"/>
                  <a:ea typeface="AR P丸ゴシック体E" panose="020F0900000000000000" pitchFamily="50" charset="-128"/>
                </a:rPr>
                <a:t>（利益相反を克服し，公共の利益を尊重する）</a:t>
              </a:r>
              <a:endParaRPr kumimoji="1" lang="ja-JP" altLang="en-US" sz="2000" b="1" kern="1200" dirty="0">
                <a:latin typeface="AR P丸ゴシック体E" panose="020F0900000000000000" pitchFamily="50" charset="-128"/>
                <a:ea typeface="AR P丸ゴシック体E" panose="020F0900000000000000" pitchFamily="50" charset="-128"/>
              </a:endParaRPr>
            </a:p>
          </p:txBody>
        </p:sp>
      </p:grpSp>
      <p:sp>
        <p:nvSpPr>
          <p:cNvPr id="20" name="右矢印 19"/>
          <p:cNvSpPr/>
          <p:nvPr/>
        </p:nvSpPr>
        <p:spPr>
          <a:xfrm rot="1641294">
            <a:off x="7632192" y="2869784"/>
            <a:ext cx="978408" cy="48463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21" name="左矢印 20"/>
          <p:cNvSpPr/>
          <p:nvPr/>
        </p:nvSpPr>
        <p:spPr>
          <a:xfrm rot="20156678">
            <a:off x="7708228" y="5069364"/>
            <a:ext cx="978408" cy="484632"/>
          </a:xfrm>
          <a:prstGeom prst="lef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22" name="左矢印 21"/>
          <p:cNvSpPr/>
          <p:nvPr/>
        </p:nvSpPr>
        <p:spPr>
          <a:xfrm rot="1541099">
            <a:off x="3638088" y="5140387"/>
            <a:ext cx="978408" cy="484632"/>
          </a:xfrm>
          <a:prstGeom prst="lef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23" name="右矢印 22"/>
          <p:cNvSpPr/>
          <p:nvPr/>
        </p:nvSpPr>
        <p:spPr>
          <a:xfrm rot="20191055">
            <a:off x="3608931" y="2732992"/>
            <a:ext cx="978408" cy="48463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27" name="フッター プレースホルダー 26"/>
          <p:cNvSpPr>
            <a:spLocks noGrp="1"/>
          </p:cNvSpPr>
          <p:nvPr>
            <p:ph type="ftr" sz="quarter" idx="11"/>
          </p:nvPr>
        </p:nvSpPr>
        <p:spPr/>
        <p:txBody>
          <a:bodyPr/>
          <a:lstStyle/>
          <a:p>
            <a:r>
              <a:rPr kumimoji="1" lang="en-US" altLang="ja-JP" smtClean="0"/>
              <a:t>Introduction to the MBL</a:t>
            </a:r>
            <a:endParaRPr kumimoji="1" lang="ja-JP" altLang="en-US"/>
          </a:p>
        </p:txBody>
      </p:sp>
    </p:spTree>
    <p:extLst>
      <p:ext uri="{BB962C8B-B14F-4D97-AF65-F5344CB8AC3E}">
        <p14:creationId xmlns:p14="http://schemas.microsoft.com/office/powerpoint/2010/main" val="656973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1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5"/>
                                        </p:tgtEl>
                                      </p:cBhvr>
                                    </p:animEffect>
                                    <p:animScale>
                                      <p:cBhvr>
                                        <p:cTn id="12" dur="250" autoRev="1" fill="hold"/>
                                        <p:tgtEl>
                                          <p:spTgt spid="5"/>
                                        </p:tgtEl>
                                      </p:cBhvr>
                                      <p:by x="105000" y="105000"/>
                                    </p:animScale>
                                  </p:childTnLst>
                                </p:cTn>
                              </p:par>
                            </p:childTnLst>
                          </p:cTn>
                        </p:par>
                        <p:par>
                          <p:cTn id="13" fill="hold">
                            <p:stCondLst>
                              <p:cond delay="500"/>
                            </p:stCondLst>
                            <p:childTnLst>
                              <p:par>
                                <p:cTn id="14" presetID="22" presetClass="entr" presetSubtype="2" fill="hold" grpId="0" nodeType="after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wipe(right)">
                                      <p:cBhvr>
                                        <p:cTn id="16" dur="500"/>
                                        <p:tgtEl>
                                          <p:spTgt spid="20"/>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up)">
                                      <p:cBhvr>
                                        <p:cTn id="21" dur="1500"/>
                                        <p:tgtEl>
                                          <p:spTgt spid="24"/>
                                        </p:tgtEl>
                                      </p:cBhvr>
                                    </p:animEffect>
                                  </p:childTnLst>
                                </p:cTn>
                              </p:par>
                            </p:childTnLst>
                          </p:cTn>
                        </p:par>
                        <p:par>
                          <p:cTn id="22" fill="hold">
                            <p:stCondLst>
                              <p:cond delay="1500"/>
                            </p:stCondLst>
                            <p:childTnLst>
                              <p:par>
                                <p:cTn id="23" presetID="22" presetClass="entr" presetSubtype="1" fill="hold" grpId="0" nodeType="after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wipe(up)">
                                      <p:cBhvr>
                                        <p:cTn id="25" dur="500"/>
                                        <p:tgtEl>
                                          <p:spTgt spid="21"/>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nodeType="click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wipe(up)">
                                      <p:cBhvr>
                                        <p:cTn id="30" dur="1500"/>
                                        <p:tgtEl>
                                          <p:spTgt spid="25"/>
                                        </p:tgtEl>
                                      </p:cBhvr>
                                    </p:animEffect>
                                  </p:childTnLst>
                                </p:cTn>
                              </p:par>
                            </p:childTnLst>
                          </p:cTn>
                        </p:par>
                        <p:par>
                          <p:cTn id="31" fill="hold">
                            <p:stCondLst>
                              <p:cond delay="1500"/>
                            </p:stCondLst>
                            <p:childTnLst>
                              <p:par>
                                <p:cTn id="32" presetID="22" presetClass="entr" presetSubtype="1" fill="hold" grpId="0" nodeType="after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wipe(up)">
                                      <p:cBhvr>
                                        <p:cTn id="34" dur="500"/>
                                        <p:tgtEl>
                                          <p:spTgt spid="22"/>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nodeType="click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wipe(up)">
                                      <p:cBhvr>
                                        <p:cTn id="39" dur="1500"/>
                                        <p:tgtEl>
                                          <p:spTgt spid="26"/>
                                        </p:tgtEl>
                                      </p:cBhvr>
                                    </p:animEffect>
                                  </p:childTnLst>
                                </p:cTn>
                              </p:par>
                            </p:childTnLst>
                          </p:cTn>
                        </p:par>
                        <p:par>
                          <p:cTn id="40" fill="hold">
                            <p:stCondLst>
                              <p:cond delay="1500"/>
                            </p:stCondLst>
                            <p:childTnLst>
                              <p:par>
                                <p:cTn id="41" presetID="22" presetClass="entr" presetSubtype="8" fill="hold" grpId="0" nodeType="after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wipe(left)">
                                      <p:cBhvr>
                                        <p:cTn id="43"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normAutofit/>
          </a:bodyPr>
          <a:lstStyle/>
          <a:p>
            <a:r>
              <a:rPr kumimoji="1" lang="ja-JP" altLang="en-US" sz="6000" dirty="0" smtClean="0"/>
              <a:t>「</a:t>
            </a:r>
            <a:r>
              <a:rPr kumimoji="1" lang="ja-JP" altLang="en-US" sz="6000" dirty="0" smtClean="0">
                <a:hlinkClick r:id="rId3" action="ppaction://hlinksldjump"/>
              </a:rPr>
              <a:t>法と経営学</a:t>
            </a:r>
            <a:r>
              <a:rPr kumimoji="1" lang="ja-JP" altLang="en-US" sz="6000" dirty="0" smtClean="0"/>
              <a:t>」の研究理念</a:t>
            </a:r>
            <a:endParaRPr kumimoji="1" lang="ja-JP" altLang="en-US" sz="6000" dirty="0"/>
          </a:p>
        </p:txBody>
      </p:sp>
      <p:sp>
        <p:nvSpPr>
          <p:cNvPr id="4" name="日付プレースホルダー 3"/>
          <p:cNvSpPr>
            <a:spLocks noGrp="1"/>
          </p:cNvSpPr>
          <p:nvPr>
            <p:ph type="dt" sz="half" idx="10"/>
          </p:nvPr>
        </p:nvSpPr>
        <p:spPr/>
        <p:txBody>
          <a:bodyPr/>
          <a:lstStyle/>
          <a:p>
            <a:fld id="{8AD1A961-B3FF-47C0-88ED-4740C0B1DDB2}" type="datetime1">
              <a:rPr kumimoji="1" lang="ja-JP" altLang="en-US" smtClean="0"/>
              <a:t>2015/7/5</a:t>
            </a:fld>
            <a:endParaRPr kumimoji="1" lang="ja-JP" altLang="en-US"/>
          </a:p>
        </p:txBody>
      </p:sp>
      <p:sp>
        <p:nvSpPr>
          <p:cNvPr id="5" name="スライド番号プレースホルダー 4"/>
          <p:cNvSpPr>
            <a:spLocks noGrp="1"/>
          </p:cNvSpPr>
          <p:nvPr>
            <p:ph type="sldNum" sz="quarter" idx="12"/>
          </p:nvPr>
        </p:nvSpPr>
        <p:spPr/>
        <p:txBody>
          <a:bodyPr/>
          <a:lstStyle/>
          <a:p>
            <a:fld id="{034DF8C5-7924-4D50-87E1-AC63DB6A7F48}" type="slidenum">
              <a:rPr kumimoji="1" lang="ja-JP" altLang="en-US" smtClean="0"/>
              <a:t>15</a:t>
            </a:fld>
            <a:endParaRPr kumimoji="1" lang="ja-JP" altLang="en-US"/>
          </a:p>
        </p:txBody>
      </p:sp>
      <p:sp>
        <p:nvSpPr>
          <p:cNvPr id="6" name="タイトル 2"/>
          <p:cNvSpPr txBox="1">
            <a:spLocks/>
          </p:cNvSpPr>
          <p:nvPr/>
        </p:nvSpPr>
        <p:spPr bwMode="auto">
          <a:xfrm>
            <a:off x="611188" y="7389813"/>
            <a:ext cx="10742612" cy="626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algn="ctr" eaLnBrk="1" hangingPunct="1">
              <a:lnSpc>
                <a:spcPct val="80000"/>
              </a:lnSpc>
            </a:pPr>
            <a:r>
              <a:rPr lang="ja-JP" altLang="en-US" sz="4400" dirty="0" smtClean="0">
                <a:solidFill>
                  <a:schemeClr val="tx2"/>
                </a:solidFill>
              </a:rPr>
              <a:t>「法と経営学」研究科 説明会</a:t>
            </a:r>
            <a:r>
              <a:rPr lang="en-US" altLang="ja-JP" sz="4400" dirty="0">
                <a:solidFill>
                  <a:schemeClr val="tx2"/>
                </a:solidFill>
              </a:rPr>
              <a:t/>
            </a:r>
            <a:br>
              <a:rPr lang="en-US" altLang="ja-JP" sz="4400" dirty="0">
                <a:solidFill>
                  <a:schemeClr val="tx2"/>
                </a:solidFill>
              </a:rPr>
            </a:br>
            <a:r>
              <a:rPr lang="en-US" altLang="ja-JP" sz="4400" dirty="0">
                <a:solidFill>
                  <a:schemeClr val="tx2"/>
                </a:solidFill>
              </a:rPr>
              <a:t/>
            </a:r>
            <a:br>
              <a:rPr lang="en-US" altLang="ja-JP" sz="4400" dirty="0">
                <a:solidFill>
                  <a:schemeClr val="tx2"/>
                </a:solidFill>
              </a:rPr>
            </a:br>
            <a:r>
              <a:rPr lang="en-US" altLang="ja-JP" sz="3200" dirty="0" smtClean="0">
                <a:solidFill>
                  <a:schemeClr val="tx2"/>
                </a:solidFill>
                <a:latin typeface="Times New Roman" panose="02020603050405020304" pitchFamily="18" charset="0"/>
                <a:cs typeface="Times New Roman" panose="02020603050405020304" pitchFamily="18" charset="0"/>
              </a:rPr>
              <a:t>2015</a:t>
            </a:r>
            <a:r>
              <a:rPr lang="ja-JP" altLang="en-US" sz="3200" dirty="0" smtClean="0">
                <a:solidFill>
                  <a:schemeClr val="tx2"/>
                </a:solidFill>
              </a:rPr>
              <a:t>年</a:t>
            </a:r>
            <a:r>
              <a:rPr lang="en-US" altLang="ja-JP" sz="3200" dirty="0" smtClean="0">
                <a:solidFill>
                  <a:schemeClr val="tx2"/>
                </a:solidFill>
                <a:latin typeface="Times New Roman" panose="02020603050405020304" pitchFamily="18" charset="0"/>
                <a:cs typeface="Times New Roman" panose="02020603050405020304" pitchFamily="18" charset="0"/>
              </a:rPr>
              <a:t>7</a:t>
            </a:r>
            <a:r>
              <a:rPr lang="ja-JP" altLang="en-US" sz="3200" dirty="0" smtClean="0">
                <a:solidFill>
                  <a:schemeClr val="tx2"/>
                </a:solidFill>
              </a:rPr>
              <a:t>月</a:t>
            </a:r>
            <a:r>
              <a:rPr lang="en-US" altLang="ja-JP" sz="3200" dirty="0" smtClean="0">
                <a:solidFill>
                  <a:schemeClr val="tx2"/>
                </a:solidFill>
                <a:latin typeface="Times New Roman" panose="02020603050405020304" pitchFamily="18" charset="0"/>
                <a:cs typeface="Times New Roman" panose="02020603050405020304" pitchFamily="18" charset="0"/>
              </a:rPr>
              <a:t>5</a:t>
            </a:r>
            <a:r>
              <a:rPr lang="ja-JP" altLang="en-US" sz="3200" dirty="0" smtClean="0">
                <a:solidFill>
                  <a:schemeClr val="tx2"/>
                </a:solidFill>
              </a:rPr>
              <a:t>日</a:t>
            </a:r>
            <a:r>
              <a:rPr lang="en-US" altLang="ja-JP" sz="3200" dirty="0">
                <a:solidFill>
                  <a:schemeClr val="tx2"/>
                </a:solidFill>
              </a:rPr>
              <a:t/>
            </a:r>
            <a:br>
              <a:rPr lang="en-US" altLang="ja-JP" sz="3200" dirty="0">
                <a:solidFill>
                  <a:schemeClr val="tx2"/>
                </a:solidFill>
              </a:rPr>
            </a:br>
            <a:r>
              <a:rPr lang="en-US" altLang="ja-JP" sz="3200" dirty="0">
                <a:solidFill>
                  <a:schemeClr val="tx2"/>
                </a:solidFill>
              </a:rPr>
              <a:t/>
            </a:r>
            <a:br>
              <a:rPr lang="en-US" altLang="ja-JP" sz="3200" dirty="0">
                <a:solidFill>
                  <a:schemeClr val="tx2"/>
                </a:solidFill>
              </a:rPr>
            </a:br>
            <a:r>
              <a:rPr lang="ja-JP" altLang="en-US" sz="3200" dirty="0">
                <a:solidFill>
                  <a:schemeClr val="tx2"/>
                </a:solidFill>
              </a:rPr>
              <a:t>明治学院</a:t>
            </a:r>
            <a:r>
              <a:rPr lang="ja-JP" altLang="en-US" sz="3200" dirty="0" smtClean="0">
                <a:solidFill>
                  <a:schemeClr val="tx2"/>
                </a:solidFill>
              </a:rPr>
              <a:t>大学法学部教授</a:t>
            </a:r>
            <a:r>
              <a:rPr lang="en-US" altLang="ja-JP" sz="3200" dirty="0">
                <a:solidFill>
                  <a:schemeClr val="tx2"/>
                </a:solidFill>
              </a:rPr>
              <a:t/>
            </a:r>
            <a:br>
              <a:rPr lang="en-US" altLang="ja-JP" sz="3200" dirty="0">
                <a:solidFill>
                  <a:schemeClr val="tx2"/>
                </a:solidFill>
              </a:rPr>
            </a:br>
            <a:r>
              <a:rPr lang="en-US" altLang="ja-JP" sz="3200" dirty="0">
                <a:solidFill>
                  <a:schemeClr val="tx2"/>
                </a:solidFill>
              </a:rPr>
              <a:t/>
            </a:r>
            <a:br>
              <a:rPr lang="en-US" altLang="ja-JP" sz="3200" dirty="0">
                <a:solidFill>
                  <a:schemeClr val="tx2"/>
                </a:solidFill>
              </a:rPr>
            </a:br>
            <a:r>
              <a:rPr lang="ja-JP" altLang="en-US" sz="3200" dirty="0">
                <a:solidFill>
                  <a:schemeClr val="tx2"/>
                </a:solidFill>
              </a:rPr>
              <a:t>加賀山　茂</a:t>
            </a: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r>
              <a:rPr lang="ja-JP" altLang="en-US" sz="3200" dirty="0" smtClean="0">
                <a:solidFill>
                  <a:schemeClr val="tx2"/>
                </a:solidFill>
              </a:rPr>
              <a:t>ご参加いただき，ありがとうございまし</a:t>
            </a:r>
            <a:r>
              <a:rPr lang="ja-JP" altLang="en-US" sz="3200" dirty="0">
                <a:solidFill>
                  <a:schemeClr val="tx2"/>
                </a:solidFill>
              </a:rPr>
              <a:t>た</a:t>
            </a:r>
            <a:r>
              <a:rPr lang="ja-JP" altLang="en-US" sz="3600" dirty="0" smtClean="0">
                <a:solidFill>
                  <a:schemeClr val="tx2"/>
                </a:solidFill>
              </a:rPr>
              <a:t>。</a:t>
            </a:r>
            <a:r>
              <a:rPr lang="en-US" altLang="ja-JP" sz="4400" dirty="0">
                <a:solidFill>
                  <a:schemeClr val="tx2"/>
                </a:solidFill>
              </a:rPr>
              <a:t/>
            </a:r>
            <a:br>
              <a:rPr lang="en-US" altLang="ja-JP" sz="4400" dirty="0">
                <a:solidFill>
                  <a:schemeClr val="tx2"/>
                </a:solidFill>
              </a:rPr>
            </a:br>
            <a:endParaRPr lang="ja-JP" altLang="en-US" sz="4400" dirty="0">
              <a:solidFill>
                <a:schemeClr val="tx2"/>
              </a:solidFill>
            </a:endParaRPr>
          </a:p>
        </p:txBody>
      </p:sp>
      <p:sp>
        <p:nvSpPr>
          <p:cNvPr id="11" name="フリーフォーム 10"/>
          <p:cNvSpPr/>
          <p:nvPr/>
        </p:nvSpPr>
        <p:spPr>
          <a:xfrm>
            <a:off x="4083922" y="1669257"/>
            <a:ext cx="4071049" cy="2527801"/>
          </a:xfrm>
          <a:custGeom>
            <a:avLst/>
            <a:gdLst>
              <a:gd name="connsiteX0" fmla="*/ 0 w 4071049"/>
              <a:gd name="connsiteY0" fmla="*/ 1263901 h 2527801"/>
              <a:gd name="connsiteX1" fmla="*/ 2035525 w 4071049"/>
              <a:gd name="connsiteY1" fmla="*/ 0 h 2527801"/>
              <a:gd name="connsiteX2" fmla="*/ 4071050 w 4071049"/>
              <a:gd name="connsiteY2" fmla="*/ 1263901 h 2527801"/>
              <a:gd name="connsiteX3" fmla="*/ 2035525 w 4071049"/>
              <a:gd name="connsiteY3" fmla="*/ 2527802 h 2527801"/>
              <a:gd name="connsiteX4" fmla="*/ 0 w 4071049"/>
              <a:gd name="connsiteY4" fmla="*/ 1263901 h 25278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71049" h="2527801">
                <a:moveTo>
                  <a:pt x="0" y="1263901"/>
                </a:moveTo>
                <a:cubicBezTo>
                  <a:pt x="0" y="565868"/>
                  <a:pt x="911336" y="0"/>
                  <a:pt x="2035525" y="0"/>
                </a:cubicBezTo>
                <a:cubicBezTo>
                  <a:pt x="3159714" y="0"/>
                  <a:pt x="4071050" y="565868"/>
                  <a:pt x="4071050" y="1263901"/>
                </a:cubicBezTo>
                <a:cubicBezTo>
                  <a:pt x="4071050" y="1961934"/>
                  <a:pt x="3159714" y="2527802"/>
                  <a:pt x="2035525" y="2527802"/>
                </a:cubicBezTo>
                <a:cubicBezTo>
                  <a:pt x="911336" y="2527802"/>
                  <a:pt x="0" y="1961934"/>
                  <a:pt x="0" y="1263901"/>
                </a:cubicBezTo>
                <a:close/>
              </a:path>
            </a:pathLst>
          </a:custGeom>
        </p:spPr>
        <p:style>
          <a:lnRef idx="1">
            <a:schemeClr val="accent6"/>
          </a:lnRef>
          <a:fillRef idx="2">
            <a:schemeClr val="accent6"/>
          </a:fillRef>
          <a:effectRef idx="1">
            <a:schemeClr val="accent6"/>
          </a:effectRef>
          <a:fontRef idx="minor">
            <a:schemeClr val="dk1"/>
          </a:fontRef>
        </p:style>
        <p:txBody>
          <a:bodyPr spcFirstLastPara="0" vert="horz" wrap="square" lIns="542806" tIns="442365" rIns="542807" bIns="947926" numCol="1" spcCol="1270" anchor="ctr" anchorCtr="1">
            <a:noAutofit/>
          </a:bodyPr>
          <a:lstStyle/>
          <a:p>
            <a:pPr lvl="0" algn="ctr" defTabSz="1422400">
              <a:lnSpc>
                <a:spcPct val="90000"/>
              </a:lnSpc>
              <a:spcBef>
                <a:spcPct val="0"/>
              </a:spcBef>
              <a:spcAft>
                <a:spcPct val="35000"/>
              </a:spcAft>
            </a:pPr>
            <a:r>
              <a:rPr kumimoji="1" lang="ja-JP" altLang="en-US" sz="3200" b="0" kern="1200" dirty="0" smtClean="0">
                <a:latin typeface="AR P丸ゴシック体E" panose="020F0900000000000000" pitchFamily="50" charset="-128"/>
                <a:ea typeface="AR P丸ゴシック体E" panose="020F0900000000000000" pitchFamily="50" charset="-128"/>
              </a:rPr>
              <a:t>経営学</a:t>
            </a:r>
            <a:endParaRPr kumimoji="1" lang="ja-JP" altLang="en-US" sz="3200" b="0" kern="1200" dirty="0">
              <a:latin typeface="AR P丸ゴシック体E" panose="020F0900000000000000" pitchFamily="50" charset="-128"/>
              <a:ea typeface="AR P丸ゴシック体E" panose="020F0900000000000000" pitchFamily="50" charset="-128"/>
            </a:endParaRPr>
          </a:p>
          <a:p>
            <a:pPr marL="171450" lvl="1" indent="-171450" algn="l" defTabSz="800100">
              <a:lnSpc>
                <a:spcPct val="90000"/>
              </a:lnSpc>
              <a:spcBef>
                <a:spcPct val="0"/>
              </a:spcBef>
              <a:spcAft>
                <a:spcPct val="15000"/>
              </a:spcAft>
              <a:buChar char="••"/>
            </a:pPr>
            <a:r>
              <a:rPr kumimoji="1" lang="ja-JP" altLang="en-US" sz="1800" b="1" kern="1200" dirty="0" smtClean="0">
                <a:latin typeface="AR P丸ゴシック体E" panose="020F0900000000000000" pitchFamily="50" charset="-128"/>
                <a:ea typeface="AR P丸ゴシック体E" panose="020F0900000000000000" pitchFamily="50" charset="-128"/>
              </a:rPr>
              <a:t>本質における一致</a:t>
            </a:r>
            <a:endParaRPr kumimoji="1" lang="ja-JP" altLang="en-US" sz="1800" b="1" kern="1200" dirty="0">
              <a:latin typeface="AR P丸ゴシック体E" panose="020F0900000000000000" pitchFamily="50" charset="-128"/>
              <a:ea typeface="AR P丸ゴシック体E" panose="020F0900000000000000" pitchFamily="50" charset="-128"/>
            </a:endParaRPr>
          </a:p>
          <a:p>
            <a:pPr marL="171450" lvl="1" indent="-171450" algn="l" defTabSz="800100">
              <a:lnSpc>
                <a:spcPct val="90000"/>
              </a:lnSpc>
              <a:spcBef>
                <a:spcPct val="0"/>
              </a:spcBef>
              <a:spcAft>
                <a:spcPct val="15000"/>
              </a:spcAft>
              <a:buChar char="••"/>
            </a:pPr>
            <a:r>
              <a:rPr kumimoji="1" lang="ja-JP" altLang="en-US" sz="1800" b="1" kern="1200" dirty="0" smtClean="0">
                <a:latin typeface="AR P丸ゴシック体E" panose="020F0900000000000000" pitchFamily="50" charset="-128"/>
                <a:ea typeface="AR P丸ゴシック体E" panose="020F0900000000000000" pitchFamily="50" charset="-128"/>
              </a:rPr>
              <a:t>行動における自由</a:t>
            </a:r>
            <a:endParaRPr kumimoji="1" lang="ja-JP" altLang="en-US" sz="1800" b="1" kern="1200" dirty="0">
              <a:latin typeface="AR P丸ゴシック体E" panose="020F0900000000000000" pitchFamily="50" charset="-128"/>
              <a:ea typeface="AR P丸ゴシック体E" panose="020F0900000000000000" pitchFamily="50" charset="-128"/>
            </a:endParaRPr>
          </a:p>
          <a:p>
            <a:pPr marL="171450" lvl="1" indent="-171450" algn="l" defTabSz="800100">
              <a:lnSpc>
                <a:spcPct val="90000"/>
              </a:lnSpc>
              <a:spcBef>
                <a:spcPct val="0"/>
              </a:spcBef>
              <a:spcAft>
                <a:spcPct val="15000"/>
              </a:spcAft>
              <a:buChar char="••"/>
            </a:pPr>
            <a:r>
              <a:rPr kumimoji="1" lang="ja-JP" altLang="en-US" sz="1800" b="1" kern="1200" dirty="0" smtClean="0">
                <a:latin typeface="AR P丸ゴシック体E" panose="020F0900000000000000" pitchFamily="50" charset="-128"/>
                <a:ea typeface="AR P丸ゴシック体E" panose="020F0900000000000000" pitchFamily="50" charset="-128"/>
              </a:rPr>
              <a:t>あらゆることにおける信頼</a:t>
            </a:r>
            <a:endParaRPr kumimoji="1" lang="ja-JP" altLang="en-US" sz="1800" b="1" kern="1200" dirty="0">
              <a:latin typeface="AR P丸ゴシック体E" panose="020F0900000000000000" pitchFamily="50" charset="-128"/>
              <a:ea typeface="AR P丸ゴシック体E" panose="020F0900000000000000" pitchFamily="50" charset="-128"/>
            </a:endParaRPr>
          </a:p>
        </p:txBody>
      </p:sp>
      <p:sp>
        <p:nvSpPr>
          <p:cNvPr id="12" name="フリーフォーム 11"/>
          <p:cNvSpPr/>
          <p:nvPr/>
        </p:nvSpPr>
        <p:spPr>
          <a:xfrm>
            <a:off x="5589274" y="3493487"/>
            <a:ext cx="4478152" cy="2527801"/>
          </a:xfrm>
          <a:custGeom>
            <a:avLst/>
            <a:gdLst>
              <a:gd name="connsiteX0" fmla="*/ 0 w 4478152"/>
              <a:gd name="connsiteY0" fmla="*/ 1263901 h 2527801"/>
              <a:gd name="connsiteX1" fmla="*/ 2239076 w 4478152"/>
              <a:gd name="connsiteY1" fmla="*/ 0 h 2527801"/>
              <a:gd name="connsiteX2" fmla="*/ 4478152 w 4478152"/>
              <a:gd name="connsiteY2" fmla="*/ 1263901 h 2527801"/>
              <a:gd name="connsiteX3" fmla="*/ 2239076 w 4478152"/>
              <a:gd name="connsiteY3" fmla="*/ 2527802 h 2527801"/>
              <a:gd name="connsiteX4" fmla="*/ 0 w 4478152"/>
              <a:gd name="connsiteY4" fmla="*/ 1263901 h 25278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78152" h="2527801">
                <a:moveTo>
                  <a:pt x="0" y="1263901"/>
                </a:moveTo>
                <a:cubicBezTo>
                  <a:pt x="0" y="565868"/>
                  <a:pt x="1002468" y="0"/>
                  <a:pt x="2239076" y="0"/>
                </a:cubicBezTo>
                <a:cubicBezTo>
                  <a:pt x="3475684" y="0"/>
                  <a:pt x="4478152" y="565868"/>
                  <a:pt x="4478152" y="1263901"/>
                </a:cubicBezTo>
                <a:cubicBezTo>
                  <a:pt x="4478152" y="1961934"/>
                  <a:pt x="3475684" y="2527802"/>
                  <a:pt x="2239076" y="2527802"/>
                </a:cubicBezTo>
                <a:cubicBezTo>
                  <a:pt x="1002468" y="2527802"/>
                  <a:pt x="0" y="1961934"/>
                  <a:pt x="0" y="1263901"/>
                </a:cubicBezTo>
                <a:close/>
              </a:path>
            </a:pathLst>
          </a:custGeom>
        </p:spPr>
        <p:style>
          <a:lnRef idx="2">
            <a:schemeClr val="lt1">
              <a:hueOff val="0"/>
              <a:satOff val="0"/>
              <a:lumOff val="0"/>
              <a:alphaOff val="0"/>
            </a:schemeClr>
          </a:lnRef>
          <a:fillRef idx="1">
            <a:schemeClr val="accent3">
              <a:alpha val="50000"/>
              <a:hueOff val="5625132"/>
              <a:satOff val="-8440"/>
              <a:lumOff val="-1373"/>
              <a:alphaOff val="0"/>
            </a:schemeClr>
          </a:fillRef>
          <a:effectRef idx="0">
            <a:schemeClr val="accent3">
              <a:alpha val="50000"/>
              <a:hueOff val="5625132"/>
              <a:satOff val="-8440"/>
              <a:lumOff val="-1373"/>
              <a:alphaOff val="0"/>
            </a:schemeClr>
          </a:effectRef>
          <a:fontRef idx="minor">
            <a:schemeClr val="tx1"/>
          </a:fontRef>
        </p:style>
        <p:txBody>
          <a:bodyPr spcFirstLastPara="0" vert="horz" wrap="square" lIns="1369568" tIns="653015" rIns="421693" bIns="484496" numCol="1" spcCol="1270" anchor="ctr" anchorCtr="1">
            <a:noAutofit/>
          </a:bodyPr>
          <a:lstStyle/>
          <a:p>
            <a:pPr lvl="0" algn="ctr" defTabSz="1422400">
              <a:lnSpc>
                <a:spcPct val="90000"/>
              </a:lnSpc>
              <a:spcBef>
                <a:spcPct val="0"/>
              </a:spcBef>
              <a:spcAft>
                <a:spcPct val="35000"/>
              </a:spcAft>
            </a:pPr>
            <a:r>
              <a:rPr kumimoji="1" lang="ja-JP" altLang="en-US" sz="3200" b="0" kern="1200" dirty="0" smtClean="0">
                <a:latin typeface="AR P丸ゴシック体E" panose="020F0900000000000000" pitchFamily="50" charset="-128"/>
                <a:ea typeface="AR P丸ゴシック体E" panose="020F0900000000000000" pitchFamily="50" charset="-128"/>
              </a:rPr>
              <a:t>法学</a:t>
            </a:r>
            <a:endParaRPr kumimoji="1" lang="ja-JP" altLang="en-US" sz="3200" b="0" kern="1200" dirty="0">
              <a:latin typeface="AR P丸ゴシック体E" panose="020F0900000000000000" pitchFamily="50" charset="-128"/>
              <a:ea typeface="AR P丸ゴシック体E" panose="020F0900000000000000" pitchFamily="50" charset="-128"/>
            </a:endParaRPr>
          </a:p>
          <a:p>
            <a:pPr marL="171450" lvl="1" indent="-171450" algn="ctr" defTabSz="800100">
              <a:lnSpc>
                <a:spcPct val="90000"/>
              </a:lnSpc>
              <a:spcBef>
                <a:spcPct val="0"/>
              </a:spcBef>
              <a:spcAft>
                <a:spcPct val="15000"/>
              </a:spcAft>
              <a:buChar char="••"/>
            </a:pPr>
            <a:r>
              <a:rPr kumimoji="1" lang="ja-JP" altLang="en-US" sz="1800" b="1" kern="1200" dirty="0" smtClean="0">
                <a:latin typeface="AR P丸ゴシック体E" panose="020F0900000000000000" pitchFamily="50" charset="-128"/>
                <a:ea typeface="AR P丸ゴシック体E" panose="020F0900000000000000" pitchFamily="50" charset="-128"/>
              </a:rPr>
              <a:t>紛争の平和的解決</a:t>
            </a:r>
            <a:endParaRPr kumimoji="1" lang="ja-JP" altLang="en-US" sz="1800" b="1" kern="1200" dirty="0">
              <a:latin typeface="AR P丸ゴシック体E" panose="020F0900000000000000" pitchFamily="50" charset="-128"/>
              <a:ea typeface="AR P丸ゴシック体E" panose="020F0900000000000000" pitchFamily="50" charset="-128"/>
            </a:endParaRPr>
          </a:p>
          <a:p>
            <a:pPr marL="171450" lvl="1" indent="-171450" algn="l" defTabSz="800100">
              <a:lnSpc>
                <a:spcPct val="90000"/>
              </a:lnSpc>
              <a:spcBef>
                <a:spcPct val="0"/>
              </a:spcBef>
              <a:spcAft>
                <a:spcPct val="15000"/>
              </a:spcAft>
              <a:buChar char="••"/>
            </a:pPr>
            <a:r>
              <a:rPr kumimoji="1" lang="ja-JP" altLang="en-US" sz="1800" b="1" kern="1200" dirty="0" smtClean="0">
                <a:latin typeface="AR P丸ゴシック体E" panose="020F0900000000000000" pitchFamily="50" charset="-128"/>
                <a:ea typeface="AR P丸ゴシック体E" panose="020F0900000000000000" pitchFamily="50" charset="-128"/>
              </a:rPr>
              <a:t>必要なことは許されるが，</a:t>
            </a:r>
            <a:endParaRPr kumimoji="1" lang="ja-JP" altLang="en-US" sz="1800" b="1" kern="1200" dirty="0">
              <a:latin typeface="AR P丸ゴシック体E" panose="020F0900000000000000" pitchFamily="50" charset="-128"/>
              <a:ea typeface="AR P丸ゴシック体E" panose="020F0900000000000000" pitchFamily="50" charset="-128"/>
            </a:endParaRPr>
          </a:p>
          <a:p>
            <a:pPr marL="171450" lvl="1" indent="-171450" algn="l" defTabSz="800100">
              <a:lnSpc>
                <a:spcPct val="90000"/>
              </a:lnSpc>
              <a:spcBef>
                <a:spcPct val="0"/>
              </a:spcBef>
              <a:spcAft>
                <a:spcPct val="15000"/>
              </a:spcAft>
              <a:buChar char="••"/>
            </a:pPr>
            <a:r>
              <a:rPr kumimoji="1" lang="ja-JP" altLang="en-US" sz="1800" b="1" kern="1200" dirty="0" smtClean="0">
                <a:latin typeface="AR P丸ゴシック体E" panose="020F0900000000000000" pitchFamily="50" charset="-128"/>
                <a:ea typeface="AR P丸ゴシック体E" panose="020F0900000000000000" pitchFamily="50" charset="-128"/>
              </a:rPr>
              <a:t>損害を最小にすべし</a:t>
            </a:r>
            <a:endParaRPr kumimoji="1" lang="ja-JP" altLang="en-US" sz="1800" b="1" kern="1200" dirty="0">
              <a:latin typeface="AR P丸ゴシック体E" panose="020F0900000000000000" pitchFamily="50" charset="-128"/>
              <a:ea typeface="AR P丸ゴシック体E" panose="020F0900000000000000" pitchFamily="50" charset="-128"/>
            </a:endParaRPr>
          </a:p>
        </p:txBody>
      </p:sp>
      <p:sp>
        <p:nvSpPr>
          <p:cNvPr id="13" name="フリーフォーム 12"/>
          <p:cNvSpPr/>
          <p:nvPr/>
        </p:nvSpPr>
        <p:spPr>
          <a:xfrm>
            <a:off x="2459510" y="3493487"/>
            <a:ext cx="4478152" cy="2527801"/>
          </a:xfrm>
          <a:custGeom>
            <a:avLst/>
            <a:gdLst>
              <a:gd name="connsiteX0" fmla="*/ 0 w 4478152"/>
              <a:gd name="connsiteY0" fmla="*/ 1263901 h 2527801"/>
              <a:gd name="connsiteX1" fmla="*/ 2239076 w 4478152"/>
              <a:gd name="connsiteY1" fmla="*/ 0 h 2527801"/>
              <a:gd name="connsiteX2" fmla="*/ 4478152 w 4478152"/>
              <a:gd name="connsiteY2" fmla="*/ 1263901 h 2527801"/>
              <a:gd name="connsiteX3" fmla="*/ 2239076 w 4478152"/>
              <a:gd name="connsiteY3" fmla="*/ 2527802 h 2527801"/>
              <a:gd name="connsiteX4" fmla="*/ 0 w 4478152"/>
              <a:gd name="connsiteY4" fmla="*/ 1263901 h 25278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78152" h="2527801">
                <a:moveTo>
                  <a:pt x="0" y="1263901"/>
                </a:moveTo>
                <a:cubicBezTo>
                  <a:pt x="0" y="565868"/>
                  <a:pt x="1002468" y="0"/>
                  <a:pt x="2239076" y="0"/>
                </a:cubicBezTo>
                <a:cubicBezTo>
                  <a:pt x="3475684" y="0"/>
                  <a:pt x="4478152" y="565868"/>
                  <a:pt x="4478152" y="1263901"/>
                </a:cubicBezTo>
                <a:cubicBezTo>
                  <a:pt x="4478152" y="1961934"/>
                  <a:pt x="3475684" y="2527802"/>
                  <a:pt x="2239076" y="2527802"/>
                </a:cubicBezTo>
                <a:cubicBezTo>
                  <a:pt x="1002468" y="2527802"/>
                  <a:pt x="0" y="1961934"/>
                  <a:pt x="0" y="1263901"/>
                </a:cubicBezTo>
                <a:close/>
              </a:path>
            </a:pathLst>
          </a:custGeom>
        </p:spPr>
        <p:style>
          <a:lnRef idx="2">
            <a:schemeClr val="lt1">
              <a:hueOff val="0"/>
              <a:satOff val="0"/>
              <a:lumOff val="0"/>
              <a:alphaOff val="0"/>
            </a:schemeClr>
          </a:lnRef>
          <a:fillRef idx="1">
            <a:schemeClr val="accent3">
              <a:alpha val="50000"/>
              <a:hueOff val="11250264"/>
              <a:satOff val="-16880"/>
              <a:lumOff val="-2745"/>
              <a:alphaOff val="0"/>
            </a:schemeClr>
          </a:fillRef>
          <a:effectRef idx="0">
            <a:schemeClr val="accent3">
              <a:alpha val="50000"/>
              <a:hueOff val="11250264"/>
              <a:satOff val="-16880"/>
              <a:lumOff val="-2745"/>
              <a:alphaOff val="0"/>
            </a:schemeClr>
          </a:effectRef>
          <a:fontRef idx="minor">
            <a:schemeClr val="tx1"/>
          </a:fontRef>
        </p:style>
        <p:txBody>
          <a:bodyPr spcFirstLastPara="0" vert="horz" wrap="square" lIns="421692" tIns="653015" rIns="1369569" bIns="484496" numCol="1" spcCol="1270" anchor="ctr" anchorCtr="1">
            <a:noAutofit/>
          </a:bodyPr>
          <a:lstStyle/>
          <a:p>
            <a:pPr lvl="0" algn="ctr" defTabSz="1422400">
              <a:lnSpc>
                <a:spcPct val="90000"/>
              </a:lnSpc>
              <a:spcBef>
                <a:spcPct val="0"/>
              </a:spcBef>
              <a:spcAft>
                <a:spcPct val="35000"/>
              </a:spcAft>
            </a:pPr>
            <a:r>
              <a:rPr kumimoji="1" lang="ja-JP" altLang="en-US" sz="3200" b="0" kern="1200" dirty="0" smtClean="0">
                <a:latin typeface="AR P丸ゴシック体E" panose="020F0900000000000000" pitchFamily="50" charset="-128"/>
                <a:ea typeface="AR P丸ゴシック体E" panose="020F0900000000000000" pitchFamily="50" charset="-128"/>
              </a:rPr>
              <a:t>経済学</a:t>
            </a:r>
            <a:endParaRPr kumimoji="1" lang="ja-JP" altLang="en-US" sz="3200" b="0" kern="1200" dirty="0">
              <a:latin typeface="AR P丸ゴシック体E" panose="020F0900000000000000" pitchFamily="50" charset="-128"/>
              <a:ea typeface="AR P丸ゴシック体E" panose="020F0900000000000000" pitchFamily="50" charset="-128"/>
            </a:endParaRPr>
          </a:p>
          <a:p>
            <a:pPr marL="171450" lvl="1" indent="-171450" algn="l" defTabSz="800100">
              <a:lnSpc>
                <a:spcPct val="90000"/>
              </a:lnSpc>
              <a:spcBef>
                <a:spcPct val="0"/>
              </a:spcBef>
              <a:spcAft>
                <a:spcPct val="15000"/>
              </a:spcAft>
              <a:buChar char="••"/>
            </a:pPr>
            <a:r>
              <a:rPr kumimoji="1" lang="ja-JP" altLang="en-US" sz="1800" b="1" kern="1200" dirty="0" smtClean="0">
                <a:latin typeface="AR P丸ゴシック体E" panose="020F0900000000000000" pitchFamily="50" charset="-128"/>
                <a:ea typeface="AR P丸ゴシック体E" panose="020F0900000000000000" pitchFamily="50" charset="-128"/>
              </a:rPr>
              <a:t>資源の最適な配分</a:t>
            </a:r>
            <a:endParaRPr kumimoji="1" lang="en-US" altLang="ja-JP" sz="1800" b="1" kern="1200" dirty="0" smtClean="0">
              <a:latin typeface="AR P丸ゴシック体E" panose="020F0900000000000000" pitchFamily="50" charset="-128"/>
              <a:ea typeface="AR P丸ゴシック体E" panose="020F0900000000000000" pitchFamily="50" charset="-128"/>
            </a:endParaRPr>
          </a:p>
          <a:p>
            <a:pPr marL="171450" lvl="1" indent="-171450" algn="l" defTabSz="800100">
              <a:lnSpc>
                <a:spcPct val="90000"/>
              </a:lnSpc>
              <a:spcBef>
                <a:spcPct val="0"/>
              </a:spcBef>
              <a:spcAft>
                <a:spcPct val="15000"/>
              </a:spcAft>
              <a:buChar char="••"/>
            </a:pPr>
            <a:r>
              <a:rPr kumimoji="1" lang="ja-JP" altLang="en-US" sz="1800" b="1" kern="1200" dirty="0" smtClean="0">
                <a:latin typeface="AR P丸ゴシック体E" panose="020F0900000000000000" pitchFamily="50" charset="-128"/>
                <a:ea typeface="AR P丸ゴシック体E" panose="020F0900000000000000" pitchFamily="50" charset="-128"/>
              </a:rPr>
              <a:t>所得の適正な再分配</a:t>
            </a:r>
            <a:endParaRPr kumimoji="1" lang="ja-JP" altLang="en-US" sz="1800" b="1" kern="1200" dirty="0">
              <a:latin typeface="AR P丸ゴシック体E" panose="020F0900000000000000" pitchFamily="50" charset="-128"/>
              <a:ea typeface="AR P丸ゴシック体E" panose="020F0900000000000000" pitchFamily="50" charset="-128"/>
            </a:endParaRPr>
          </a:p>
        </p:txBody>
      </p:sp>
      <p:sp>
        <p:nvSpPr>
          <p:cNvPr id="8" name="フッター プレースホルダー 7"/>
          <p:cNvSpPr>
            <a:spLocks noGrp="1"/>
          </p:cNvSpPr>
          <p:nvPr>
            <p:ph type="ftr" sz="quarter" idx="11"/>
          </p:nvPr>
        </p:nvSpPr>
        <p:spPr/>
        <p:txBody>
          <a:bodyPr/>
          <a:lstStyle/>
          <a:p>
            <a:r>
              <a:rPr kumimoji="1" lang="en-US" altLang="ja-JP" smtClean="0"/>
              <a:t>Introduction to the MBL</a:t>
            </a:r>
            <a:endParaRPr kumimoji="1" lang="ja-JP" altLang="en-US"/>
          </a:p>
        </p:txBody>
      </p:sp>
    </p:spTree>
    <p:extLst>
      <p:ext uri="{BB962C8B-B14F-4D97-AF65-F5344CB8AC3E}">
        <p14:creationId xmlns:p14="http://schemas.microsoft.com/office/powerpoint/2010/main" val="3241988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1" fill="hold" grpId="0" nodeType="withEffect">
                                  <p:stCondLst>
                                    <p:cond delay="0"/>
                                  </p:stCondLst>
                                  <p:childTnLst>
                                    <p:anim calcmode="lin" valueType="num">
                                      <p:cBhvr additive="base">
                                        <p:cTn id="6" dur="10000"/>
                                        <p:tgtEl>
                                          <p:spTgt spid="6"/>
                                        </p:tgtEl>
                                        <p:attrNameLst>
                                          <p:attrName>ppt_x</p:attrName>
                                        </p:attrNameLst>
                                      </p:cBhvr>
                                      <p:tavLst>
                                        <p:tav tm="0">
                                          <p:val>
                                            <p:strVal val="ppt_x"/>
                                          </p:val>
                                        </p:tav>
                                        <p:tav tm="100000">
                                          <p:val>
                                            <p:strVal val="ppt_x"/>
                                          </p:val>
                                        </p:tav>
                                      </p:tavLst>
                                    </p:anim>
                                    <p:anim calcmode="lin" valueType="num">
                                      <p:cBhvr additive="base">
                                        <p:cTn id="7" dur="10000"/>
                                        <p:tgtEl>
                                          <p:spTgt spid="6"/>
                                        </p:tgtEl>
                                        <p:attrNameLst>
                                          <p:attrName>ppt_y</p:attrName>
                                        </p:attrNameLst>
                                      </p:cBhvr>
                                      <p:tavLst>
                                        <p:tav tm="0">
                                          <p:val>
                                            <p:strVal val="ppt_y"/>
                                          </p:val>
                                        </p:tav>
                                        <p:tav tm="100000">
                                          <p:val>
                                            <p:strVal val="0-ppt_h/2"/>
                                          </p:val>
                                        </p:tav>
                                      </p:tavLst>
                                    </p:anim>
                                    <p:set>
                                      <p:cBhvr>
                                        <p:cTn id="8" dur="1" fill="hold">
                                          <p:stCondLst>
                                            <p:cond delay="9999"/>
                                          </p:stCondLst>
                                        </p:cTn>
                                        <p:tgtEl>
                                          <p:spTgt spid="6"/>
                                        </p:tgtEl>
                                        <p:attrNameLst>
                                          <p:attrName>style.visibility</p:attrName>
                                        </p:attrNameLst>
                                      </p:cBhvr>
                                      <p:to>
                                        <p:strVal val="hidden"/>
                                      </p:to>
                                    </p:set>
                                  </p:childTnLst>
                                </p:cTn>
                              </p:par>
                            </p:childTnLst>
                          </p:cTn>
                        </p:par>
                        <p:par>
                          <p:cTn id="9" fill="hold">
                            <p:stCondLst>
                              <p:cond delay="10000"/>
                            </p:stCondLst>
                            <p:childTnLst>
                              <p:par>
                                <p:cTn id="10" presetID="2" presetClass="entr" presetSubtype="4"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1500" fill="hold"/>
                                        <p:tgtEl>
                                          <p:spTgt spid="7"/>
                                        </p:tgtEl>
                                        <p:attrNameLst>
                                          <p:attrName>ppt_x</p:attrName>
                                        </p:attrNameLst>
                                      </p:cBhvr>
                                      <p:tavLst>
                                        <p:tav tm="0">
                                          <p:val>
                                            <p:strVal val="#ppt_x"/>
                                          </p:val>
                                        </p:tav>
                                        <p:tav tm="100000">
                                          <p:val>
                                            <p:strVal val="#ppt_x"/>
                                          </p:val>
                                        </p:tav>
                                      </p:tavLst>
                                    </p:anim>
                                    <p:anim calcmode="lin" valueType="num">
                                      <p:cBhvr additive="base">
                                        <p:cTn id="13" dur="1500" fill="hold"/>
                                        <p:tgtEl>
                                          <p:spTgt spid="7"/>
                                        </p:tgtEl>
                                        <p:attrNameLst>
                                          <p:attrName>ppt_y</p:attrName>
                                        </p:attrNameLst>
                                      </p:cBhvr>
                                      <p:tavLst>
                                        <p:tav tm="0">
                                          <p:val>
                                            <p:strVal val="1+#ppt_h/2"/>
                                          </p:val>
                                        </p:tav>
                                        <p:tav tm="100000">
                                          <p:val>
                                            <p:strVal val="#ppt_y"/>
                                          </p:val>
                                        </p:tav>
                                      </p:tavLst>
                                    </p:anim>
                                  </p:childTnLst>
                                </p:cTn>
                              </p:par>
                            </p:childTnLst>
                          </p:cTn>
                        </p:par>
                        <p:par>
                          <p:cTn id="14" fill="hold">
                            <p:stCondLst>
                              <p:cond delay="11500"/>
                            </p:stCondLst>
                            <p:childTnLst>
                              <p:par>
                                <p:cTn id="15" presetID="16" presetClass="entr" presetSubtype="37" fill="hold" grpId="0" nodeType="afterEffect">
                                  <p:stCondLst>
                                    <p:cond delay="0"/>
                                  </p:stCondLst>
                                  <p:childTnLst>
                                    <p:set>
                                      <p:cBhvr>
                                        <p:cTn id="16" dur="1" fill="hold">
                                          <p:stCondLst>
                                            <p:cond delay="0"/>
                                          </p:stCondLst>
                                        </p:cTn>
                                        <p:tgtEl>
                                          <p:spTgt spid="13">
                                            <p:bg/>
                                          </p:spTgt>
                                        </p:tgtEl>
                                        <p:attrNameLst>
                                          <p:attrName>style.visibility</p:attrName>
                                        </p:attrNameLst>
                                      </p:cBhvr>
                                      <p:to>
                                        <p:strVal val="visible"/>
                                      </p:to>
                                    </p:set>
                                    <p:animEffect transition="in" filter="barn(outVertical)">
                                      <p:cBhvr>
                                        <p:cTn id="17" dur="750"/>
                                        <p:tgtEl>
                                          <p:spTgt spid="13">
                                            <p:bg/>
                                          </p:spTgt>
                                        </p:tgtEl>
                                      </p:cBhvr>
                                    </p:animEffect>
                                  </p:childTnLst>
                                </p:cTn>
                              </p:par>
                              <p:par>
                                <p:cTn id="18" presetID="22" presetClass="entr" presetSubtype="8" fill="hold" grpId="0" nodeType="withEffect">
                                  <p:stCondLst>
                                    <p:cond delay="500"/>
                                  </p:stCondLst>
                                  <p:childTnLst>
                                    <p:set>
                                      <p:cBhvr>
                                        <p:cTn id="19" dur="1" fill="hold">
                                          <p:stCondLst>
                                            <p:cond delay="0"/>
                                          </p:stCondLst>
                                        </p:cTn>
                                        <p:tgtEl>
                                          <p:spTgt spid="13">
                                            <p:txEl>
                                              <p:pRg st="0" end="0"/>
                                            </p:txEl>
                                          </p:spTgt>
                                        </p:tgtEl>
                                        <p:attrNameLst>
                                          <p:attrName>style.visibility</p:attrName>
                                        </p:attrNameLst>
                                      </p:cBhvr>
                                      <p:to>
                                        <p:strVal val="visible"/>
                                      </p:to>
                                    </p:set>
                                    <p:animEffect transition="in" filter="wipe(left)">
                                      <p:cBhvr>
                                        <p:cTn id="20" dur="250"/>
                                        <p:tgtEl>
                                          <p:spTgt spid="13">
                                            <p:txEl>
                                              <p:pRg st="0" end="0"/>
                                            </p:txEl>
                                          </p:spTgt>
                                        </p:tgtEl>
                                      </p:cBhvr>
                                    </p:animEffect>
                                  </p:childTnLst>
                                </p:cTn>
                              </p:par>
                            </p:childTnLst>
                          </p:cTn>
                        </p:par>
                        <p:par>
                          <p:cTn id="21" fill="hold">
                            <p:stCondLst>
                              <p:cond delay="12250"/>
                            </p:stCondLst>
                            <p:childTnLst>
                              <p:par>
                                <p:cTn id="22" presetID="22" presetClass="entr" presetSubtype="8" fill="hold" grpId="0" nodeType="afterEffect">
                                  <p:stCondLst>
                                    <p:cond delay="500"/>
                                  </p:stCondLst>
                                  <p:childTnLst>
                                    <p:set>
                                      <p:cBhvr>
                                        <p:cTn id="23" dur="1" fill="hold">
                                          <p:stCondLst>
                                            <p:cond delay="0"/>
                                          </p:stCondLst>
                                        </p:cTn>
                                        <p:tgtEl>
                                          <p:spTgt spid="13">
                                            <p:txEl>
                                              <p:pRg st="1" end="1"/>
                                            </p:txEl>
                                          </p:spTgt>
                                        </p:tgtEl>
                                        <p:attrNameLst>
                                          <p:attrName>style.visibility</p:attrName>
                                        </p:attrNameLst>
                                      </p:cBhvr>
                                      <p:to>
                                        <p:strVal val="visible"/>
                                      </p:to>
                                    </p:set>
                                    <p:animEffect transition="in" filter="wipe(left)">
                                      <p:cBhvr>
                                        <p:cTn id="24" dur="500"/>
                                        <p:tgtEl>
                                          <p:spTgt spid="13">
                                            <p:txEl>
                                              <p:pRg st="1" end="1"/>
                                            </p:txEl>
                                          </p:spTgt>
                                        </p:tgtEl>
                                      </p:cBhvr>
                                    </p:animEffect>
                                  </p:childTnLst>
                                </p:cTn>
                              </p:par>
                            </p:childTnLst>
                          </p:cTn>
                        </p:par>
                        <p:par>
                          <p:cTn id="25" fill="hold">
                            <p:stCondLst>
                              <p:cond delay="13250"/>
                            </p:stCondLst>
                            <p:childTnLst>
                              <p:par>
                                <p:cTn id="26" presetID="22" presetClass="entr" presetSubtype="8" fill="hold" grpId="0" nodeType="afterEffect">
                                  <p:stCondLst>
                                    <p:cond delay="500"/>
                                  </p:stCondLst>
                                  <p:childTnLst>
                                    <p:set>
                                      <p:cBhvr>
                                        <p:cTn id="27" dur="1" fill="hold">
                                          <p:stCondLst>
                                            <p:cond delay="0"/>
                                          </p:stCondLst>
                                        </p:cTn>
                                        <p:tgtEl>
                                          <p:spTgt spid="13">
                                            <p:txEl>
                                              <p:pRg st="2" end="2"/>
                                            </p:txEl>
                                          </p:spTgt>
                                        </p:tgtEl>
                                        <p:attrNameLst>
                                          <p:attrName>style.visibility</p:attrName>
                                        </p:attrNameLst>
                                      </p:cBhvr>
                                      <p:to>
                                        <p:strVal val="visible"/>
                                      </p:to>
                                    </p:set>
                                    <p:animEffect transition="in" filter="wipe(left)">
                                      <p:cBhvr>
                                        <p:cTn id="28" dur="500"/>
                                        <p:tgtEl>
                                          <p:spTgt spid="13">
                                            <p:txEl>
                                              <p:pRg st="2" end="2"/>
                                            </p:txEl>
                                          </p:spTgt>
                                        </p:tgtEl>
                                      </p:cBhvr>
                                    </p:animEffect>
                                  </p:childTnLst>
                                </p:cTn>
                              </p:par>
                            </p:childTnLst>
                          </p:cTn>
                        </p:par>
                        <p:par>
                          <p:cTn id="29" fill="hold">
                            <p:stCondLst>
                              <p:cond delay="14250"/>
                            </p:stCondLst>
                            <p:childTnLst>
                              <p:par>
                                <p:cTn id="30" presetID="16" presetClass="entr" presetSubtype="37" fill="hold" grpId="0" nodeType="afterEffect">
                                  <p:stCondLst>
                                    <p:cond delay="250"/>
                                  </p:stCondLst>
                                  <p:childTnLst>
                                    <p:set>
                                      <p:cBhvr>
                                        <p:cTn id="31" dur="1" fill="hold">
                                          <p:stCondLst>
                                            <p:cond delay="0"/>
                                          </p:stCondLst>
                                        </p:cTn>
                                        <p:tgtEl>
                                          <p:spTgt spid="12">
                                            <p:bg/>
                                          </p:spTgt>
                                        </p:tgtEl>
                                        <p:attrNameLst>
                                          <p:attrName>style.visibility</p:attrName>
                                        </p:attrNameLst>
                                      </p:cBhvr>
                                      <p:to>
                                        <p:strVal val="visible"/>
                                      </p:to>
                                    </p:set>
                                    <p:animEffect transition="in" filter="barn(outVertical)">
                                      <p:cBhvr>
                                        <p:cTn id="32" dur="750"/>
                                        <p:tgtEl>
                                          <p:spTgt spid="12">
                                            <p:bg/>
                                          </p:spTgt>
                                        </p:tgtEl>
                                      </p:cBhvr>
                                    </p:animEffect>
                                  </p:childTnLst>
                                </p:cTn>
                              </p:par>
                              <p:par>
                                <p:cTn id="33" presetID="22" presetClass="entr" presetSubtype="8" fill="hold" grpId="0" nodeType="withEffect">
                                  <p:stCondLst>
                                    <p:cond delay="750"/>
                                  </p:stCondLst>
                                  <p:childTnLst>
                                    <p:set>
                                      <p:cBhvr>
                                        <p:cTn id="34" dur="1" fill="hold">
                                          <p:stCondLst>
                                            <p:cond delay="0"/>
                                          </p:stCondLst>
                                        </p:cTn>
                                        <p:tgtEl>
                                          <p:spTgt spid="12">
                                            <p:txEl>
                                              <p:pRg st="0" end="0"/>
                                            </p:txEl>
                                          </p:spTgt>
                                        </p:tgtEl>
                                        <p:attrNameLst>
                                          <p:attrName>style.visibility</p:attrName>
                                        </p:attrNameLst>
                                      </p:cBhvr>
                                      <p:to>
                                        <p:strVal val="visible"/>
                                      </p:to>
                                    </p:set>
                                    <p:animEffect transition="in" filter="wipe(left)">
                                      <p:cBhvr>
                                        <p:cTn id="35" dur="250"/>
                                        <p:tgtEl>
                                          <p:spTgt spid="12">
                                            <p:txEl>
                                              <p:pRg st="0" end="0"/>
                                            </p:txEl>
                                          </p:spTgt>
                                        </p:tgtEl>
                                      </p:cBhvr>
                                    </p:animEffect>
                                  </p:childTnLst>
                                </p:cTn>
                              </p:par>
                            </p:childTnLst>
                          </p:cTn>
                        </p:par>
                        <p:par>
                          <p:cTn id="36" fill="hold">
                            <p:stCondLst>
                              <p:cond delay="15250"/>
                            </p:stCondLst>
                            <p:childTnLst>
                              <p:par>
                                <p:cTn id="37" presetID="22" presetClass="entr" presetSubtype="8" fill="hold" grpId="0" nodeType="afterEffect">
                                  <p:stCondLst>
                                    <p:cond delay="500"/>
                                  </p:stCondLst>
                                  <p:childTnLst>
                                    <p:set>
                                      <p:cBhvr>
                                        <p:cTn id="38" dur="1" fill="hold">
                                          <p:stCondLst>
                                            <p:cond delay="0"/>
                                          </p:stCondLst>
                                        </p:cTn>
                                        <p:tgtEl>
                                          <p:spTgt spid="12">
                                            <p:txEl>
                                              <p:pRg st="1" end="1"/>
                                            </p:txEl>
                                          </p:spTgt>
                                        </p:tgtEl>
                                        <p:attrNameLst>
                                          <p:attrName>style.visibility</p:attrName>
                                        </p:attrNameLst>
                                      </p:cBhvr>
                                      <p:to>
                                        <p:strVal val="visible"/>
                                      </p:to>
                                    </p:set>
                                    <p:animEffect transition="in" filter="wipe(left)">
                                      <p:cBhvr>
                                        <p:cTn id="39" dur="500"/>
                                        <p:tgtEl>
                                          <p:spTgt spid="12">
                                            <p:txEl>
                                              <p:pRg st="1" end="1"/>
                                            </p:txEl>
                                          </p:spTgt>
                                        </p:tgtEl>
                                      </p:cBhvr>
                                    </p:animEffect>
                                  </p:childTnLst>
                                </p:cTn>
                              </p:par>
                            </p:childTnLst>
                          </p:cTn>
                        </p:par>
                        <p:par>
                          <p:cTn id="40" fill="hold">
                            <p:stCondLst>
                              <p:cond delay="16250"/>
                            </p:stCondLst>
                            <p:childTnLst>
                              <p:par>
                                <p:cTn id="41" presetID="22" presetClass="entr" presetSubtype="8" fill="hold" grpId="0" nodeType="afterEffect">
                                  <p:stCondLst>
                                    <p:cond delay="250"/>
                                  </p:stCondLst>
                                  <p:childTnLst>
                                    <p:set>
                                      <p:cBhvr>
                                        <p:cTn id="42" dur="1" fill="hold">
                                          <p:stCondLst>
                                            <p:cond delay="0"/>
                                          </p:stCondLst>
                                        </p:cTn>
                                        <p:tgtEl>
                                          <p:spTgt spid="12">
                                            <p:txEl>
                                              <p:pRg st="2" end="2"/>
                                            </p:txEl>
                                          </p:spTgt>
                                        </p:tgtEl>
                                        <p:attrNameLst>
                                          <p:attrName>style.visibility</p:attrName>
                                        </p:attrNameLst>
                                      </p:cBhvr>
                                      <p:to>
                                        <p:strVal val="visible"/>
                                      </p:to>
                                    </p:set>
                                    <p:animEffect transition="in" filter="wipe(left)">
                                      <p:cBhvr>
                                        <p:cTn id="43" dur="500"/>
                                        <p:tgtEl>
                                          <p:spTgt spid="12">
                                            <p:txEl>
                                              <p:pRg st="2" end="2"/>
                                            </p:txEl>
                                          </p:spTgt>
                                        </p:tgtEl>
                                      </p:cBhvr>
                                    </p:animEffect>
                                  </p:childTnLst>
                                </p:cTn>
                              </p:par>
                            </p:childTnLst>
                          </p:cTn>
                        </p:par>
                        <p:par>
                          <p:cTn id="44" fill="hold">
                            <p:stCondLst>
                              <p:cond delay="17000"/>
                            </p:stCondLst>
                            <p:childTnLst>
                              <p:par>
                                <p:cTn id="45" presetID="22" presetClass="entr" presetSubtype="8" fill="hold" grpId="0" nodeType="afterEffect">
                                  <p:stCondLst>
                                    <p:cond delay="250"/>
                                  </p:stCondLst>
                                  <p:childTnLst>
                                    <p:set>
                                      <p:cBhvr>
                                        <p:cTn id="46" dur="1" fill="hold">
                                          <p:stCondLst>
                                            <p:cond delay="0"/>
                                          </p:stCondLst>
                                        </p:cTn>
                                        <p:tgtEl>
                                          <p:spTgt spid="12">
                                            <p:txEl>
                                              <p:pRg st="3" end="3"/>
                                            </p:txEl>
                                          </p:spTgt>
                                        </p:tgtEl>
                                        <p:attrNameLst>
                                          <p:attrName>style.visibility</p:attrName>
                                        </p:attrNameLst>
                                      </p:cBhvr>
                                      <p:to>
                                        <p:strVal val="visible"/>
                                      </p:to>
                                    </p:set>
                                    <p:animEffect transition="in" filter="wipe(left)">
                                      <p:cBhvr>
                                        <p:cTn id="47" dur="500"/>
                                        <p:tgtEl>
                                          <p:spTgt spid="12">
                                            <p:txEl>
                                              <p:pRg st="3" end="3"/>
                                            </p:txEl>
                                          </p:spTgt>
                                        </p:tgtEl>
                                      </p:cBhvr>
                                    </p:animEffect>
                                  </p:childTnLst>
                                </p:cTn>
                              </p:par>
                            </p:childTnLst>
                          </p:cTn>
                        </p:par>
                        <p:par>
                          <p:cTn id="48" fill="hold">
                            <p:stCondLst>
                              <p:cond delay="17750"/>
                            </p:stCondLst>
                            <p:childTnLst>
                              <p:par>
                                <p:cTn id="49" presetID="16" presetClass="entr" presetSubtype="37" fill="hold" grpId="0" nodeType="afterEffect">
                                  <p:stCondLst>
                                    <p:cond delay="250"/>
                                  </p:stCondLst>
                                  <p:childTnLst>
                                    <p:set>
                                      <p:cBhvr>
                                        <p:cTn id="50" dur="1" fill="hold">
                                          <p:stCondLst>
                                            <p:cond delay="0"/>
                                          </p:stCondLst>
                                        </p:cTn>
                                        <p:tgtEl>
                                          <p:spTgt spid="11">
                                            <p:bg/>
                                          </p:spTgt>
                                        </p:tgtEl>
                                        <p:attrNameLst>
                                          <p:attrName>style.visibility</p:attrName>
                                        </p:attrNameLst>
                                      </p:cBhvr>
                                      <p:to>
                                        <p:strVal val="visible"/>
                                      </p:to>
                                    </p:set>
                                    <p:animEffect transition="in" filter="barn(outVertical)">
                                      <p:cBhvr>
                                        <p:cTn id="51" dur="750"/>
                                        <p:tgtEl>
                                          <p:spTgt spid="11">
                                            <p:bg/>
                                          </p:spTgt>
                                        </p:tgtEl>
                                      </p:cBhvr>
                                    </p:animEffect>
                                  </p:childTnLst>
                                </p:cTn>
                              </p:par>
                              <p:par>
                                <p:cTn id="52" presetID="22" presetClass="entr" presetSubtype="8" fill="hold" grpId="0" nodeType="withEffect">
                                  <p:stCondLst>
                                    <p:cond delay="750"/>
                                  </p:stCondLst>
                                  <p:childTnLst>
                                    <p:set>
                                      <p:cBhvr>
                                        <p:cTn id="53" dur="1" fill="hold">
                                          <p:stCondLst>
                                            <p:cond delay="0"/>
                                          </p:stCondLst>
                                        </p:cTn>
                                        <p:tgtEl>
                                          <p:spTgt spid="11">
                                            <p:txEl>
                                              <p:pRg st="0" end="0"/>
                                            </p:txEl>
                                          </p:spTgt>
                                        </p:tgtEl>
                                        <p:attrNameLst>
                                          <p:attrName>style.visibility</p:attrName>
                                        </p:attrNameLst>
                                      </p:cBhvr>
                                      <p:to>
                                        <p:strVal val="visible"/>
                                      </p:to>
                                    </p:set>
                                    <p:animEffect transition="in" filter="wipe(left)">
                                      <p:cBhvr>
                                        <p:cTn id="54" dur="250"/>
                                        <p:tgtEl>
                                          <p:spTgt spid="11">
                                            <p:txEl>
                                              <p:pRg st="0" end="0"/>
                                            </p:txEl>
                                          </p:spTgt>
                                        </p:tgtEl>
                                      </p:cBhvr>
                                    </p:animEffect>
                                  </p:childTnLst>
                                </p:cTn>
                              </p:par>
                            </p:childTnLst>
                          </p:cTn>
                        </p:par>
                        <p:par>
                          <p:cTn id="55" fill="hold">
                            <p:stCondLst>
                              <p:cond delay="18750"/>
                            </p:stCondLst>
                            <p:childTnLst>
                              <p:par>
                                <p:cTn id="56" presetID="22" presetClass="entr" presetSubtype="8" fill="hold" grpId="0" nodeType="afterEffect">
                                  <p:stCondLst>
                                    <p:cond delay="500"/>
                                  </p:stCondLst>
                                  <p:childTnLst>
                                    <p:set>
                                      <p:cBhvr>
                                        <p:cTn id="57" dur="1" fill="hold">
                                          <p:stCondLst>
                                            <p:cond delay="0"/>
                                          </p:stCondLst>
                                        </p:cTn>
                                        <p:tgtEl>
                                          <p:spTgt spid="11">
                                            <p:txEl>
                                              <p:pRg st="1" end="1"/>
                                            </p:txEl>
                                          </p:spTgt>
                                        </p:tgtEl>
                                        <p:attrNameLst>
                                          <p:attrName>style.visibility</p:attrName>
                                        </p:attrNameLst>
                                      </p:cBhvr>
                                      <p:to>
                                        <p:strVal val="visible"/>
                                      </p:to>
                                    </p:set>
                                    <p:animEffect transition="in" filter="wipe(left)">
                                      <p:cBhvr>
                                        <p:cTn id="58" dur="500"/>
                                        <p:tgtEl>
                                          <p:spTgt spid="11">
                                            <p:txEl>
                                              <p:pRg st="1" end="1"/>
                                            </p:txEl>
                                          </p:spTgt>
                                        </p:tgtEl>
                                      </p:cBhvr>
                                    </p:animEffect>
                                  </p:childTnLst>
                                </p:cTn>
                              </p:par>
                            </p:childTnLst>
                          </p:cTn>
                        </p:par>
                        <p:par>
                          <p:cTn id="59" fill="hold">
                            <p:stCondLst>
                              <p:cond delay="19750"/>
                            </p:stCondLst>
                            <p:childTnLst>
                              <p:par>
                                <p:cTn id="60" presetID="22" presetClass="entr" presetSubtype="8" fill="hold" grpId="0" nodeType="afterEffect">
                                  <p:stCondLst>
                                    <p:cond delay="250"/>
                                  </p:stCondLst>
                                  <p:childTnLst>
                                    <p:set>
                                      <p:cBhvr>
                                        <p:cTn id="61" dur="1" fill="hold">
                                          <p:stCondLst>
                                            <p:cond delay="0"/>
                                          </p:stCondLst>
                                        </p:cTn>
                                        <p:tgtEl>
                                          <p:spTgt spid="11">
                                            <p:txEl>
                                              <p:pRg st="2" end="2"/>
                                            </p:txEl>
                                          </p:spTgt>
                                        </p:tgtEl>
                                        <p:attrNameLst>
                                          <p:attrName>style.visibility</p:attrName>
                                        </p:attrNameLst>
                                      </p:cBhvr>
                                      <p:to>
                                        <p:strVal val="visible"/>
                                      </p:to>
                                    </p:set>
                                    <p:animEffect transition="in" filter="wipe(left)">
                                      <p:cBhvr>
                                        <p:cTn id="62" dur="500"/>
                                        <p:tgtEl>
                                          <p:spTgt spid="11">
                                            <p:txEl>
                                              <p:pRg st="2" end="2"/>
                                            </p:txEl>
                                          </p:spTgt>
                                        </p:tgtEl>
                                      </p:cBhvr>
                                    </p:animEffect>
                                  </p:childTnLst>
                                </p:cTn>
                              </p:par>
                            </p:childTnLst>
                          </p:cTn>
                        </p:par>
                        <p:par>
                          <p:cTn id="63" fill="hold">
                            <p:stCondLst>
                              <p:cond delay="20500"/>
                            </p:stCondLst>
                            <p:childTnLst>
                              <p:par>
                                <p:cTn id="64" presetID="22" presetClass="entr" presetSubtype="8" fill="hold" grpId="0" nodeType="afterEffect">
                                  <p:stCondLst>
                                    <p:cond delay="250"/>
                                  </p:stCondLst>
                                  <p:childTnLst>
                                    <p:set>
                                      <p:cBhvr>
                                        <p:cTn id="65" dur="1" fill="hold">
                                          <p:stCondLst>
                                            <p:cond delay="0"/>
                                          </p:stCondLst>
                                        </p:cTn>
                                        <p:tgtEl>
                                          <p:spTgt spid="11">
                                            <p:txEl>
                                              <p:pRg st="3" end="3"/>
                                            </p:txEl>
                                          </p:spTgt>
                                        </p:tgtEl>
                                        <p:attrNameLst>
                                          <p:attrName>style.visibility</p:attrName>
                                        </p:attrNameLst>
                                      </p:cBhvr>
                                      <p:to>
                                        <p:strVal val="visible"/>
                                      </p:to>
                                    </p:set>
                                    <p:animEffect transition="in" filter="wipe(left)">
                                      <p:cBhvr>
                                        <p:cTn id="66"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P spid="11" grpId="0" build="p" animBg="1"/>
      <p:bldP spid="12" grpId="0" build="p" animBg="1"/>
      <p:bldP spid="13"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normAutofit/>
          </a:bodyPr>
          <a:lstStyle/>
          <a:p>
            <a:r>
              <a:rPr kumimoji="1" lang="ja-JP" altLang="en-US" sz="6000" dirty="0" smtClean="0"/>
              <a:t>目次</a:t>
            </a:r>
            <a:endParaRPr kumimoji="1" lang="ja-JP" altLang="en-US" sz="6000" dirty="0"/>
          </a:p>
        </p:txBody>
      </p:sp>
      <p:sp>
        <p:nvSpPr>
          <p:cNvPr id="7" name="コンテンツ プレースホルダー 6"/>
          <p:cNvSpPr>
            <a:spLocks noGrp="1"/>
          </p:cNvSpPr>
          <p:nvPr>
            <p:ph sz="half" idx="1"/>
          </p:nvPr>
        </p:nvSpPr>
        <p:spPr/>
        <p:txBody>
          <a:bodyPr>
            <a:normAutofit/>
          </a:bodyPr>
          <a:lstStyle/>
          <a:p>
            <a:r>
              <a:rPr lang="ja-JP" altLang="en-US" dirty="0">
                <a:hlinkClick r:id="rId3" action="ppaction://hlinksldjump"/>
              </a:rPr>
              <a:t>法と経営学研究科の設立</a:t>
            </a:r>
            <a:endParaRPr lang="ja-JP" altLang="en-US" dirty="0"/>
          </a:p>
          <a:p>
            <a:r>
              <a:rPr lang="ja-JP" altLang="en-US" dirty="0">
                <a:hlinkClick r:id="rId4" action="ppaction://hlinksldjump"/>
              </a:rPr>
              <a:t>法と経営学の意味（</a:t>
            </a:r>
            <a:r>
              <a:rPr lang="en-US" altLang="ja-JP" dirty="0">
                <a:hlinkClick r:id="rId4" action="ppaction://hlinksldjump"/>
              </a:rPr>
              <a:t>1/3</a:t>
            </a:r>
            <a:r>
              <a:rPr lang="ja-JP" altLang="en-US" dirty="0" smtClean="0">
                <a:hlinkClick r:id="rId4" action="ppaction://hlinksldjump"/>
              </a:rPr>
              <a:t>）全体</a:t>
            </a:r>
            <a:endParaRPr lang="ja-JP" altLang="en-US" dirty="0"/>
          </a:p>
          <a:p>
            <a:r>
              <a:rPr lang="ja-JP" altLang="en-US" dirty="0">
                <a:hlinkClick r:id="rId5" action="ppaction://hlinksldjump"/>
              </a:rPr>
              <a:t>法と経営学の意味（</a:t>
            </a:r>
            <a:r>
              <a:rPr lang="en-US" altLang="ja-JP" dirty="0">
                <a:hlinkClick r:id="rId5" action="ppaction://hlinksldjump"/>
              </a:rPr>
              <a:t>2/3</a:t>
            </a:r>
            <a:r>
              <a:rPr lang="ja-JP" altLang="en-US" dirty="0" smtClean="0">
                <a:hlinkClick r:id="rId5" action="ppaction://hlinksldjump"/>
              </a:rPr>
              <a:t>）経営</a:t>
            </a:r>
            <a:endParaRPr lang="ja-JP" altLang="en-US" dirty="0"/>
          </a:p>
          <a:p>
            <a:r>
              <a:rPr lang="ja-JP" altLang="en-US" dirty="0">
                <a:hlinkClick r:id="rId6" action="ppaction://hlinksldjump"/>
              </a:rPr>
              <a:t>法と経営学の意味（</a:t>
            </a:r>
            <a:r>
              <a:rPr lang="en-US" altLang="ja-JP" dirty="0">
                <a:hlinkClick r:id="rId6" action="ppaction://hlinksldjump"/>
              </a:rPr>
              <a:t>3/3</a:t>
            </a:r>
            <a:r>
              <a:rPr lang="ja-JP" altLang="en-US" dirty="0" smtClean="0">
                <a:hlinkClick r:id="rId6" action="ppaction://hlinksldjump"/>
              </a:rPr>
              <a:t>）法</a:t>
            </a:r>
            <a:endParaRPr lang="ja-JP" altLang="en-US" dirty="0"/>
          </a:p>
          <a:p>
            <a:r>
              <a:rPr lang="ja-JP" altLang="en-US" dirty="0">
                <a:hlinkClick r:id="rId7" action="ppaction://hlinksldjump"/>
              </a:rPr>
              <a:t>法と経営学研究科の教育目標</a:t>
            </a:r>
            <a:endParaRPr lang="ja-JP" altLang="en-US" dirty="0"/>
          </a:p>
          <a:p>
            <a:r>
              <a:rPr lang="ja-JP" altLang="en-US" dirty="0">
                <a:hlinkClick r:id="rId8" action="ppaction://hlinksldjump"/>
              </a:rPr>
              <a:t>法と経営学専攻の教育目標</a:t>
            </a:r>
            <a:endParaRPr lang="en-US" altLang="ja-JP" dirty="0" smtClean="0"/>
          </a:p>
        </p:txBody>
      </p:sp>
      <p:sp>
        <p:nvSpPr>
          <p:cNvPr id="8" name="コンテンツ プレースホルダー 7"/>
          <p:cNvSpPr>
            <a:spLocks noGrp="1"/>
          </p:cNvSpPr>
          <p:nvPr>
            <p:ph sz="half" idx="2"/>
          </p:nvPr>
        </p:nvSpPr>
        <p:spPr>
          <a:xfrm>
            <a:off x="6172200" y="1825625"/>
            <a:ext cx="5457092" cy="4351338"/>
          </a:xfrm>
        </p:spPr>
        <p:txBody>
          <a:bodyPr>
            <a:noAutofit/>
          </a:bodyPr>
          <a:lstStyle/>
          <a:p>
            <a:r>
              <a:rPr lang="ja-JP" altLang="en-US" dirty="0">
                <a:hlinkClick r:id="rId9" action="ppaction://hlinksldjump"/>
              </a:rPr>
              <a:t>法と経営学研究科入学者の進路</a:t>
            </a:r>
            <a:endParaRPr lang="ja-JP" altLang="en-US" dirty="0"/>
          </a:p>
          <a:p>
            <a:r>
              <a:rPr lang="ja-JP" altLang="en-US" dirty="0">
                <a:hlinkClick r:id="rId10" action="ppaction://hlinksldjump"/>
              </a:rPr>
              <a:t>飛び級入試の受験資格</a:t>
            </a:r>
            <a:endParaRPr lang="ja-JP" altLang="en-US" dirty="0"/>
          </a:p>
          <a:p>
            <a:r>
              <a:rPr lang="ja-JP" altLang="en-US" dirty="0">
                <a:hlinkClick r:id="rId11" action="ppaction://hlinksldjump"/>
              </a:rPr>
              <a:t>法と経営学研究科の修了要件</a:t>
            </a:r>
            <a:endParaRPr lang="ja-JP" altLang="en-US" dirty="0"/>
          </a:p>
          <a:p>
            <a:r>
              <a:rPr lang="ja-JP" altLang="en-US" dirty="0">
                <a:hlinkClick r:id="rId12" action="ppaction://hlinksldjump"/>
              </a:rPr>
              <a:t>法と経営学のカリキュラム</a:t>
            </a:r>
            <a:r>
              <a:rPr lang="ja-JP" altLang="en-US" dirty="0" smtClean="0">
                <a:hlinkClick r:id="rId12" action="ppaction://hlinksldjump"/>
              </a:rPr>
              <a:t>体系</a:t>
            </a:r>
            <a:endParaRPr lang="ja-JP" altLang="en-US" dirty="0"/>
          </a:p>
          <a:p>
            <a:r>
              <a:rPr lang="ja-JP" altLang="en-US" dirty="0">
                <a:hlinkClick r:id="rId13" action="ppaction://hlinksldjump"/>
              </a:rPr>
              <a:t>ケース研究と</a:t>
            </a:r>
            <a:r>
              <a:rPr lang="en-US" altLang="ja-JP" dirty="0">
                <a:hlinkClick r:id="rId13" action="ppaction://hlinksldjump"/>
              </a:rPr>
              <a:t>6</a:t>
            </a:r>
            <a:r>
              <a:rPr lang="ja-JP" altLang="en-US" dirty="0">
                <a:hlinkClick r:id="rId13" action="ppaction://hlinksldjump"/>
              </a:rPr>
              <a:t>分野の総合</a:t>
            </a:r>
            <a:endParaRPr lang="ja-JP" altLang="en-US" dirty="0"/>
          </a:p>
          <a:p>
            <a:r>
              <a:rPr lang="ja-JP" altLang="en-US" dirty="0">
                <a:hlinkClick r:id="rId14" action="ppaction://hlinksldjump"/>
              </a:rPr>
              <a:t>入学試験で問う</a:t>
            </a:r>
            <a:r>
              <a:rPr lang="ja-JP" altLang="en-US" dirty="0" smtClean="0">
                <a:hlinkClick r:id="rId14" action="ppaction://hlinksldjump"/>
              </a:rPr>
              <a:t>能力</a:t>
            </a:r>
            <a:endParaRPr lang="ja-JP" altLang="en-US" dirty="0"/>
          </a:p>
          <a:p>
            <a:r>
              <a:rPr lang="ja-JP" altLang="en-US" dirty="0">
                <a:hlinkClick r:id="rId15" action="ppaction://hlinksldjump"/>
              </a:rPr>
              <a:t>法と経営学の研究理念</a:t>
            </a:r>
            <a:endParaRPr lang="ja-JP" altLang="en-US" dirty="0" smtClean="0"/>
          </a:p>
        </p:txBody>
      </p:sp>
      <p:sp>
        <p:nvSpPr>
          <p:cNvPr id="4" name="日付プレースホルダー 3"/>
          <p:cNvSpPr>
            <a:spLocks noGrp="1"/>
          </p:cNvSpPr>
          <p:nvPr>
            <p:ph type="dt" sz="half" idx="10"/>
          </p:nvPr>
        </p:nvSpPr>
        <p:spPr/>
        <p:txBody>
          <a:bodyPr/>
          <a:lstStyle/>
          <a:p>
            <a:fld id="{0D6516D5-3691-4A02-992C-6F9E82C434E0}" type="datetime1">
              <a:rPr kumimoji="1" lang="ja-JP" altLang="en-US" smtClean="0"/>
              <a:t>2015/7/5</a:t>
            </a:fld>
            <a:endParaRPr kumimoji="1" lang="ja-JP" altLang="en-US"/>
          </a:p>
        </p:txBody>
      </p:sp>
      <p:sp>
        <p:nvSpPr>
          <p:cNvPr id="5" name="スライド番号プレースホルダー 4"/>
          <p:cNvSpPr>
            <a:spLocks noGrp="1"/>
          </p:cNvSpPr>
          <p:nvPr>
            <p:ph type="sldNum" sz="quarter" idx="12"/>
          </p:nvPr>
        </p:nvSpPr>
        <p:spPr/>
        <p:txBody>
          <a:bodyPr/>
          <a:lstStyle/>
          <a:p>
            <a:fld id="{034DF8C5-7924-4D50-87E1-AC63DB6A7F48}" type="slidenum">
              <a:rPr kumimoji="1" lang="ja-JP" altLang="en-US" smtClean="0"/>
              <a:t>2</a:t>
            </a:fld>
            <a:endParaRPr kumimoji="1" lang="ja-JP" altLang="en-US"/>
          </a:p>
        </p:txBody>
      </p:sp>
      <p:sp>
        <p:nvSpPr>
          <p:cNvPr id="2" name="フッター プレースホルダー 1"/>
          <p:cNvSpPr>
            <a:spLocks noGrp="1"/>
          </p:cNvSpPr>
          <p:nvPr>
            <p:ph type="ftr" sz="quarter" idx="11"/>
          </p:nvPr>
        </p:nvSpPr>
        <p:spPr/>
        <p:txBody>
          <a:bodyPr/>
          <a:lstStyle/>
          <a:p>
            <a:r>
              <a:rPr kumimoji="1" lang="en-US" altLang="ja-JP" smtClean="0"/>
              <a:t>Introduction to the MBL</a:t>
            </a:r>
            <a:endParaRPr kumimoji="1" lang="ja-JP" altLang="en-US"/>
          </a:p>
        </p:txBody>
      </p:sp>
    </p:spTree>
    <p:extLst>
      <p:ext uri="{BB962C8B-B14F-4D97-AF65-F5344CB8AC3E}">
        <p14:creationId xmlns:p14="http://schemas.microsoft.com/office/powerpoint/2010/main" val="16234954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903635"/>
          </a:xfrm>
        </p:spPr>
        <p:txBody>
          <a:bodyPr>
            <a:noAutofit/>
          </a:bodyPr>
          <a:lstStyle/>
          <a:p>
            <a:r>
              <a:rPr lang="ja-JP" altLang="en-US" sz="6000" dirty="0">
                <a:hlinkClick r:id="rId3" action="ppaction://hlinksldjump"/>
              </a:rPr>
              <a:t>法と経営学</a:t>
            </a:r>
            <a:r>
              <a:rPr lang="ja-JP" altLang="en-US" sz="6000" dirty="0"/>
              <a:t>研究科の設立</a:t>
            </a:r>
            <a:endParaRPr kumimoji="1" lang="ja-JP" altLang="en-US" sz="6000" dirty="0"/>
          </a:p>
        </p:txBody>
      </p:sp>
      <p:sp>
        <p:nvSpPr>
          <p:cNvPr id="4" name="日付プレースホルダー 3"/>
          <p:cNvSpPr>
            <a:spLocks noGrp="1"/>
          </p:cNvSpPr>
          <p:nvPr>
            <p:ph type="dt" sz="half" idx="10"/>
          </p:nvPr>
        </p:nvSpPr>
        <p:spPr/>
        <p:txBody>
          <a:bodyPr/>
          <a:lstStyle/>
          <a:p>
            <a:fld id="{5A55BC32-C3F7-4BFA-B52B-A0FE3DC703EC}" type="datetime1">
              <a:rPr kumimoji="1" lang="ja-JP" altLang="en-US" smtClean="0"/>
              <a:t>2015/7/5</a:t>
            </a:fld>
            <a:endParaRPr kumimoji="1" lang="ja-JP" altLang="en-US"/>
          </a:p>
        </p:txBody>
      </p:sp>
      <p:sp>
        <p:nvSpPr>
          <p:cNvPr id="5" name="スライド番号プレースホルダー 4"/>
          <p:cNvSpPr>
            <a:spLocks noGrp="1"/>
          </p:cNvSpPr>
          <p:nvPr>
            <p:ph type="sldNum" sz="quarter" idx="12"/>
          </p:nvPr>
        </p:nvSpPr>
        <p:spPr/>
        <p:txBody>
          <a:bodyPr/>
          <a:lstStyle/>
          <a:p>
            <a:fld id="{034DF8C5-7924-4D50-87E1-AC63DB6A7F48}" type="slidenum">
              <a:rPr kumimoji="1" lang="ja-JP" altLang="en-US" smtClean="0"/>
              <a:t>3</a:t>
            </a:fld>
            <a:endParaRPr kumimoji="1" lang="ja-JP" altLang="en-US"/>
          </a:p>
        </p:txBody>
      </p:sp>
      <p:pic>
        <p:nvPicPr>
          <p:cNvPr id="6" name="図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30948" y="1268760"/>
            <a:ext cx="3528392" cy="4881215"/>
          </a:xfrm>
          <a:prstGeom prst="rect">
            <a:avLst/>
          </a:prstGeom>
        </p:spPr>
      </p:pic>
      <p:sp>
        <p:nvSpPr>
          <p:cNvPr id="7" name="コンテンツ プレースホルダー 8"/>
          <p:cNvSpPr>
            <a:spLocks noGrp="1"/>
          </p:cNvSpPr>
          <p:nvPr>
            <p:ph idx="1"/>
          </p:nvPr>
        </p:nvSpPr>
        <p:spPr>
          <a:xfrm>
            <a:off x="611560" y="1624012"/>
            <a:ext cx="8380040" cy="4525963"/>
          </a:xfrm>
        </p:spPr>
        <p:txBody>
          <a:bodyPr>
            <a:noAutofit/>
          </a:bodyPr>
          <a:lstStyle/>
          <a:p>
            <a:pPr>
              <a:lnSpc>
                <a:spcPct val="100000"/>
              </a:lnSpc>
            </a:pPr>
            <a:r>
              <a:rPr kumimoji="1" lang="ja-JP" altLang="en-US" sz="3200" dirty="0" smtClean="0"/>
              <a:t>明治学院大学が設立準備を進めてきた「法と経営学研究科」が</a:t>
            </a:r>
            <a:r>
              <a:rPr kumimoji="1" lang="en-US" altLang="ja-JP" sz="3200" dirty="0" smtClean="0"/>
              <a:t>2014</a:t>
            </a:r>
            <a:r>
              <a:rPr kumimoji="1" lang="ja-JP" altLang="en-US" sz="3200" dirty="0" smtClean="0"/>
              <a:t>年</a:t>
            </a:r>
            <a:r>
              <a:rPr kumimoji="1" lang="en-US" altLang="ja-JP" sz="3200" dirty="0" smtClean="0"/>
              <a:t>10</a:t>
            </a:r>
            <a:r>
              <a:rPr kumimoji="1" lang="ja-JP" altLang="en-US" sz="3200" dirty="0" smtClean="0"/>
              <a:t>月に認可された。</a:t>
            </a:r>
            <a:endParaRPr kumimoji="1" lang="en-US" altLang="ja-JP" sz="3200" dirty="0" smtClean="0"/>
          </a:p>
          <a:p>
            <a:pPr>
              <a:lnSpc>
                <a:spcPct val="100000"/>
              </a:lnSpc>
            </a:pPr>
            <a:r>
              <a:rPr lang="ja-JP" altLang="en-US" sz="3200" dirty="0" smtClean="0"/>
              <a:t>新研究科</a:t>
            </a:r>
            <a:r>
              <a:rPr lang="ja-JP" altLang="en-US" sz="3200" dirty="0"/>
              <a:t>（修士課程）</a:t>
            </a:r>
            <a:r>
              <a:rPr lang="ja-JP" altLang="en-US" sz="3200" dirty="0" smtClean="0"/>
              <a:t>は，</a:t>
            </a:r>
            <a:r>
              <a:rPr lang="en-US" altLang="ja-JP" sz="3200" dirty="0" smtClean="0"/>
              <a:t>2015</a:t>
            </a:r>
            <a:r>
              <a:rPr lang="ja-JP" altLang="en-US" sz="3200" dirty="0"/>
              <a:t>年</a:t>
            </a:r>
            <a:r>
              <a:rPr lang="en-US" altLang="ja-JP" sz="3200" dirty="0"/>
              <a:t>4</a:t>
            </a:r>
            <a:r>
              <a:rPr lang="ja-JP" altLang="en-US" sz="3200" dirty="0"/>
              <a:t>月</a:t>
            </a:r>
            <a:r>
              <a:rPr lang="en-US" altLang="ja-JP" sz="3200" dirty="0"/>
              <a:t>1</a:t>
            </a:r>
            <a:r>
              <a:rPr lang="ja-JP" altLang="en-US" sz="3200" dirty="0"/>
              <a:t>日に</a:t>
            </a:r>
            <a:r>
              <a:rPr lang="ja-JP" altLang="en-US" sz="3200" dirty="0" smtClean="0"/>
              <a:t>開校し，</a:t>
            </a:r>
            <a:r>
              <a:rPr lang="en-US" altLang="ja-JP" sz="3200" dirty="0" smtClean="0"/>
              <a:t>8</a:t>
            </a:r>
            <a:r>
              <a:rPr lang="ja-JP" altLang="en-US" sz="3200" dirty="0" smtClean="0"/>
              <a:t>名の第</a:t>
            </a:r>
            <a:r>
              <a:rPr lang="en-US" altLang="ja-JP" sz="3200" dirty="0" smtClean="0"/>
              <a:t>1</a:t>
            </a:r>
            <a:r>
              <a:rPr lang="ja-JP" altLang="en-US" sz="3200" dirty="0" smtClean="0"/>
              <a:t>期生が学んでいる。</a:t>
            </a:r>
            <a:endParaRPr lang="en-US" altLang="ja-JP" sz="3200" dirty="0" smtClean="0"/>
          </a:p>
          <a:p>
            <a:pPr>
              <a:lnSpc>
                <a:spcPct val="100000"/>
              </a:lnSpc>
            </a:pPr>
            <a:r>
              <a:rPr lang="ja-JP" altLang="en-US" sz="3200" dirty="0" smtClean="0"/>
              <a:t>研究科名においても，修士の学位（</a:t>
            </a:r>
            <a:r>
              <a:rPr lang="en-US" altLang="ja-JP" sz="3200" b="1" dirty="0" smtClean="0">
                <a:latin typeface="Times New Roman" panose="02020603050405020304" pitchFamily="18" charset="0"/>
                <a:cs typeface="Times New Roman" panose="02020603050405020304" pitchFamily="18" charset="0"/>
              </a:rPr>
              <a:t>MBL</a:t>
            </a:r>
            <a:r>
              <a:rPr lang="ja-JP" altLang="en-US" sz="3200" b="1" dirty="0" smtClean="0">
                <a:latin typeface="Times New Roman" panose="02020603050405020304" pitchFamily="18" charset="0"/>
                <a:cs typeface="Times New Roman" panose="02020603050405020304" pitchFamily="18" charset="0"/>
              </a:rPr>
              <a:t>：</a:t>
            </a:r>
            <a:r>
              <a:rPr lang="en-US" altLang="ja-JP" sz="3200" b="1" dirty="0" smtClean="0">
                <a:latin typeface="Times New Roman" panose="02020603050405020304" pitchFamily="18" charset="0"/>
                <a:cs typeface="Times New Roman" panose="02020603050405020304" pitchFamily="18" charset="0"/>
              </a:rPr>
              <a:t>Master of Business &amp; Law</a:t>
            </a:r>
            <a:r>
              <a:rPr lang="ja-JP" altLang="en-US" sz="3200" dirty="0" smtClean="0"/>
              <a:t>）においても，</a:t>
            </a:r>
            <a:r>
              <a:rPr lang="ja-JP" altLang="en-US" sz="3200" dirty="0"/>
              <a:t> 「</a:t>
            </a:r>
            <a:r>
              <a:rPr lang="ja-JP" altLang="en-US" sz="3200" b="1" dirty="0">
                <a:solidFill>
                  <a:schemeClr val="tx2"/>
                </a:solidFill>
              </a:rPr>
              <a:t>法と経営学</a:t>
            </a:r>
            <a:r>
              <a:rPr lang="ja-JP" altLang="en-US" sz="3200" dirty="0" smtClean="0"/>
              <a:t>」という名称が認められたのは，</a:t>
            </a:r>
            <a:r>
              <a:rPr lang="en-US" altLang="ja-JP" sz="3200" dirty="0"/>
              <a:t/>
            </a:r>
            <a:br>
              <a:rPr lang="en-US" altLang="ja-JP" sz="3200" dirty="0"/>
            </a:br>
            <a:r>
              <a:rPr lang="ja-JP" altLang="en-US" sz="3200" b="1" dirty="0" smtClean="0">
                <a:solidFill>
                  <a:schemeClr val="tx2"/>
                </a:solidFill>
              </a:rPr>
              <a:t>わが国で最初</a:t>
            </a:r>
            <a:r>
              <a:rPr lang="ja-JP" altLang="en-US" sz="3200" dirty="0" smtClean="0"/>
              <a:t>のことである。</a:t>
            </a:r>
            <a:endParaRPr lang="en-US" altLang="ja-JP" sz="3200" dirty="0" smtClean="0"/>
          </a:p>
        </p:txBody>
      </p:sp>
      <p:sp>
        <p:nvSpPr>
          <p:cNvPr id="8" name="フッター プレースホルダー 7"/>
          <p:cNvSpPr>
            <a:spLocks noGrp="1"/>
          </p:cNvSpPr>
          <p:nvPr>
            <p:ph type="ftr" sz="quarter" idx="11"/>
          </p:nvPr>
        </p:nvSpPr>
        <p:spPr/>
        <p:txBody>
          <a:bodyPr/>
          <a:lstStyle/>
          <a:p>
            <a:r>
              <a:rPr kumimoji="1" lang="en-US" altLang="ja-JP" smtClean="0"/>
              <a:t>Introduction to the MBL</a:t>
            </a:r>
            <a:endParaRPr kumimoji="1" lang="ja-JP" altLang="en-US"/>
          </a:p>
        </p:txBody>
      </p:sp>
    </p:spTree>
    <p:extLst>
      <p:ext uri="{BB962C8B-B14F-4D97-AF65-F5344CB8AC3E}">
        <p14:creationId xmlns:p14="http://schemas.microsoft.com/office/powerpoint/2010/main" val="3407709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175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up)">
                                      <p:cBhvr>
                                        <p:cTn id="12" dur="125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up)">
                                      <p:cBhvr>
                                        <p:cTn id="17" dur="1250"/>
                                        <p:tgtEl>
                                          <p:spTgt spid="7">
                                            <p:txEl>
                                              <p:pRg st="2" end="2"/>
                                            </p:txEl>
                                          </p:spTgt>
                                        </p:tgtEl>
                                      </p:cBhvr>
                                    </p:animEffect>
                                  </p:childTnLst>
                                </p:cTn>
                              </p:par>
                              <p:par>
                                <p:cTn id="18" presetID="22" presetClass="entr" presetSubtype="2" fill="hold" nodeType="withEffect">
                                  <p:stCondLst>
                                    <p:cond delay="1500"/>
                                  </p:stCondLst>
                                  <p:childTnLst>
                                    <p:set>
                                      <p:cBhvr>
                                        <p:cTn id="19" dur="1" fill="hold">
                                          <p:stCondLst>
                                            <p:cond delay="0"/>
                                          </p:stCondLst>
                                        </p:cTn>
                                        <p:tgtEl>
                                          <p:spTgt spid="6"/>
                                        </p:tgtEl>
                                        <p:attrNameLst>
                                          <p:attrName>style.visibility</p:attrName>
                                        </p:attrNameLst>
                                      </p:cBhvr>
                                      <p:to>
                                        <p:strVal val="visible"/>
                                      </p:to>
                                    </p:set>
                                    <p:animEffect transition="in" filter="wipe(right)">
                                      <p:cBhvr>
                                        <p:cTn id="2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6000" dirty="0"/>
              <a:t>法と経営学の意味（</a:t>
            </a:r>
            <a:r>
              <a:rPr lang="en-US" altLang="ja-JP" sz="6000" dirty="0"/>
              <a:t>1/3</a:t>
            </a:r>
            <a:r>
              <a:rPr lang="ja-JP" altLang="en-US" sz="6000" dirty="0"/>
              <a:t>）</a:t>
            </a:r>
            <a:endParaRPr kumimoji="1" lang="ja-JP" altLang="en-US" sz="6000" dirty="0"/>
          </a:p>
        </p:txBody>
      </p:sp>
      <p:sp>
        <p:nvSpPr>
          <p:cNvPr id="3" name="コンテンツ プレースホルダー 2"/>
          <p:cNvSpPr>
            <a:spLocks noGrp="1"/>
          </p:cNvSpPr>
          <p:nvPr>
            <p:ph idx="1"/>
          </p:nvPr>
        </p:nvSpPr>
        <p:spPr/>
        <p:txBody>
          <a:bodyPr>
            <a:noAutofit/>
          </a:bodyPr>
          <a:lstStyle/>
          <a:p>
            <a:pPr>
              <a:lnSpc>
                <a:spcPct val="100000"/>
              </a:lnSpc>
            </a:pPr>
            <a:r>
              <a:rPr lang="ja-JP" altLang="en-US" sz="4400" dirty="0"/>
              <a:t>「</a:t>
            </a:r>
            <a:r>
              <a:rPr lang="ja-JP" altLang="en-US" sz="4400" dirty="0">
                <a:hlinkClick r:id="rId3" action="ppaction://hlinksldjump"/>
              </a:rPr>
              <a:t>法と経営学</a:t>
            </a:r>
            <a:r>
              <a:rPr lang="ja-JP" altLang="en-US" sz="4400" dirty="0"/>
              <a:t>」とは，</a:t>
            </a:r>
            <a:r>
              <a:rPr lang="en-US" altLang="ja-JP" sz="4400" dirty="0"/>
              <a:t> </a:t>
            </a:r>
          </a:p>
          <a:p>
            <a:pPr lvl="1">
              <a:lnSpc>
                <a:spcPct val="100000"/>
              </a:lnSpc>
            </a:pPr>
            <a:r>
              <a:rPr lang="ja-JP" altLang="en-US" sz="4000" dirty="0"/>
              <a:t>一つの問題を「</a:t>
            </a:r>
            <a:r>
              <a:rPr lang="ja-JP" altLang="en-US" sz="4000" dirty="0">
                <a:solidFill>
                  <a:srgbClr val="00B050"/>
                </a:solidFill>
                <a:hlinkClick r:id="rId4" action="ppaction://hlinksldjump"/>
              </a:rPr>
              <a:t>経営学</a:t>
            </a:r>
            <a:r>
              <a:rPr lang="ja-JP" altLang="en-US" sz="4000" dirty="0"/>
              <a:t>」の視点と「</a:t>
            </a:r>
            <a:r>
              <a:rPr lang="ja-JP" altLang="en-US" sz="4000" dirty="0">
                <a:solidFill>
                  <a:schemeClr val="tx2"/>
                </a:solidFill>
                <a:hlinkClick r:id="rId5" action="ppaction://hlinksldjump"/>
              </a:rPr>
              <a:t>法学</a:t>
            </a:r>
            <a:r>
              <a:rPr lang="ja-JP" altLang="en-US" sz="4000" dirty="0"/>
              <a:t>」の視点という</a:t>
            </a:r>
            <a:r>
              <a:rPr lang="ja-JP" altLang="en-US" sz="4000" dirty="0" smtClean="0"/>
              <a:t>二つの視点</a:t>
            </a:r>
            <a:r>
              <a:rPr lang="ja-JP" altLang="en-US" sz="4000" dirty="0"/>
              <a:t>から分析し，それを総合し，</a:t>
            </a:r>
            <a:endParaRPr lang="en-US" altLang="ja-JP" sz="4000" dirty="0"/>
          </a:p>
          <a:p>
            <a:pPr lvl="1">
              <a:lnSpc>
                <a:spcPct val="100000"/>
              </a:lnSpc>
            </a:pPr>
            <a:r>
              <a:rPr lang="ja-JP" altLang="en-US" sz="4000" dirty="0"/>
              <a:t>「効率的」で，しかも，「</a:t>
            </a:r>
            <a:r>
              <a:rPr lang="ja-JP" altLang="en-US" sz="4000" dirty="0">
                <a:solidFill>
                  <a:schemeClr val="tx2"/>
                </a:solidFill>
                <a:hlinkClick r:id="rId6" action="ppaction://hlinksldjump"/>
              </a:rPr>
              <a:t>正義</a:t>
            </a:r>
            <a:r>
              <a:rPr lang="ja-JP" altLang="en-US" sz="4000" dirty="0"/>
              <a:t>」にかなった問題解決を目指すという，</a:t>
            </a:r>
            <a:endParaRPr lang="en-US" altLang="ja-JP" sz="4000" dirty="0"/>
          </a:p>
          <a:p>
            <a:pPr lvl="1">
              <a:lnSpc>
                <a:spcPct val="100000"/>
              </a:lnSpc>
            </a:pPr>
            <a:r>
              <a:rPr lang="ja-JP" altLang="en-US" sz="4000" dirty="0"/>
              <a:t>新しい学問的試みである</a:t>
            </a:r>
            <a:r>
              <a:rPr lang="ja-JP" altLang="en-US" sz="4000" dirty="0" smtClean="0"/>
              <a:t>。</a:t>
            </a:r>
            <a:endParaRPr lang="en-US" altLang="ja-JP" sz="4000" dirty="0"/>
          </a:p>
        </p:txBody>
      </p:sp>
      <p:sp>
        <p:nvSpPr>
          <p:cNvPr id="4" name="日付プレースホルダー 3"/>
          <p:cNvSpPr>
            <a:spLocks noGrp="1"/>
          </p:cNvSpPr>
          <p:nvPr>
            <p:ph type="dt" sz="half" idx="10"/>
          </p:nvPr>
        </p:nvSpPr>
        <p:spPr/>
        <p:txBody>
          <a:bodyPr/>
          <a:lstStyle/>
          <a:p>
            <a:fld id="{53C333A0-57FC-4A9E-8CCE-B126C8D778C2}" type="datetime1">
              <a:rPr kumimoji="1" lang="ja-JP" altLang="en-US" smtClean="0"/>
              <a:t>2015/7/5</a:t>
            </a:fld>
            <a:endParaRPr kumimoji="1" lang="ja-JP" altLang="en-US"/>
          </a:p>
        </p:txBody>
      </p:sp>
      <p:sp>
        <p:nvSpPr>
          <p:cNvPr id="5" name="スライド番号プレースホルダー 4"/>
          <p:cNvSpPr>
            <a:spLocks noGrp="1"/>
          </p:cNvSpPr>
          <p:nvPr>
            <p:ph type="sldNum" sz="quarter" idx="12"/>
          </p:nvPr>
        </p:nvSpPr>
        <p:spPr/>
        <p:txBody>
          <a:bodyPr/>
          <a:lstStyle/>
          <a:p>
            <a:fld id="{034DF8C5-7924-4D50-87E1-AC63DB6A7F48}" type="slidenum">
              <a:rPr kumimoji="1" lang="ja-JP" altLang="en-US" smtClean="0"/>
              <a:t>4</a:t>
            </a:fld>
            <a:endParaRPr kumimoji="1" lang="ja-JP" altLang="en-US"/>
          </a:p>
        </p:txBody>
      </p:sp>
      <p:sp>
        <p:nvSpPr>
          <p:cNvPr id="7" name="フッター プレースホルダー 6"/>
          <p:cNvSpPr>
            <a:spLocks noGrp="1"/>
          </p:cNvSpPr>
          <p:nvPr>
            <p:ph type="ftr" sz="quarter" idx="11"/>
          </p:nvPr>
        </p:nvSpPr>
        <p:spPr/>
        <p:txBody>
          <a:bodyPr/>
          <a:lstStyle/>
          <a:p>
            <a:r>
              <a:rPr kumimoji="1" lang="en-US" altLang="ja-JP" smtClean="0"/>
              <a:t>Introduction to the MBL</a:t>
            </a:r>
            <a:endParaRPr kumimoji="1" lang="ja-JP" altLang="en-US"/>
          </a:p>
        </p:txBody>
      </p:sp>
    </p:spTree>
    <p:extLst>
      <p:ext uri="{BB962C8B-B14F-4D97-AF65-F5344CB8AC3E}">
        <p14:creationId xmlns:p14="http://schemas.microsoft.com/office/powerpoint/2010/main" val="669210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1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7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64430"/>
          </a:xfrm>
        </p:spPr>
        <p:txBody>
          <a:bodyPr>
            <a:normAutofit fontScale="90000"/>
          </a:bodyPr>
          <a:lstStyle/>
          <a:p>
            <a:r>
              <a:rPr lang="ja-JP" altLang="en-US" sz="5400" dirty="0">
                <a:hlinkClick r:id="rId3" action="ppaction://hlinksldjump"/>
              </a:rPr>
              <a:t>法と経営学</a:t>
            </a:r>
            <a:r>
              <a:rPr lang="ja-JP" altLang="en-US" sz="5400" dirty="0"/>
              <a:t>の意味（</a:t>
            </a:r>
            <a:r>
              <a:rPr lang="en-US" altLang="ja-JP" sz="5400" dirty="0"/>
              <a:t>2/3</a:t>
            </a:r>
            <a:r>
              <a:rPr lang="ja-JP" altLang="en-US" sz="5400" dirty="0"/>
              <a:t>）</a:t>
            </a:r>
            <a:r>
              <a:rPr lang="ja-JP" altLang="en-US" sz="3600" dirty="0"/>
              <a:t>→</a:t>
            </a:r>
            <a:r>
              <a:rPr lang="ja-JP" altLang="en-US" sz="3600" dirty="0">
                <a:hlinkClick r:id="rId4" action="ppaction://hlinksldjump"/>
              </a:rPr>
              <a:t>法</a:t>
            </a:r>
            <a:endParaRPr kumimoji="1" lang="ja-JP" altLang="en-US" sz="5400" dirty="0"/>
          </a:p>
        </p:txBody>
      </p:sp>
      <p:sp>
        <p:nvSpPr>
          <p:cNvPr id="4" name="日付プレースホルダー 3"/>
          <p:cNvSpPr>
            <a:spLocks noGrp="1"/>
          </p:cNvSpPr>
          <p:nvPr>
            <p:ph type="dt" sz="half" idx="10"/>
          </p:nvPr>
        </p:nvSpPr>
        <p:spPr/>
        <p:txBody>
          <a:bodyPr/>
          <a:lstStyle/>
          <a:p>
            <a:fld id="{C58D1445-BD82-4792-A30B-976F4E2F1A2D}" type="datetime1">
              <a:rPr kumimoji="1" lang="ja-JP" altLang="en-US" smtClean="0"/>
              <a:t>2015/7/5</a:t>
            </a:fld>
            <a:endParaRPr kumimoji="1" lang="ja-JP" altLang="en-US"/>
          </a:p>
        </p:txBody>
      </p:sp>
      <p:sp>
        <p:nvSpPr>
          <p:cNvPr id="5" name="スライド番号プレースホルダー 4"/>
          <p:cNvSpPr>
            <a:spLocks noGrp="1"/>
          </p:cNvSpPr>
          <p:nvPr>
            <p:ph type="sldNum" sz="quarter" idx="12"/>
          </p:nvPr>
        </p:nvSpPr>
        <p:spPr>
          <a:xfrm>
            <a:off x="8675913" y="6356350"/>
            <a:ext cx="2743200" cy="365125"/>
          </a:xfrm>
        </p:spPr>
        <p:txBody>
          <a:bodyPr/>
          <a:lstStyle/>
          <a:p>
            <a:fld id="{034DF8C5-7924-4D50-87E1-AC63DB6A7F48}" type="slidenum">
              <a:rPr kumimoji="1" lang="ja-JP" altLang="en-US" smtClean="0"/>
              <a:t>5</a:t>
            </a:fld>
            <a:endParaRPr kumimoji="1" lang="ja-JP" altLang="en-US"/>
          </a:p>
        </p:txBody>
      </p:sp>
      <p:sp>
        <p:nvSpPr>
          <p:cNvPr id="6" name="コンテンツ プレースホルダー 2"/>
          <p:cNvSpPr>
            <a:spLocks noGrp="1"/>
          </p:cNvSpPr>
          <p:nvPr>
            <p:ph idx="4294967295"/>
          </p:nvPr>
        </p:nvSpPr>
        <p:spPr>
          <a:xfrm>
            <a:off x="838200" y="1584608"/>
            <a:ext cx="5429516" cy="4455894"/>
          </a:xfrm>
        </p:spPr>
        <p:txBody>
          <a:bodyPr>
            <a:noAutofit/>
          </a:bodyPr>
          <a:lstStyle/>
          <a:p>
            <a:pPr>
              <a:lnSpc>
                <a:spcPct val="100000"/>
              </a:lnSpc>
            </a:pPr>
            <a:r>
              <a:rPr lang="ja-JP" altLang="en-US" sz="2800" dirty="0" smtClean="0"/>
              <a:t>「法と経営学」では，経営学の６つの学問分野</a:t>
            </a:r>
            <a:r>
              <a:rPr lang="ja-JP" altLang="en-US" sz="2800" dirty="0" smtClean="0"/>
              <a:t>，すなわち，</a:t>
            </a:r>
            <a:endParaRPr lang="en-US" altLang="ja-JP" sz="2800" dirty="0" smtClean="0"/>
          </a:p>
          <a:p>
            <a:pPr lvl="1">
              <a:lnSpc>
                <a:spcPct val="100000"/>
              </a:lnSpc>
            </a:pPr>
            <a:r>
              <a:rPr lang="en-US" altLang="ja-JP" dirty="0" smtClean="0"/>
              <a:t>(1)</a:t>
            </a:r>
            <a:r>
              <a:rPr lang="ja-JP" altLang="en-US" dirty="0" smtClean="0"/>
              <a:t> 組織それ自体，</a:t>
            </a:r>
            <a:endParaRPr lang="en-US" altLang="ja-JP" dirty="0" smtClean="0"/>
          </a:p>
          <a:p>
            <a:pPr lvl="1">
              <a:lnSpc>
                <a:spcPct val="100000"/>
              </a:lnSpc>
            </a:pPr>
            <a:r>
              <a:rPr lang="en-US" altLang="ja-JP" dirty="0" smtClean="0"/>
              <a:t>(2)</a:t>
            </a:r>
            <a:r>
              <a:rPr lang="ja-JP" altLang="en-US" dirty="0" smtClean="0"/>
              <a:t> 資本市場，</a:t>
            </a:r>
            <a:endParaRPr lang="en-US" altLang="ja-JP" dirty="0" smtClean="0"/>
          </a:p>
          <a:p>
            <a:pPr lvl="1">
              <a:lnSpc>
                <a:spcPct val="100000"/>
              </a:lnSpc>
            </a:pPr>
            <a:r>
              <a:rPr lang="en-US" altLang="ja-JP" dirty="0" smtClean="0"/>
              <a:t>(3)</a:t>
            </a:r>
            <a:r>
              <a:rPr lang="ja-JP" altLang="en-US" dirty="0" smtClean="0"/>
              <a:t> 労働</a:t>
            </a:r>
            <a:r>
              <a:rPr lang="ja-JP" altLang="en-US" dirty="0"/>
              <a:t>市場</a:t>
            </a:r>
            <a:r>
              <a:rPr lang="ja-JP" altLang="en-US" dirty="0" smtClean="0"/>
              <a:t>，</a:t>
            </a:r>
            <a:endParaRPr lang="en-US" altLang="ja-JP" dirty="0" smtClean="0"/>
          </a:p>
          <a:p>
            <a:pPr lvl="1">
              <a:lnSpc>
                <a:spcPct val="100000"/>
              </a:lnSpc>
            </a:pPr>
            <a:r>
              <a:rPr lang="en-US" altLang="ja-JP" dirty="0" smtClean="0"/>
              <a:t>(4)</a:t>
            </a:r>
            <a:r>
              <a:rPr lang="ja-JP" altLang="en-US" dirty="0" smtClean="0"/>
              <a:t> 原材料</a:t>
            </a:r>
            <a:r>
              <a:rPr lang="ja-JP" altLang="en-US" dirty="0"/>
              <a:t>市場</a:t>
            </a:r>
            <a:r>
              <a:rPr lang="ja-JP" altLang="en-US" dirty="0" smtClean="0"/>
              <a:t>，</a:t>
            </a:r>
            <a:endParaRPr lang="en-US" altLang="ja-JP" dirty="0" smtClean="0"/>
          </a:p>
          <a:p>
            <a:pPr lvl="1">
              <a:lnSpc>
                <a:spcPct val="100000"/>
              </a:lnSpc>
            </a:pPr>
            <a:r>
              <a:rPr lang="en-US" altLang="ja-JP" dirty="0" smtClean="0"/>
              <a:t>(5)</a:t>
            </a:r>
            <a:r>
              <a:rPr lang="ja-JP" altLang="en-US" dirty="0" smtClean="0"/>
              <a:t> 商品・役務市場，</a:t>
            </a:r>
            <a:endParaRPr lang="en-US" altLang="ja-JP" dirty="0" smtClean="0"/>
          </a:p>
          <a:p>
            <a:pPr lvl="1">
              <a:lnSpc>
                <a:spcPct val="100000"/>
              </a:lnSpc>
            </a:pPr>
            <a:r>
              <a:rPr lang="en-US" altLang="ja-JP" dirty="0" smtClean="0"/>
              <a:t>(6)</a:t>
            </a:r>
            <a:r>
              <a:rPr lang="ja-JP" altLang="en-US" dirty="0" smtClean="0"/>
              <a:t> 政府関係</a:t>
            </a:r>
            <a:endParaRPr lang="en-US" altLang="ja-JP" dirty="0" smtClean="0"/>
          </a:p>
          <a:p>
            <a:pPr>
              <a:lnSpc>
                <a:spcPct val="100000"/>
              </a:lnSpc>
            </a:pPr>
            <a:r>
              <a:rPr lang="ja-JP" altLang="en-US" sz="2800" dirty="0" smtClean="0"/>
              <a:t>以上の分野を</a:t>
            </a:r>
            <a:r>
              <a:rPr lang="ja-JP" altLang="en-US" sz="2800" dirty="0"/>
              <a:t>基盤</a:t>
            </a:r>
            <a:r>
              <a:rPr lang="ja-JP" altLang="en-US" sz="2800" dirty="0" smtClean="0"/>
              <a:t>として用いる。</a:t>
            </a:r>
            <a:endParaRPr lang="en-US" altLang="ja-JP" sz="2800" dirty="0" smtClean="0"/>
          </a:p>
          <a:p>
            <a:pPr marL="0" indent="0">
              <a:lnSpc>
                <a:spcPct val="100000"/>
              </a:lnSpc>
              <a:buNone/>
            </a:pPr>
            <a:endParaRPr kumimoji="1" lang="ja-JP" altLang="en-US" sz="2000" dirty="0"/>
          </a:p>
        </p:txBody>
      </p:sp>
      <p:sp>
        <p:nvSpPr>
          <p:cNvPr id="8" name="円/楕円 7"/>
          <p:cNvSpPr/>
          <p:nvPr/>
        </p:nvSpPr>
        <p:spPr>
          <a:xfrm>
            <a:off x="8423738" y="1060481"/>
            <a:ext cx="1852769" cy="702472"/>
          </a:xfrm>
          <a:prstGeom prst="ellipse">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b="1" kern="100" dirty="0">
                <a:effectLst/>
                <a:latin typeface="+mj-ea"/>
                <a:ea typeface="+mj-ea"/>
                <a:cs typeface="Times New Roman"/>
              </a:rPr>
              <a:t>政府</a:t>
            </a:r>
            <a:endParaRPr lang="ja-JP" sz="1600" kern="100" dirty="0">
              <a:effectLst/>
              <a:latin typeface="+mj-ea"/>
              <a:ea typeface="+mj-ea"/>
              <a:cs typeface="Times New Roman"/>
            </a:endParaRPr>
          </a:p>
        </p:txBody>
      </p:sp>
      <p:sp>
        <p:nvSpPr>
          <p:cNvPr id="9" name="円/楕円 8"/>
          <p:cNvSpPr/>
          <p:nvPr/>
        </p:nvSpPr>
        <p:spPr>
          <a:xfrm>
            <a:off x="8698408" y="3280091"/>
            <a:ext cx="1266078" cy="1549215"/>
          </a:xfrm>
          <a:prstGeom prst="ellipse">
            <a:avLst/>
          </a:prstGeom>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b="1" kern="100" dirty="0" smtClean="0">
                <a:effectLst/>
                <a:latin typeface="+mj-ea"/>
                <a:ea typeface="+mj-ea"/>
                <a:cs typeface="Times New Roman"/>
              </a:rPr>
              <a:t>企業</a:t>
            </a:r>
            <a:endParaRPr lang="ja-JP" sz="1600" kern="100" dirty="0">
              <a:effectLst/>
              <a:latin typeface="+mj-ea"/>
              <a:ea typeface="+mj-ea"/>
              <a:cs typeface="Times New Roman"/>
            </a:endParaRPr>
          </a:p>
        </p:txBody>
      </p:sp>
      <p:sp>
        <p:nvSpPr>
          <p:cNvPr id="10" name="正方形/長方形 9"/>
          <p:cNvSpPr/>
          <p:nvPr/>
        </p:nvSpPr>
        <p:spPr>
          <a:xfrm>
            <a:off x="7258248" y="1741182"/>
            <a:ext cx="1178114" cy="735547"/>
          </a:xfrm>
          <a:prstGeom prst="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b="1" kern="100" dirty="0">
                <a:effectLst/>
                <a:latin typeface="+mj-ea"/>
                <a:ea typeface="+mj-ea"/>
                <a:cs typeface="Times New Roman"/>
              </a:rPr>
              <a:t>資本市場</a:t>
            </a:r>
            <a:endParaRPr lang="ja-JP" sz="1600" kern="100" dirty="0">
              <a:effectLst/>
              <a:latin typeface="+mj-ea"/>
              <a:ea typeface="+mj-ea"/>
              <a:cs typeface="Times New Roman"/>
            </a:endParaRPr>
          </a:p>
          <a:p>
            <a:pPr algn="ctr">
              <a:spcAft>
                <a:spcPts val="0"/>
              </a:spcAft>
            </a:pPr>
            <a:r>
              <a:rPr lang="ja-JP" sz="1600" b="1" kern="100" dirty="0">
                <a:effectLst/>
                <a:latin typeface="+mj-ea"/>
                <a:ea typeface="+mj-ea"/>
                <a:cs typeface="Times New Roman"/>
              </a:rPr>
              <a:t>（</a:t>
            </a:r>
            <a:r>
              <a:rPr lang="ja-JP" sz="1600" b="1" kern="100" dirty="0" smtClean="0">
                <a:effectLst/>
                <a:latin typeface="+mj-ea"/>
                <a:ea typeface="+mj-ea"/>
                <a:cs typeface="Times New Roman"/>
              </a:rPr>
              <a:t>資金）</a:t>
            </a:r>
            <a:endParaRPr lang="ja-JP" sz="1600" kern="100" dirty="0">
              <a:effectLst/>
              <a:latin typeface="+mj-ea"/>
              <a:ea typeface="+mj-ea"/>
              <a:cs typeface="Times New Roman"/>
            </a:endParaRPr>
          </a:p>
        </p:txBody>
      </p:sp>
      <p:sp>
        <p:nvSpPr>
          <p:cNvPr id="11" name="正方形/長方形 10"/>
          <p:cNvSpPr/>
          <p:nvPr/>
        </p:nvSpPr>
        <p:spPr>
          <a:xfrm>
            <a:off x="7330753" y="5381683"/>
            <a:ext cx="1178114" cy="815775"/>
          </a:xfrm>
          <a:prstGeom prst="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b="1" kern="100" dirty="0">
                <a:effectLst/>
                <a:latin typeface="+mj-ea"/>
                <a:ea typeface="+mj-ea"/>
                <a:cs typeface="Times New Roman"/>
              </a:rPr>
              <a:t>労働市場</a:t>
            </a:r>
            <a:endParaRPr lang="ja-JP" sz="1600" kern="100" dirty="0">
              <a:effectLst/>
              <a:latin typeface="+mj-ea"/>
              <a:ea typeface="+mj-ea"/>
              <a:cs typeface="Times New Roman"/>
            </a:endParaRPr>
          </a:p>
          <a:p>
            <a:pPr algn="ctr">
              <a:spcAft>
                <a:spcPts val="0"/>
              </a:spcAft>
            </a:pPr>
            <a:r>
              <a:rPr lang="ja-JP" sz="1600" b="1" kern="100" dirty="0">
                <a:effectLst/>
                <a:latin typeface="+mj-ea"/>
                <a:ea typeface="+mj-ea"/>
                <a:cs typeface="Times New Roman"/>
              </a:rPr>
              <a:t>（労働者）</a:t>
            </a:r>
            <a:endParaRPr lang="ja-JP" sz="1600" kern="100" dirty="0">
              <a:effectLst/>
              <a:latin typeface="+mj-ea"/>
              <a:ea typeface="+mj-ea"/>
              <a:cs typeface="Times New Roman"/>
            </a:endParaRPr>
          </a:p>
        </p:txBody>
      </p:sp>
      <p:sp>
        <p:nvSpPr>
          <p:cNvPr id="12" name="正方形/長方形 11"/>
          <p:cNvSpPr/>
          <p:nvPr/>
        </p:nvSpPr>
        <p:spPr>
          <a:xfrm>
            <a:off x="10020091" y="1741182"/>
            <a:ext cx="1568070" cy="735547"/>
          </a:xfrm>
          <a:prstGeom prst="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b="1" kern="100" dirty="0">
                <a:effectLst/>
                <a:latin typeface="+mj-ea"/>
                <a:ea typeface="+mj-ea"/>
                <a:cs typeface="Times New Roman"/>
              </a:rPr>
              <a:t>原材料市場</a:t>
            </a:r>
            <a:endParaRPr lang="ja-JP" sz="1600" kern="100" dirty="0">
              <a:effectLst/>
              <a:latin typeface="+mj-ea"/>
              <a:ea typeface="+mj-ea"/>
              <a:cs typeface="Times New Roman"/>
            </a:endParaRPr>
          </a:p>
          <a:p>
            <a:pPr algn="ctr">
              <a:spcAft>
                <a:spcPts val="0"/>
              </a:spcAft>
            </a:pPr>
            <a:r>
              <a:rPr lang="ja-JP" sz="1600" b="1" kern="100" dirty="0">
                <a:effectLst/>
                <a:latin typeface="+mj-ea"/>
                <a:ea typeface="+mj-ea"/>
                <a:cs typeface="Times New Roman"/>
              </a:rPr>
              <a:t>（</a:t>
            </a:r>
            <a:r>
              <a:rPr lang="ja-JP" sz="1600" b="1" kern="100" dirty="0" smtClean="0">
                <a:effectLst/>
                <a:latin typeface="+mj-ea"/>
                <a:ea typeface="+mj-ea"/>
                <a:cs typeface="Times New Roman"/>
              </a:rPr>
              <a:t>原料</a:t>
            </a:r>
            <a:r>
              <a:rPr lang="ja-JP" sz="1600" b="1" kern="100" dirty="0">
                <a:effectLst/>
                <a:latin typeface="+mj-ea"/>
                <a:ea typeface="+mj-ea"/>
                <a:cs typeface="Times New Roman"/>
              </a:rPr>
              <a:t>供給者）</a:t>
            </a:r>
            <a:endParaRPr lang="ja-JP" sz="1600" kern="100" dirty="0">
              <a:effectLst/>
              <a:latin typeface="+mj-ea"/>
              <a:ea typeface="+mj-ea"/>
              <a:cs typeface="Times New Roman"/>
            </a:endParaRPr>
          </a:p>
        </p:txBody>
      </p:sp>
      <p:sp>
        <p:nvSpPr>
          <p:cNvPr id="13" name="正方形/長方形 12"/>
          <p:cNvSpPr/>
          <p:nvPr/>
        </p:nvSpPr>
        <p:spPr>
          <a:xfrm>
            <a:off x="10020902" y="5381683"/>
            <a:ext cx="1568070" cy="815775"/>
          </a:xfrm>
          <a:prstGeom prst="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b="1" kern="100" dirty="0">
                <a:effectLst/>
                <a:latin typeface="+mj-ea"/>
                <a:ea typeface="+mj-ea"/>
                <a:cs typeface="Times New Roman"/>
              </a:rPr>
              <a:t>商品・役務市場</a:t>
            </a:r>
            <a:endParaRPr lang="ja-JP" sz="1600" kern="100" dirty="0">
              <a:effectLst/>
              <a:latin typeface="+mj-ea"/>
              <a:ea typeface="+mj-ea"/>
              <a:cs typeface="Times New Roman"/>
            </a:endParaRPr>
          </a:p>
          <a:p>
            <a:pPr algn="ctr">
              <a:spcAft>
                <a:spcPts val="0"/>
              </a:spcAft>
            </a:pPr>
            <a:r>
              <a:rPr lang="en-US" altLang="ja-JP" sz="1600" b="1" kern="100" dirty="0">
                <a:latin typeface="+mj-ea"/>
                <a:ea typeface="+mj-ea"/>
                <a:cs typeface="Times New Roman"/>
              </a:rPr>
              <a:t>(</a:t>
            </a:r>
            <a:r>
              <a:rPr lang="ja-JP" sz="1600" b="1" kern="100" dirty="0" smtClean="0">
                <a:effectLst/>
                <a:latin typeface="+mj-ea"/>
                <a:ea typeface="+mj-ea"/>
                <a:cs typeface="Times New Roman"/>
              </a:rPr>
              <a:t>顧客</a:t>
            </a:r>
            <a:r>
              <a:rPr lang="ja-JP" sz="1600" b="1" kern="100" dirty="0">
                <a:effectLst/>
                <a:latin typeface="+mj-ea"/>
                <a:ea typeface="+mj-ea"/>
                <a:cs typeface="Times New Roman"/>
              </a:rPr>
              <a:t>・</a:t>
            </a:r>
            <a:r>
              <a:rPr lang="ja-JP" sz="1600" b="1" kern="100" dirty="0" smtClean="0">
                <a:effectLst/>
                <a:latin typeface="+mj-ea"/>
                <a:ea typeface="+mj-ea"/>
                <a:cs typeface="Times New Roman"/>
              </a:rPr>
              <a:t>競争</a:t>
            </a:r>
            <a:r>
              <a:rPr lang="ja-JP" altLang="en-US" sz="1600" b="1" kern="100" dirty="0" smtClean="0">
                <a:effectLst/>
                <a:latin typeface="+mj-ea"/>
                <a:ea typeface="+mj-ea"/>
                <a:cs typeface="Times New Roman"/>
              </a:rPr>
              <a:t>者</a:t>
            </a:r>
            <a:r>
              <a:rPr lang="en-US" altLang="ja-JP" sz="1600" b="1" kern="100" dirty="0" smtClean="0">
                <a:effectLst/>
                <a:latin typeface="+mj-ea"/>
                <a:ea typeface="+mj-ea"/>
                <a:cs typeface="Times New Roman"/>
              </a:rPr>
              <a:t>)</a:t>
            </a:r>
            <a:endParaRPr lang="ja-JP" sz="1600" kern="100" dirty="0">
              <a:effectLst/>
              <a:latin typeface="+mj-ea"/>
              <a:ea typeface="+mj-ea"/>
              <a:cs typeface="Times New Roman"/>
            </a:endParaRPr>
          </a:p>
        </p:txBody>
      </p:sp>
      <p:sp>
        <p:nvSpPr>
          <p:cNvPr id="14" name="左右矢印 13"/>
          <p:cNvSpPr/>
          <p:nvPr/>
        </p:nvSpPr>
        <p:spPr>
          <a:xfrm rot="2673339">
            <a:off x="7398810" y="2562125"/>
            <a:ext cx="1686527" cy="1046910"/>
          </a:xfrm>
          <a:prstGeom prst="leftRightArrow">
            <a:avLst/>
          </a:prstGeom>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600" b="1" kern="100" dirty="0" smtClean="0">
                <a:effectLst/>
                <a:latin typeface="+mj-ea"/>
                <a:ea typeface="+mj-ea"/>
                <a:cs typeface="Times New Roman"/>
              </a:rPr>
              <a:t>資金</a:t>
            </a:r>
            <a:endParaRPr lang="ja-JP" sz="1600" kern="100" dirty="0">
              <a:effectLst/>
              <a:latin typeface="+mj-ea"/>
              <a:ea typeface="+mj-ea"/>
              <a:cs typeface="Times New Roman"/>
            </a:endParaRPr>
          </a:p>
        </p:txBody>
      </p:sp>
      <p:sp>
        <p:nvSpPr>
          <p:cNvPr id="15" name="左右矢印 14"/>
          <p:cNvSpPr/>
          <p:nvPr/>
        </p:nvSpPr>
        <p:spPr>
          <a:xfrm rot="19005588">
            <a:off x="7457326" y="4323067"/>
            <a:ext cx="1513699" cy="1021818"/>
          </a:xfrm>
          <a:prstGeom prst="leftRightArrow">
            <a:avLst/>
          </a:prstGeom>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600" b="1" kern="100" dirty="0" smtClean="0">
                <a:effectLst/>
                <a:latin typeface="+mj-ea"/>
                <a:ea typeface="+mj-ea"/>
                <a:cs typeface="Times New Roman"/>
              </a:rPr>
              <a:t>人材</a:t>
            </a:r>
            <a:endParaRPr lang="ja-JP" sz="1600" kern="100" dirty="0">
              <a:effectLst/>
              <a:latin typeface="+mj-ea"/>
              <a:ea typeface="+mj-ea"/>
              <a:cs typeface="Times New Roman"/>
            </a:endParaRPr>
          </a:p>
        </p:txBody>
      </p:sp>
      <p:sp>
        <p:nvSpPr>
          <p:cNvPr id="16" name="左右矢印 15"/>
          <p:cNvSpPr/>
          <p:nvPr/>
        </p:nvSpPr>
        <p:spPr>
          <a:xfrm rot="19297186">
            <a:off x="9664124" y="2541060"/>
            <a:ext cx="1813529" cy="1063728"/>
          </a:xfrm>
          <a:prstGeom prst="leftRightArrow">
            <a:avLst/>
          </a:prstGeom>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600" b="1" kern="100" dirty="0">
                <a:latin typeface="+mj-ea"/>
                <a:ea typeface="+mj-ea"/>
                <a:cs typeface="Times New Roman"/>
              </a:rPr>
              <a:t>原材料</a:t>
            </a:r>
            <a:endParaRPr lang="en-US" altLang="ja-JP" sz="1600" b="1" kern="100" dirty="0" smtClean="0">
              <a:effectLst/>
              <a:latin typeface="+mj-ea"/>
              <a:ea typeface="+mj-ea"/>
              <a:cs typeface="Times New Roman"/>
            </a:endParaRPr>
          </a:p>
        </p:txBody>
      </p:sp>
      <p:sp>
        <p:nvSpPr>
          <p:cNvPr id="17" name="左右矢印 16"/>
          <p:cNvSpPr/>
          <p:nvPr/>
        </p:nvSpPr>
        <p:spPr>
          <a:xfrm rot="2876971">
            <a:off x="9692590" y="4177270"/>
            <a:ext cx="1795815" cy="1123656"/>
          </a:xfrm>
          <a:prstGeom prst="leftRightArrow">
            <a:avLst/>
          </a:prstGeom>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600" b="1" kern="100" dirty="0" smtClean="0">
                <a:latin typeface="+mj-ea"/>
                <a:ea typeface="+mj-ea"/>
                <a:cs typeface="Times New Roman"/>
              </a:rPr>
              <a:t>商品</a:t>
            </a:r>
            <a:r>
              <a:rPr lang="en-US" altLang="ja-JP" sz="1600" b="1" kern="100" dirty="0" smtClean="0">
                <a:latin typeface="+mj-ea"/>
                <a:ea typeface="+mj-ea"/>
                <a:cs typeface="Times New Roman"/>
              </a:rPr>
              <a:t/>
            </a:r>
            <a:br>
              <a:rPr lang="en-US" altLang="ja-JP" sz="1600" b="1" kern="100" dirty="0" smtClean="0">
                <a:latin typeface="+mj-ea"/>
                <a:ea typeface="+mj-ea"/>
                <a:cs typeface="Times New Roman"/>
              </a:rPr>
            </a:br>
            <a:r>
              <a:rPr lang="ja-JP" altLang="en-US" sz="1600" b="1" kern="100" dirty="0" smtClean="0">
                <a:latin typeface="+mj-ea"/>
                <a:ea typeface="+mj-ea"/>
                <a:cs typeface="Times New Roman"/>
              </a:rPr>
              <a:t>サービス</a:t>
            </a:r>
            <a:endParaRPr lang="ja-JP" sz="1600" kern="100" dirty="0">
              <a:effectLst/>
              <a:latin typeface="+mj-ea"/>
              <a:ea typeface="+mj-ea"/>
              <a:cs typeface="Times New Roman"/>
            </a:endParaRPr>
          </a:p>
        </p:txBody>
      </p:sp>
      <p:sp>
        <p:nvSpPr>
          <p:cNvPr id="18" name="上下矢印 17"/>
          <p:cNvSpPr/>
          <p:nvPr/>
        </p:nvSpPr>
        <p:spPr>
          <a:xfrm>
            <a:off x="8824414" y="1753046"/>
            <a:ext cx="1002305" cy="1566761"/>
          </a:xfrm>
          <a:prstGeom prst="upDownArrow">
            <a:avLst/>
          </a:prstGeom>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600" b="1" kern="100" dirty="0" smtClean="0">
                <a:effectLst/>
                <a:latin typeface="+mj-ea"/>
                <a:ea typeface="+mj-ea"/>
                <a:cs typeface="Times New Roman"/>
              </a:rPr>
              <a:t>税</a:t>
            </a:r>
            <a:endParaRPr lang="ja-JP" sz="1600" kern="100" dirty="0">
              <a:effectLst/>
              <a:latin typeface="+mj-ea"/>
              <a:ea typeface="+mj-ea"/>
              <a:cs typeface="Times New Roman"/>
            </a:endParaRPr>
          </a:p>
        </p:txBody>
      </p:sp>
      <p:sp>
        <p:nvSpPr>
          <p:cNvPr id="19" name="フッター プレースホルダー 18"/>
          <p:cNvSpPr>
            <a:spLocks noGrp="1"/>
          </p:cNvSpPr>
          <p:nvPr>
            <p:ph type="ftr" sz="quarter" idx="11"/>
          </p:nvPr>
        </p:nvSpPr>
        <p:spPr/>
        <p:txBody>
          <a:bodyPr/>
          <a:lstStyle/>
          <a:p>
            <a:r>
              <a:rPr kumimoji="1" lang="en-US" altLang="ja-JP" smtClean="0"/>
              <a:t>Introduction to the MBL</a:t>
            </a:r>
            <a:endParaRPr kumimoji="1" lang="ja-JP" altLang="en-US"/>
          </a:p>
        </p:txBody>
      </p:sp>
    </p:spTree>
    <p:extLst>
      <p:ext uri="{BB962C8B-B14F-4D97-AF65-F5344CB8AC3E}">
        <p14:creationId xmlns:p14="http://schemas.microsoft.com/office/powerpoint/2010/main" val="1956754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1250"/>
                                        <p:tgtEl>
                                          <p:spTgt spid="6">
                                            <p:txEl>
                                              <p:pRg st="1" end="1"/>
                                            </p:txEl>
                                          </p:spTgt>
                                        </p:tgtEl>
                                      </p:cBhvr>
                                    </p:animEffect>
                                  </p:childTnLst>
                                </p:cTn>
                              </p:par>
                              <p:par>
                                <p:cTn id="13" presetID="6" presetClass="entr" presetSubtype="32"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circle(out)">
                                      <p:cBhvr>
                                        <p:cTn id="15" dur="125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wipe(left)">
                                      <p:cBhvr>
                                        <p:cTn id="20" dur="750"/>
                                        <p:tgtEl>
                                          <p:spTgt spid="6">
                                            <p:txEl>
                                              <p:pRg st="2" end="2"/>
                                            </p:tx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down)">
                                      <p:cBhvr>
                                        <p:cTn id="23" dur="500"/>
                                        <p:tgtEl>
                                          <p:spTgt spid="14"/>
                                        </p:tgtEl>
                                      </p:cBhvr>
                                    </p:animEffect>
                                  </p:childTnLst>
                                </p:cTn>
                              </p:par>
                              <p:par>
                                <p:cTn id="24" presetID="22" presetClass="entr" presetSubtype="4" fill="hold" grpId="0" nodeType="withEffect">
                                  <p:stCondLst>
                                    <p:cond delay="500"/>
                                  </p:stCondLst>
                                  <p:childTnLst>
                                    <p:set>
                                      <p:cBhvr>
                                        <p:cTn id="25" dur="1" fill="hold">
                                          <p:stCondLst>
                                            <p:cond delay="0"/>
                                          </p:stCondLst>
                                        </p:cTn>
                                        <p:tgtEl>
                                          <p:spTgt spid="10"/>
                                        </p:tgtEl>
                                        <p:attrNameLst>
                                          <p:attrName>style.visibility</p:attrName>
                                        </p:attrNameLst>
                                      </p:cBhvr>
                                      <p:to>
                                        <p:strVal val="visible"/>
                                      </p:to>
                                    </p:set>
                                    <p:animEffect transition="in" filter="wipe(down)">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Effect transition="in" filter="wipe(left)">
                                      <p:cBhvr>
                                        <p:cTn id="31" dur="750"/>
                                        <p:tgtEl>
                                          <p:spTgt spid="6">
                                            <p:txEl>
                                              <p:pRg st="3" end="3"/>
                                            </p:txEl>
                                          </p:spTgt>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up)">
                                      <p:cBhvr>
                                        <p:cTn id="34" dur="500"/>
                                        <p:tgtEl>
                                          <p:spTgt spid="15"/>
                                        </p:tgtEl>
                                      </p:cBhvr>
                                    </p:animEffect>
                                  </p:childTnLst>
                                </p:cTn>
                              </p:par>
                              <p:par>
                                <p:cTn id="35" presetID="22" presetClass="entr" presetSubtype="1" fill="hold" grpId="0" nodeType="withEffect">
                                  <p:stCondLst>
                                    <p:cond delay="500"/>
                                  </p:stCondLst>
                                  <p:childTnLst>
                                    <p:set>
                                      <p:cBhvr>
                                        <p:cTn id="36" dur="1" fill="hold">
                                          <p:stCondLst>
                                            <p:cond delay="0"/>
                                          </p:stCondLst>
                                        </p:cTn>
                                        <p:tgtEl>
                                          <p:spTgt spid="11"/>
                                        </p:tgtEl>
                                        <p:attrNameLst>
                                          <p:attrName>style.visibility</p:attrName>
                                        </p:attrNameLst>
                                      </p:cBhvr>
                                      <p:to>
                                        <p:strVal val="visible"/>
                                      </p:to>
                                    </p:set>
                                    <p:animEffect transition="in" filter="wipe(up)">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6">
                                            <p:txEl>
                                              <p:pRg st="4" end="4"/>
                                            </p:txEl>
                                          </p:spTgt>
                                        </p:tgtEl>
                                        <p:attrNameLst>
                                          <p:attrName>style.visibility</p:attrName>
                                        </p:attrNameLst>
                                      </p:cBhvr>
                                      <p:to>
                                        <p:strVal val="visible"/>
                                      </p:to>
                                    </p:set>
                                    <p:animEffect transition="in" filter="wipe(left)">
                                      <p:cBhvr>
                                        <p:cTn id="42" dur="750"/>
                                        <p:tgtEl>
                                          <p:spTgt spid="6">
                                            <p:txEl>
                                              <p:pRg st="4" end="4"/>
                                            </p:txEl>
                                          </p:spTgt>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wipe(down)">
                                      <p:cBhvr>
                                        <p:cTn id="45" dur="500"/>
                                        <p:tgtEl>
                                          <p:spTgt spid="16"/>
                                        </p:tgtEl>
                                      </p:cBhvr>
                                    </p:animEffect>
                                  </p:childTnLst>
                                </p:cTn>
                              </p:par>
                              <p:par>
                                <p:cTn id="46" presetID="22" presetClass="entr" presetSubtype="4" fill="hold" grpId="0" nodeType="withEffect">
                                  <p:stCondLst>
                                    <p:cond delay="500"/>
                                  </p:stCondLst>
                                  <p:childTnLst>
                                    <p:set>
                                      <p:cBhvr>
                                        <p:cTn id="47" dur="1" fill="hold">
                                          <p:stCondLst>
                                            <p:cond delay="0"/>
                                          </p:stCondLst>
                                        </p:cTn>
                                        <p:tgtEl>
                                          <p:spTgt spid="12"/>
                                        </p:tgtEl>
                                        <p:attrNameLst>
                                          <p:attrName>style.visibility</p:attrName>
                                        </p:attrNameLst>
                                      </p:cBhvr>
                                      <p:to>
                                        <p:strVal val="visible"/>
                                      </p:to>
                                    </p:set>
                                    <p:animEffect transition="in" filter="wipe(down)">
                                      <p:cBhvr>
                                        <p:cTn id="48" dur="500"/>
                                        <p:tgtEl>
                                          <p:spTgt spid="12"/>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6">
                                            <p:txEl>
                                              <p:pRg st="5" end="5"/>
                                            </p:txEl>
                                          </p:spTgt>
                                        </p:tgtEl>
                                        <p:attrNameLst>
                                          <p:attrName>style.visibility</p:attrName>
                                        </p:attrNameLst>
                                      </p:cBhvr>
                                      <p:to>
                                        <p:strVal val="visible"/>
                                      </p:to>
                                    </p:set>
                                    <p:animEffect transition="in" filter="wipe(left)">
                                      <p:cBhvr>
                                        <p:cTn id="53" dur="750"/>
                                        <p:tgtEl>
                                          <p:spTgt spid="6">
                                            <p:txEl>
                                              <p:pRg st="5" end="5"/>
                                            </p:txEl>
                                          </p:spTgt>
                                        </p:tgtEl>
                                      </p:cBhvr>
                                    </p:animEffect>
                                  </p:childTnLst>
                                </p:cTn>
                              </p:par>
                              <p:par>
                                <p:cTn id="54" presetID="22" presetClass="entr" presetSubtype="1" fill="hold" grpId="0" nodeType="withEffect">
                                  <p:stCondLst>
                                    <p:cond delay="0"/>
                                  </p:stCondLst>
                                  <p:childTnLst>
                                    <p:set>
                                      <p:cBhvr>
                                        <p:cTn id="55" dur="1" fill="hold">
                                          <p:stCondLst>
                                            <p:cond delay="0"/>
                                          </p:stCondLst>
                                        </p:cTn>
                                        <p:tgtEl>
                                          <p:spTgt spid="17"/>
                                        </p:tgtEl>
                                        <p:attrNameLst>
                                          <p:attrName>style.visibility</p:attrName>
                                        </p:attrNameLst>
                                      </p:cBhvr>
                                      <p:to>
                                        <p:strVal val="visible"/>
                                      </p:to>
                                    </p:set>
                                    <p:animEffect transition="in" filter="wipe(up)">
                                      <p:cBhvr>
                                        <p:cTn id="56" dur="500"/>
                                        <p:tgtEl>
                                          <p:spTgt spid="17"/>
                                        </p:tgtEl>
                                      </p:cBhvr>
                                    </p:animEffect>
                                  </p:childTnLst>
                                </p:cTn>
                              </p:par>
                              <p:par>
                                <p:cTn id="57" presetID="22" presetClass="entr" presetSubtype="1" fill="hold" grpId="0" nodeType="withEffect">
                                  <p:stCondLst>
                                    <p:cond delay="500"/>
                                  </p:stCondLst>
                                  <p:childTnLst>
                                    <p:set>
                                      <p:cBhvr>
                                        <p:cTn id="58" dur="1" fill="hold">
                                          <p:stCondLst>
                                            <p:cond delay="0"/>
                                          </p:stCondLst>
                                        </p:cTn>
                                        <p:tgtEl>
                                          <p:spTgt spid="13"/>
                                        </p:tgtEl>
                                        <p:attrNameLst>
                                          <p:attrName>style.visibility</p:attrName>
                                        </p:attrNameLst>
                                      </p:cBhvr>
                                      <p:to>
                                        <p:strVal val="visible"/>
                                      </p:to>
                                    </p:set>
                                    <p:animEffect transition="in" filter="wipe(up)">
                                      <p:cBhvr>
                                        <p:cTn id="59" dur="500"/>
                                        <p:tgtEl>
                                          <p:spTgt spid="13"/>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6">
                                            <p:txEl>
                                              <p:pRg st="6" end="6"/>
                                            </p:txEl>
                                          </p:spTgt>
                                        </p:tgtEl>
                                        <p:attrNameLst>
                                          <p:attrName>style.visibility</p:attrName>
                                        </p:attrNameLst>
                                      </p:cBhvr>
                                      <p:to>
                                        <p:strVal val="visible"/>
                                      </p:to>
                                    </p:set>
                                    <p:animEffect transition="in" filter="wipe(left)">
                                      <p:cBhvr>
                                        <p:cTn id="64" dur="750"/>
                                        <p:tgtEl>
                                          <p:spTgt spid="6">
                                            <p:txEl>
                                              <p:pRg st="6" end="6"/>
                                            </p:txEl>
                                          </p:spTgt>
                                        </p:tgtEl>
                                      </p:cBhvr>
                                    </p:animEffect>
                                  </p:childTnLst>
                                </p:cTn>
                              </p:par>
                              <p:par>
                                <p:cTn id="65" presetID="22" presetClass="entr" presetSubtype="4" fill="hold" grpId="0" nodeType="with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wipe(down)">
                                      <p:cBhvr>
                                        <p:cTn id="67" dur="500"/>
                                        <p:tgtEl>
                                          <p:spTgt spid="18"/>
                                        </p:tgtEl>
                                      </p:cBhvr>
                                    </p:animEffect>
                                  </p:childTnLst>
                                </p:cTn>
                              </p:par>
                              <p:par>
                                <p:cTn id="68" presetID="22" presetClass="entr" presetSubtype="4" fill="hold" grpId="0" nodeType="withEffect">
                                  <p:stCondLst>
                                    <p:cond delay="250"/>
                                  </p:stCondLst>
                                  <p:childTnLst>
                                    <p:set>
                                      <p:cBhvr>
                                        <p:cTn id="69" dur="1" fill="hold">
                                          <p:stCondLst>
                                            <p:cond delay="0"/>
                                          </p:stCondLst>
                                        </p:cTn>
                                        <p:tgtEl>
                                          <p:spTgt spid="8"/>
                                        </p:tgtEl>
                                        <p:attrNameLst>
                                          <p:attrName>style.visibility</p:attrName>
                                        </p:attrNameLst>
                                      </p:cBhvr>
                                      <p:to>
                                        <p:strVal val="visible"/>
                                      </p:to>
                                    </p:set>
                                    <p:animEffect transition="in" filter="wipe(down)">
                                      <p:cBhvr>
                                        <p:cTn id="70" dur="500"/>
                                        <p:tgtEl>
                                          <p:spTgt spid="8"/>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grpId="0" nodeType="clickEffect">
                                  <p:stCondLst>
                                    <p:cond delay="0"/>
                                  </p:stCondLst>
                                  <p:childTnLst>
                                    <p:set>
                                      <p:cBhvr>
                                        <p:cTn id="74" dur="1" fill="hold">
                                          <p:stCondLst>
                                            <p:cond delay="0"/>
                                          </p:stCondLst>
                                        </p:cTn>
                                        <p:tgtEl>
                                          <p:spTgt spid="6">
                                            <p:txEl>
                                              <p:pRg st="7" end="7"/>
                                            </p:txEl>
                                          </p:spTgt>
                                        </p:tgtEl>
                                        <p:attrNameLst>
                                          <p:attrName>style.visibility</p:attrName>
                                        </p:attrNameLst>
                                      </p:cBhvr>
                                      <p:to>
                                        <p:strVal val="visible"/>
                                      </p:to>
                                    </p:set>
                                    <p:animEffect transition="in" filter="wipe(left)">
                                      <p:cBhvr>
                                        <p:cTn id="75" dur="75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208679"/>
            <a:ext cx="10515600" cy="1017891"/>
          </a:xfrm>
        </p:spPr>
        <p:txBody>
          <a:bodyPr>
            <a:normAutofit/>
          </a:bodyPr>
          <a:lstStyle/>
          <a:p>
            <a:r>
              <a:rPr lang="ja-JP" altLang="en-US" sz="4800" dirty="0">
                <a:hlinkClick r:id="rId3" action="ppaction://hlinksldjump"/>
              </a:rPr>
              <a:t>法と経営学</a:t>
            </a:r>
            <a:r>
              <a:rPr lang="ja-JP" altLang="en-US" sz="4800" dirty="0"/>
              <a:t>の意味（</a:t>
            </a:r>
            <a:r>
              <a:rPr lang="en-US" altLang="ja-JP" sz="4800" dirty="0"/>
              <a:t>3/3</a:t>
            </a:r>
            <a:r>
              <a:rPr lang="ja-JP" altLang="en-US" sz="4800" dirty="0"/>
              <a:t>）</a:t>
            </a:r>
            <a:r>
              <a:rPr lang="ja-JP" altLang="en-US" sz="3200" dirty="0"/>
              <a:t>→</a:t>
            </a:r>
            <a:r>
              <a:rPr lang="ja-JP" altLang="en-US" sz="3200" dirty="0">
                <a:hlinkClick r:id="rId4" action="ppaction://hlinksldjump"/>
              </a:rPr>
              <a:t>経営</a:t>
            </a:r>
            <a:endParaRPr kumimoji="1" lang="ja-JP" altLang="en-US" sz="4800" dirty="0"/>
          </a:p>
        </p:txBody>
      </p:sp>
      <p:sp>
        <p:nvSpPr>
          <p:cNvPr id="4" name="日付プレースホルダー 3"/>
          <p:cNvSpPr>
            <a:spLocks noGrp="1"/>
          </p:cNvSpPr>
          <p:nvPr>
            <p:ph type="dt" sz="half" idx="10"/>
          </p:nvPr>
        </p:nvSpPr>
        <p:spPr/>
        <p:txBody>
          <a:bodyPr/>
          <a:lstStyle/>
          <a:p>
            <a:fld id="{97738FE7-EEDC-49AF-A504-6D94C092482E}" type="datetime1">
              <a:rPr kumimoji="1" lang="ja-JP" altLang="en-US" smtClean="0"/>
              <a:t>2015/7/5</a:t>
            </a:fld>
            <a:endParaRPr kumimoji="1" lang="ja-JP" altLang="en-US"/>
          </a:p>
        </p:txBody>
      </p:sp>
      <p:sp>
        <p:nvSpPr>
          <p:cNvPr id="5" name="スライド番号プレースホルダー 4"/>
          <p:cNvSpPr>
            <a:spLocks noGrp="1"/>
          </p:cNvSpPr>
          <p:nvPr>
            <p:ph type="sldNum" sz="quarter" idx="12"/>
          </p:nvPr>
        </p:nvSpPr>
        <p:spPr/>
        <p:txBody>
          <a:bodyPr/>
          <a:lstStyle/>
          <a:p>
            <a:fld id="{034DF8C5-7924-4D50-87E1-AC63DB6A7F48}" type="slidenum">
              <a:rPr kumimoji="1" lang="ja-JP" altLang="en-US" smtClean="0"/>
              <a:t>6</a:t>
            </a:fld>
            <a:endParaRPr kumimoji="1" lang="ja-JP" altLang="en-US"/>
          </a:p>
        </p:txBody>
      </p:sp>
      <p:sp>
        <p:nvSpPr>
          <p:cNvPr id="6" name="コンテンツ プレースホルダー 2"/>
          <p:cNvSpPr>
            <a:spLocks noGrp="1"/>
          </p:cNvSpPr>
          <p:nvPr>
            <p:ph sz="half" idx="1"/>
          </p:nvPr>
        </p:nvSpPr>
        <p:spPr>
          <a:xfrm>
            <a:off x="838201" y="1458686"/>
            <a:ext cx="6543465" cy="4667477"/>
          </a:xfrm>
        </p:spPr>
        <p:txBody>
          <a:bodyPr>
            <a:noAutofit/>
          </a:bodyPr>
          <a:lstStyle/>
          <a:p>
            <a:pPr>
              <a:lnSpc>
                <a:spcPct val="100000"/>
              </a:lnSpc>
            </a:pPr>
            <a:r>
              <a:rPr lang="ja-JP" altLang="en-US" dirty="0"/>
              <a:t>法学</a:t>
            </a:r>
            <a:r>
              <a:rPr lang="ja-JP" altLang="en-US" dirty="0" smtClean="0"/>
              <a:t>を経営学の学問分野にオーバー</a:t>
            </a:r>
            <a:r>
              <a:rPr lang="en-US" altLang="ja-JP" dirty="0" smtClean="0"/>
              <a:t/>
            </a:r>
            <a:br>
              <a:rPr lang="en-US" altLang="ja-JP" dirty="0" smtClean="0"/>
            </a:br>
            <a:r>
              <a:rPr lang="ja-JP" altLang="en-US" dirty="0" smtClean="0"/>
              <a:t>ラップ</a:t>
            </a:r>
            <a:r>
              <a:rPr lang="ja-JP" altLang="en-US" dirty="0"/>
              <a:t>するよう</a:t>
            </a:r>
            <a:r>
              <a:rPr lang="ja-JP" altLang="en-US" dirty="0" smtClean="0"/>
              <a:t>に再編成し，</a:t>
            </a:r>
            <a:endParaRPr lang="en-US" altLang="ja-JP" dirty="0" smtClean="0"/>
          </a:p>
          <a:p>
            <a:pPr marL="711200" lvl="1" indent="-347663">
              <a:lnSpc>
                <a:spcPct val="100000"/>
              </a:lnSpc>
            </a:pPr>
            <a:r>
              <a:rPr lang="en-US" altLang="ja-JP" dirty="0" smtClean="0"/>
              <a:t>(1)</a:t>
            </a:r>
            <a:r>
              <a:rPr lang="ja-JP" altLang="en-US" dirty="0" smtClean="0"/>
              <a:t> 会社法</a:t>
            </a:r>
            <a:r>
              <a:rPr lang="ja-JP" altLang="en-US" dirty="0"/>
              <a:t>・</a:t>
            </a:r>
            <a:r>
              <a:rPr lang="en-US" altLang="ja-JP" dirty="0"/>
              <a:t>NPO</a:t>
            </a:r>
            <a:r>
              <a:rPr lang="ja-JP" altLang="en-US" dirty="0"/>
              <a:t>法</a:t>
            </a:r>
            <a:r>
              <a:rPr lang="ja-JP" altLang="en-US" dirty="0" smtClean="0"/>
              <a:t>，</a:t>
            </a:r>
            <a:endParaRPr lang="en-US" altLang="ja-JP" dirty="0" smtClean="0"/>
          </a:p>
          <a:p>
            <a:pPr marL="711200" lvl="1" indent="-347663">
              <a:lnSpc>
                <a:spcPct val="100000"/>
              </a:lnSpc>
            </a:pPr>
            <a:r>
              <a:rPr lang="en-US" altLang="ja-JP" dirty="0" smtClean="0"/>
              <a:t>(2)</a:t>
            </a:r>
            <a:r>
              <a:rPr lang="ja-JP" altLang="en-US" dirty="0" smtClean="0"/>
              <a:t> 金融法，</a:t>
            </a:r>
            <a:endParaRPr lang="en-US" altLang="ja-JP" dirty="0" smtClean="0"/>
          </a:p>
          <a:p>
            <a:pPr marL="711200" lvl="1" indent="-347663">
              <a:lnSpc>
                <a:spcPct val="100000"/>
              </a:lnSpc>
            </a:pPr>
            <a:r>
              <a:rPr lang="en-US" altLang="ja-JP" dirty="0" smtClean="0"/>
              <a:t>(3)</a:t>
            </a:r>
            <a:r>
              <a:rPr lang="ja-JP" altLang="en-US" dirty="0" smtClean="0"/>
              <a:t> 労働法，</a:t>
            </a:r>
            <a:endParaRPr lang="en-US" altLang="ja-JP" dirty="0" smtClean="0"/>
          </a:p>
          <a:p>
            <a:pPr marL="711200" lvl="1" indent="-347663">
              <a:lnSpc>
                <a:spcPct val="100000"/>
              </a:lnSpc>
            </a:pPr>
            <a:r>
              <a:rPr lang="en-US" altLang="ja-JP" dirty="0" smtClean="0"/>
              <a:t>(4)</a:t>
            </a:r>
            <a:r>
              <a:rPr lang="ja-JP" altLang="en-US" dirty="0" smtClean="0"/>
              <a:t> 契約法</a:t>
            </a:r>
            <a:r>
              <a:rPr lang="ja-JP" altLang="en-US" dirty="0"/>
              <a:t>・知的財産法</a:t>
            </a:r>
            <a:r>
              <a:rPr lang="ja-JP" altLang="en-US" dirty="0" smtClean="0"/>
              <a:t>，</a:t>
            </a:r>
            <a:endParaRPr lang="en-US" altLang="ja-JP" dirty="0" smtClean="0"/>
          </a:p>
          <a:p>
            <a:pPr marL="711200" lvl="1" indent="-347663">
              <a:lnSpc>
                <a:spcPct val="100000"/>
              </a:lnSpc>
            </a:pPr>
            <a:r>
              <a:rPr lang="en-US" altLang="ja-JP" dirty="0" smtClean="0"/>
              <a:t>(5)</a:t>
            </a:r>
            <a:r>
              <a:rPr lang="ja-JP" altLang="en-US" dirty="0" smtClean="0"/>
              <a:t>  経済法</a:t>
            </a:r>
            <a:r>
              <a:rPr lang="ja-JP" altLang="en-US" dirty="0"/>
              <a:t>・経済刑法</a:t>
            </a:r>
            <a:r>
              <a:rPr lang="ja-JP" altLang="en-US" dirty="0" smtClean="0"/>
              <a:t>，</a:t>
            </a:r>
            <a:endParaRPr lang="en-US" altLang="ja-JP" dirty="0" smtClean="0"/>
          </a:p>
          <a:p>
            <a:pPr marL="711200" lvl="1" indent="-347663">
              <a:lnSpc>
                <a:spcPct val="100000"/>
              </a:lnSpc>
            </a:pPr>
            <a:r>
              <a:rPr lang="en-US" altLang="ja-JP" dirty="0" smtClean="0"/>
              <a:t>(</a:t>
            </a:r>
            <a:r>
              <a:rPr lang="en-US" altLang="ja-JP" dirty="0"/>
              <a:t>6)</a:t>
            </a:r>
            <a:r>
              <a:rPr lang="ja-JP" altLang="en-US" dirty="0"/>
              <a:t> </a:t>
            </a:r>
            <a:r>
              <a:rPr lang="ja-JP" altLang="en-US" dirty="0" smtClean="0"/>
              <a:t> 憲法</a:t>
            </a:r>
            <a:r>
              <a:rPr lang="ja-JP" altLang="en-US" dirty="0"/>
              <a:t>・行政法・</a:t>
            </a:r>
            <a:r>
              <a:rPr lang="ja-JP" altLang="en-US" dirty="0" smtClean="0"/>
              <a:t>税法</a:t>
            </a:r>
            <a:endParaRPr lang="en-US" altLang="ja-JP" dirty="0" smtClean="0"/>
          </a:p>
          <a:p>
            <a:pPr>
              <a:lnSpc>
                <a:spcPct val="100000"/>
              </a:lnSpc>
            </a:pPr>
            <a:r>
              <a:rPr lang="ja-JP" altLang="en-US" dirty="0" smtClean="0"/>
              <a:t>以上の分野から</a:t>
            </a:r>
            <a:r>
              <a:rPr lang="ja-JP" altLang="en-US" dirty="0"/>
              <a:t>なる，いわば</a:t>
            </a:r>
            <a:r>
              <a:rPr lang="ja-JP" altLang="en-US" dirty="0" smtClean="0"/>
              <a:t>，</a:t>
            </a:r>
            <a:r>
              <a:rPr lang="en-US" altLang="ja-JP" dirty="0" smtClean="0"/>
              <a:t/>
            </a:r>
            <a:br>
              <a:rPr lang="en-US" altLang="ja-JP" dirty="0" smtClean="0"/>
            </a:br>
            <a:r>
              <a:rPr lang="ja-JP" altLang="en-US" dirty="0" smtClean="0"/>
              <a:t>「</a:t>
            </a:r>
            <a:r>
              <a:rPr lang="ja-JP" altLang="en-US" b="1" dirty="0">
                <a:solidFill>
                  <a:schemeClr val="tx2"/>
                </a:solidFill>
              </a:rPr>
              <a:t>経営六法</a:t>
            </a:r>
            <a:r>
              <a:rPr lang="ja-JP" altLang="en-US" dirty="0"/>
              <a:t>」</a:t>
            </a:r>
            <a:r>
              <a:rPr lang="ja-JP" altLang="en-US" dirty="0" smtClean="0"/>
              <a:t>を編成</a:t>
            </a:r>
            <a:r>
              <a:rPr lang="ja-JP" altLang="en-US" dirty="0"/>
              <a:t>する</a:t>
            </a:r>
            <a:r>
              <a:rPr lang="ja-JP" altLang="en-US" dirty="0" smtClean="0"/>
              <a:t>。</a:t>
            </a:r>
            <a:endParaRPr lang="en-US" altLang="ja-JP" dirty="0"/>
          </a:p>
        </p:txBody>
      </p:sp>
      <p:sp>
        <p:nvSpPr>
          <p:cNvPr id="8" name="円/楕円 7"/>
          <p:cNvSpPr/>
          <p:nvPr/>
        </p:nvSpPr>
        <p:spPr>
          <a:xfrm>
            <a:off x="8423753" y="1061453"/>
            <a:ext cx="1852769" cy="702472"/>
          </a:xfrm>
          <a:prstGeom prst="ellipse">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b="1" kern="100" dirty="0">
                <a:effectLst/>
                <a:latin typeface="+mj-ea"/>
                <a:ea typeface="+mj-ea"/>
                <a:cs typeface="Times New Roman"/>
              </a:rPr>
              <a:t>政府</a:t>
            </a:r>
          </a:p>
        </p:txBody>
      </p:sp>
      <p:sp>
        <p:nvSpPr>
          <p:cNvPr id="9" name="円/楕円 8"/>
          <p:cNvSpPr/>
          <p:nvPr/>
        </p:nvSpPr>
        <p:spPr>
          <a:xfrm>
            <a:off x="8698423" y="3281063"/>
            <a:ext cx="1266078" cy="1549215"/>
          </a:xfrm>
          <a:prstGeom prst="ellipse">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b="1" kern="100" dirty="0" smtClean="0">
                <a:effectLst/>
                <a:latin typeface="+mj-ea"/>
                <a:ea typeface="+mj-ea"/>
                <a:cs typeface="Times New Roman"/>
              </a:rPr>
              <a:t>企業</a:t>
            </a:r>
            <a:endParaRPr lang="en-US" altLang="ja-JP" sz="1600" b="1" kern="100" dirty="0" smtClean="0">
              <a:effectLst/>
              <a:latin typeface="+mj-ea"/>
              <a:ea typeface="+mj-ea"/>
              <a:cs typeface="Times New Roman"/>
            </a:endParaRPr>
          </a:p>
          <a:p>
            <a:pPr algn="ctr">
              <a:spcAft>
                <a:spcPts val="0"/>
              </a:spcAft>
            </a:pPr>
            <a:endParaRPr lang="ja-JP" sz="1600" b="1" kern="100" dirty="0">
              <a:effectLst/>
              <a:latin typeface="+mj-ea"/>
              <a:ea typeface="+mj-ea"/>
              <a:cs typeface="Times New Roman"/>
            </a:endParaRPr>
          </a:p>
          <a:p>
            <a:pPr algn="ctr">
              <a:spcAft>
                <a:spcPts val="0"/>
              </a:spcAft>
            </a:pPr>
            <a:r>
              <a:rPr lang="ja-JP" sz="1600" b="1" kern="100" dirty="0" smtClean="0">
                <a:effectLst/>
                <a:latin typeface="+mj-ea"/>
                <a:ea typeface="+mj-ea"/>
                <a:cs typeface="Times New Roman"/>
              </a:rPr>
              <a:t>会社法</a:t>
            </a:r>
            <a:endParaRPr lang="en-US" altLang="ja-JP" sz="1600" b="1" kern="100" dirty="0" smtClean="0">
              <a:effectLst/>
              <a:latin typeface="+mj-ea"/>
              <a:ea typeface="+mj-ea"/>
              <a:cs typeface="Times New Roman"/>
            </a:endParaRPr>
          </a:p>
          <a:p>
            <a:pPr algn="ctr">
              <a:spcAft>
                <a:spcPts val="0"/>
              </a:spcAft>
            </a:pPr>
            <a:r>
              <a:rPr lang="en-US" altLang="ja-JP" sz="1600" b="1" kern="100" dirty="0" smtClean="0">
                <a:latin typeface="+mj-ea"/>
                <a:ea typeface="+mj-ea"/>
                <a:cs typeface="Times New Roman" panose="02020603050405020304" pitchFamily="18" charset="0"/>
              </a:rPr>
              <a:t>NPO</a:t>
            </a:r>
            <a:r>
              <a:rPr lang="ja-JP" altLang="en-US" sz="1600" b="1" kern="100" dirty="0">
                <a:latin typeface="+mj-ea"/>
                <a:ea typeface="+mj-ea"/>
                <a:cs typeface="Times New Roman"/>
              </a:rPr>
              <a:t>法</a:t>
            </a:r>
            <a:endParaRPr lang="en-US" altLang="ja-JP" sz="1600" b="1" kern="100" dirty="0" smtClean="0">
              <a:latin typeface="+mj-ea"/>
              <a:ea typeface="+mj-ea"/>
              <a:cs typeface="Times New Roman"/>
            </a:endParaRPr>
          </a:p>
        </p:txBody>
      </p:sp>
      <p:sp>
        <p:nvSpPr>
          <p:cNvPr id="10" name="正方形/長方形 9"/>
          <p:cNvSpPr/>
          <p:nvPr/>
        </p:nvSpPr>
        <p:spPr>
          <a:xfrm>
            <a:off x="7259074" y="1734751"/>
            <a:ext cx="1178114" cy="722711"/>
          </a:xfrm>
          <a:prstGeom prst="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b="1" kern="100" dirty="0">
                <a:effectLst/>
                <a:latin typeface="+mj-ea"/>
                <a:ea typeface="+mj-ea"/>
                <a:cs typeface="Times New Roman"/>
              </a:rPr>
              <a:t>資本市場</a:t>
            </a:r>
          </a:p>
          <a:p>
            <a:pPr algn="ctr">
              <a:spcAft>
                <a:spcPts val="0"/>
              </a:spcAft>
            </a:pPr>
            <a:r>
              <a:rPr lang="ja-JP" sz="1600" b="1" kern="100" dirty="0">
                <a:effectLst/>
                <a:latin typeface="+mj-ea"/>
                <a:ea typeface="+mj-ea"/>
                <a:cs typeface="Times New Roman"/>
              </a:rPr>
              <a:t>（</a:t>
            </a:r>
            <a:r>
              <a:rPr lang="ja-JP" sz="1600" b="1" kern="100" dirty="0" smtClean="0">
                <a:effectLst/>
                <a:latin typeface="+mj-ea"/>
                <a:ea typeface="+mj-ea"/>
                <a:cs typeface="Times New Roman"/>
              </a:rPr>
              <a:t>資金）</a:t>
            </a:r>
            <a:endParaRPr lang="ja-JP" sz="1600" b="1" kern="100" dirty="0">
              <a:effectLst/>
              <a:latin typeface="+mj-ea"/>
              <a:ea typeface="+mj-ea"/>
              <a:cs typeface="Times New Roman"/>
            </a:endParaRPr>
          </a:p>
        </p:txBody>
      </p:sp>
      <p:sp>
        <p:nvSpPr>
          <p:cNvPr id="11" name="正方形/長方形 10"/>
          <p:cNvSpPr/>
          <p:nvPr/>
        </p:nvSpPr>
        <p:spPr>
          <a:xfrm>
            <a:off x="7330768" y="5382655"/>
            <a:ext cx="1178114" cy="815775"/>
          </a:xfrm>
          <a:prstGeom prst="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b="1" kern="100" dirty="0">
                <a:effectLst/>
                <a:latin typeface="+mj-ea"/>
                <a:ea typeface="+mj-ea"/>
                <a:cs typeface="Times New Roman"/>
              </a:rPr>
              <a:t>労働市場</a:t>
            </a:r>
          </a:p>
          <a:p>
            <a:pPr algn="ctr">
              <a:spcAft>
                <a:spcPts val="0"/>
              </a:spcAft>
            </a:pPr>
            <a:r>
              <a:rPr lang="ja-JP" sz="1600" b="1" kern="100" dirty="0">
                <a:effectLst/>
                <a:latin typeface="+mj-ea"/>
                <a:ea typeface="+mj-ea"/>
                <a:cs typeface="Times New Roman"/>
              </a:rPr>
              <a:t>（労働者）</a:t>
            </a:r>
          </a:p>
        </p:txBody>
      </p:sp>
      <p:sp>
        <p:nvSpPr>
          <p:cNvPr id="12" name="正方形/長方形 11"/>
          <p:cNvSpPr/>
          <p:nvPr/>
        </p:nvSpPr>
        <p:spPr>
          <a:xfrm>
            <a:off x="10020917" y="1734751"/>
            <a:ext cx="1568070" cy="722711"/>
          </a:xfrm>
          <a:prstGeom prst="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b="1" kern="100" dirty="0">
                <a:effectLst/>
                <a:latin typeface="+mj-ea"/>
                <a:ea typeface="+mj-ea"/>
                <a:cs typeface="Times New Roman"/>
              </a:rPr>
              <a:t>原材料市場</a:t>
            </a:r>
          </a:p>
          <a:p>
            <a:pPr algn="ctr">
              <a:spcAft>
                <a:spcPts val="0"/>
              </a:spcAft>
            </a:pPr>
            <a:r>
              <a:rPr lang="ja-JP" sz="1600" b="1" kern="100" dirty="0">
                <a:effectLst/>
                <a:latin typeface="+mj-ea"/>
                <a:ea typeface="+mj-ea"/>
                <a:cs typeface="Times New Roman"/>
              </a:rPr>
              <a:t>（</a:t>
            </a:r>
            <a:r>
              <a:rPr lang="ja-JP" sz="1600" b="1" kern="100" dirty="0" smtClean="0">
                <a:effectLst/>
                <a:latin typeface="+mj-ea"/>
                <a:ea typeface="+mj-ea"/>
                <a:cs typeface="Times New Roman"/>
              </a:rPr>
              <a:t>原料</a:t>
            </a:r>
            <a:r>
              <a:rPr lang="ja-JP" sz="1600" b="1" kern="100" dirty="0">
                <a:effectLst/>
                <a:latin typeface="+mj-ea"/>
                <a:ea typeface="+mj-ea"/>
                <a:cs typeface="Times New Roman"/>
              </a:rPr>
              <a:t>供給者）</a:t>
            </a:r>
          </a:p>
        </p:txBody>
      </p:sp>
      <p:sp>
        <p:nvSpPr>
          <p:cNvPr id="13" name="正方形/長方形 12"/>
          <p:cNvSpPr/>
          <p:nvPr/>
        </p:nvSpPr>
        <p:spPr>
          <a:xfrm>
            <a:off x="10020917" y="5382655"/>
            <a:ext cx="1568070" cy="815775"/>
          </a:xfrm>
          <a:prstGeom prst="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b="1" kern="100" dirty="0">
                <a:effectLst/>
                <a:latin typeface="+mj-ea"/>
                <a:ea typeface="+mj-ea"/>
                <a:cs typeface="Times New Roman"/>
              </a:rPr>
              <a:t>商品・役務市場</a:t>
            </a:r>
          </a:p>
          <a:p>
            <a:pPr algn="ctr">
              <a:spcAft>
                <a:spcPts val="0"/>
              </a:spcAft>
            </a:pPr>
            <a:r>
              <a:rPr lang="en-US" altLang="ja-JP" sz="1600" b="1" kern="100" dirty="0">
                <a:latin typeface="+mj-ea"/>
                <a:ea typeface="+mj-ea"/>
                <a:cs typeface="Times New Roman"/>
              </a:rPr>
              <a:t>(</a:t>
            </a:r>
            <a:r>
              <a:rPr lang="ja-JP" sz="1600" b="1" kern="100" dirty="0" smtClean="0">
                <a:effectLst/>
                <a:latin typeface="+mj-ea"/>
                <a:ea typeface="+mj-ea"/>
                <a:cs typeface="Times New Roman"/>
              </a:rPr>
              <a:t>顧客</a:t>
            </a:r>
            <a:r>
              <a:rPr lang="ja-JP" sz="1600" b="1" kern="100" dirty="0">
                <a:effectLst/>
                <a:latin typeface="+mj-ea"/>
                <a:ea typeface="+mj-ea"/>
                <a:cs typeface="Times New Roman"/>
              </a:rPr>
              <a:t>・</a:t>
            </a:r>
            <a:r>
              <a:rPr lang="ja-JP" sz="1600" b="1" kern="100" dirty="0" smtClean="0">
                <a:effectLst/>
                <a:latin typeface="+mj-ea"/>
                <a:ea typeface="+mj-ea"/>
                <a:cs typeface="Times New Roman"/>
              </a:rPr>
              <a:t>競争</a:t>
            </a:r>
            <a:r>
              <a:rPr lang="ja-JP" altLang="en-US" sz="1600" b="1" kern="100" dirty="0" smtClean="0">
                <a:effectLst/>
                <a:latin typeface="+mj-ea"/>
                <a:ea typeface="+mj-ea"/>
                <a:cs typeface="Times New Roman"/>
              </a:rPr>
              <a:t>者</a:t>
            </a:r>
            <a:r>
              <a:rPr lang="en-US" altLang="ja-JP" sz="1600" b="1" kern="100" dirty="0" smtClean="0">
                <a:effectLst/>
                <a:latin typeface="+mj-ea"/>
                <a:ea typeface="+mj-ea"/>
                <a:cs typeface="Times New Roman"/>
              </a:rPr>
              <a:t>)</a:t>
            </a:r>
            <a:endParaRPr lang="ja-JP" sz="1600" b="1" kern="100" dirty="0">
              <a:effectLst/>
              <a:latin typeface="+mj-ea"/>
              <a:ea typeface="+mj-ea"/>
              <a:cs typeface="Times New Roman"/>
            </a:endParaRPr>
          </a:p>
        </p:txBody>
      </p:sp>
      <p:sp>
        <p:nvSpPr>
          <p:cNvPr id="14" name="左右矢印 13"/>
          <p:cNvSpPr/>
          <p:nvPr/>
        </p:nvSpPr>
        <p:spPr>
          <a:xfrm rot="2673339">
            <a:off x="7400198" y="2559746"/>
            <a:ext cx="1676975" cy="1046910"/>
          </a:xfrm>
          <a:prstGeom prst="leftRightArrow">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b="1" kern="100" dirty="0">
                <a:effectLst/>
                <a:latin typeface="+mj-ea"/>
                <a:ea typeface="+mj-ea"/>
                <a:cs typeface="Times New Roman"/>
              </a:rPr>
              <a:t>金融法</a:t>
            </a:r>
          </a:p>
        </p:txBody>
      </p:sp>
      <p:sp>
        <p:nvSpPr>
          <p:cNvPr id="15" name="左右矢印 14"/>
          <p:cNvSpPr/>
          <p:nvPr/>
        </p:nvSpPr>
        <p:spPr>
          <a:xfrm rot="19005588">
            <a:off x="7457341" y="4324039"/>
            <a:ext cx="1513699" cy="1021818"/>
          </a:xfrm>
          <a:prstGeom prst="leftRightArrow">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b="1" kern="100" dirty="0">
                <a:effectLst/>
                <a:latin typeface="+mj-ea"/>
                <a:ea typeface="+mj-ea"/>
                <a:cs typeface="Times New Roman"/>
              </a:rPr>
              <a:t>労働法</a:t>
            </a:r>
          </a:p>
        </p:txBody>
      </p:sp>
      <p:sp>
        <p:nvSpPr>
          <p:cNvPr id="16" name="左右矢印 15"/>
          <p:cNvSpPr/>
          <p:nvPr/>
        </p:nvSpPr>
        <p:spPr>
          <a:xfrm rot="19297186">
            <a:off x="9661555" y="2576812"/>
            <a:ext cx="1910046" cy="1063728"/>
          </a:xfrm>
          <a:prstGeom prst="leftRightArrow">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sz="1600" b="1" kern="100" dirty="0">
                <a:effectLst/>
                <a:latin typeface="+mj-ea"/>
                <a:ea typeface="+mj-ea"/>
                <a:cs typeface="Times New Roman"/>
              </a:rPr>
              <a:t>契約法</a:t>
            </a:r>
            <a:r>
              <a:rPr lang="en-US" sz="1600" b="1" kern="100" dirty="0">
                <a:effectLst/>
                <a:latin typeface="+mj-ea"/>
                <a:ea typeface="+mj-ea"/>
                <a:cs typeface="Times New Roman"/>
              </a:rPr>
              <a:t/>
            </a:r>
            <a:br>
              <a:rPr lang="en-US" sz="1600" b="1" kern="100" dirty="0">
                <a:effectLst/>
                <a:latin typeface="+mj-ea"/>
                <a:ea typeface="+mj-ea"/>
                <a:cs typeface="Times New Roman"/>
              </a:rPr>
            </a:br>
            <a:r>
              <a:rPr lang="ja-JP" sz="1600" b="1" kern="100" dirty="0">
                <a:effectLst/>
                <a:latin typeface="+mj-ea"/>
                <a:ea typeface="+mj-ea"/>
                <a:cs typeface="Times New Roman"/>
              </a:rPr>
              <a:t>知的</a:t>
            </a:r>
            <a:r>
              <a:rPr lang="ja-JP" sz="1600" b="1" kern="100" dirty="0" smtClean="0">
                <a:effectLst/>
                <a:latin typeface="+mj-ea"/>
                <a:ea typeface="+mj-ea"/>
                <a:cs typeface="Times New Roman"/>
              </a:rPr>
              <a:t>財産法</a:t>
            </a:r>
            <a:endParaRPr lang="ja-JP" sz="1600" b="1" kern="100" dirty="0">
              <a:effectLst/>
              <a:latin typeface="+mj-ea"/>
              <a:ea typeface="+mj-ea"/>
              <a:cs typeface="Times New Roman"/>
            </a:endParaRPr>
          </a:p>
        </p:txBody>
      </p:sp>
      <p:sp>
        <p:nvSpPr>
          <p:cNvPr id="17" name="左右矢印 16"/>
          <p:cNvSpPr/>
          <p:nvPr/>
        </p:nvSpPr>
        <p:spPr>
          <a:xfrm rot="2876971">
            <a:off x="9692605" y="4178242"/>
            <a:ext cx="1795815" cy="1123656"/>
          </a:xfrm>
          <a:prstGeom prst="leftRightArrow">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b="1" kern="100" dirty="0">
                <a:effectLst/>
                <a:latin typeface="+mj-ea"/>
                <a:ea typeface="+mj-ea"/>
                <a:cs typeface="Times New Roman"/>
              </a:rPr>
              <a:t>経済法</a:t>
            </a:r>
            <a:r>
              <a:rPr lang="en-US" sz="1600" b="1" kern="100" dirty="0">
                <a:effectLst/>
                <a:latin typeface="+mj-ea"/>
                <a:ea typeface="+mj-ea"/>
                <a:cs typeface="Times New Roman"/>
              </a:rPr>
              <a:t/>
            </a:r>
            <a:br>
              <a:rPr lang="en-US" sz="1600" b="1" kern="100" dirty="0">
                <a:effectLst/>
                <a:latin typeface="+mj-ea"/>
                <a:ea typeface="+mj-ea"/>
                <a:cs typeface="Times New Roman"/>
              </a:rPr>
            </a:br>
            <a:r>
              <a:rPr lang="ja-JP" sz="1600" b="1" kern="100" dirty="0">
                <a:effectLst/>
                <a:latin typeface="+mj-ea"/>
                <a:ea typeface="+mj-ea"/>
                <a:cs typeface="Times New Roman"/>
              </a:rPr>
              <a:t>不法行為法</a:t>
            </a:r>
          </a:p>
        </p:txBody>
      </p:sp>
      <p:sp>
        <p:nvSpPr>
          <p:cNvPr id="18" name="上下矢印 17"/>
          <p:cNvSpPr/>
          <p:nvPr/>
        </p:nvSpPr>
        <p:spPr>
          <a:xfrm>
            <a:off x="8824429" y="1754990"/>
            <a:ext cx="1002305" cy="1565789"/>
          </a:xfrm>
          <a:prstGeom prst="upDownArrow">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600" b="1" kern="100" dirty="0">
                <a:latin typeface="+mj-ea"/>
                <a:ea typeface="+mj-ea"/>
                <a:cs typeface="Times New Roman"/>
              </a:rPr>
              <a:t>憲法</a:t>
            </a:r>
            <a:r>
              <a:rPr lang="en-US" altLang="ja-JP" sz="1600" b="1" kern="100" dirty="0" smtClean="0">
                <a:effectLst/>
                <a:latin typeface="+mj-ea"/>
                <a:ea typeface="+mj-ea"/>
                <a:cs typeface="Times New Roman"/>
              </a:rPr>
              <a:t/>
            </a:r>
            <a:br>
              <a:rPr lang="en-US" altLang="ja-JP" sz="1600" b="1" kern="100" dirty="0" smtClean="0">
                <a:effectLst/>
                <a:latin typeface="+mj-ea"/>
                <a:ea typeface="+mj-ea"/>
                <a:cs typeface="Times New Roman"/>
              </a:rPr>
            </a:br>
            <a:r>
              <a:rPr lang="ja-JP" altLang="en-US" sz="1600" b="1" kern="100" dirty="0" smtClean="0">
                <a:effectLst/>
                <a:latin typeface="+mj-ea"/>
                <a:ea typeface="+mj-ea"/>
                <a:cs typeface="Times New Roman"/>
              </a:rPr>
              <a:t>・</a:t>
            </a:r>
            <a:r>
              <a:rPr lang="en-US" altLang="ja-JP" sz="1600" b="1" kern="100" dirty="0" smtClean="0">
                <a:effectLst/>
                <a:latin typeface="+mj-ea"/>
                <a:ea typeface="+mj-ea"/>
                <a:cs typeface="Times New Roman"/>
              </a:rPr>
              <a:t/>
            </a:r>
            <a:br>
              <a:rPr lang="en-US" altLang="ja-JP" sz="1600" b="1" kern="100" dirty="0" smtClean="0">
                <a:effectLst/>
                <a:latin typeface="+mj-ea"/>
                <a:ea typeface="+mj-ea"/>
                <a:cs typeface="Times New Roman"/>
              </a:rPr>
            </a:br>
            <a:r>
              <a:rPr lang="ja-JP" altLang="en-US" sz="1600" b="1" kern="100" dirty="0" smtClean="0">
                <a:effectLst/>
                <a:latin typeface="+mj-ea"/>
                <a:ea typeface="+mj-ea"/>
                <a:cs typeface="Times New Roman"/>
              </a:rPr>
              <a:t>税法</a:t>
            </a:r>
            <a:endParaRPr lang="ja-JP" sz="1600" b="1" kern="100" dirty="0">
              <a:effectLst/>
              <a:latin typeface="+mj-ea"/>
              <a:ea typeface="+mj-ea"/>
              <a:cs typeface="Times New Roman"/>
            </a:endParaRPr>
          </a:p>
        </p:txBody>
      </p:sp>
      <p:sp>
        <p:nvSpPr>
          <p:cNvPr id="19" name="フッター プレースホルダー 18"/>
          <p:cNvSpPr>
            <a:spLocks noGrp="1"/>
          </p:cNvSpPr>
          <p:nvPr>
            <p:ph type="ftr" sz="quarter" idx="11"/>
          </p:nvPr>
        </p:nvSpPr>
        <p:spPr/>
        <p:txBody>
          <a:bodyPr/>
          <a:lstStyle/>
          <a:p>
            <a:r>
              <a:rPr kumimoji="1" lang="en-US" altLang="ja-JP" smtClean="0"/>
              <a:t>Introduction to the MBL</a:t>
            </a:r>
            <a:endParaRPr kumimoji="1" lang="ja-JP" altLang="en-US"/>
          </a:p>
        </p:txBody>
      </p:sp>
    </p:spTree>
    <p:extLst>
      <p:ext uri="{BB962C8B-B14F-4D97-AF65-F5344CB8AC3E}">
        <p14:creationId xmlns:p14="http://schemas.microsoft.com/office/powerpoint/2010/main" val="4058252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12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1250"/>
                                        <p:tgtEl>
                                          <p:spTgt spid="6">
                                            <p:txEl>
                                              <p:pRg st="1" end="1"/>
                                            </p:txEl>
                                          </p:spTgt>
                                        </p:tgtEl>
                                      </p:cBhvr>
                                    </p:animEffect>
                                  </p:childTnLst>
                                </p:cTn>
                              </p:par>
                              <p:par>
                                <p:cTn id="13" presetID="6" presetClass="entr" presetSubtype="32"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circle(out)">
                                      <p:cBhvr>
                                        <p:cTn id="15" dur="125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wipe(left)">
                                      <p:cBhvr>
                                        <p:cTn id="20" dur="1000"/>
                                        <p:tgtEl>
                                          <p:spTgt spid="6">
                                            <p:txEl>
                                              <p:pRg st="2" end="2"/>
                                            </p:tx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down)">
                                      <p:cBhvr>
                                        <p:cTn id="23" dur="500"/>
                                        <p:tgtEl>
                                          <p:spTgt spid="14"/>
                                        </p:tgtEl>
                                      </p:cBhvr>
                                    </p:animEffect>
                                  </p:childTnLst>
                                </p:cTn>
                              </p:par>
                              <p:par>
                                <p:cTn id="24" presetID="22" presetClass="entr" presetSubtype="4" fill="hold" grpId="0" nodeType="withEffect">
                                  <p:stCondLst>
                                    <p:cond delay="500"/>
                                  </p:stCondLst>
                                  <p:childTnLst>
                                    <p:set>
                                      <p:cBhvr>
                                        <p:cTn id="25" dur="1" fill="hold">
                                          <p:stCondLst>
                                            <p:cond delay="0"/>
                                          </p:stCondLst>
                                        </p:cTn>
                                        <p:tgtEl>
                                          <p:spTgt spid="10"/>
                                        </p:tgtEl>
                                        <p:attrNameLst>
                                          <p:attrName>style.visibility</p:attrName>
                                        </p:attrNameLst>
                                      </p:cBhvr>
                                      <p:to>
                                        <p:strVal val="visible"/>
                                      </p:to>
                                    </p:set>
                                    <p:animEffect transition="in" filter="wipe(down)">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Effect transition="in" filter="wipe(left)">
                                      <p:cBhvr>
                                        <p:cTn id="31" dur="1000"/>
                                        <p:tgtEl>
                                          <p:spTgt spid="6">
                                            <p:txEl>
                                              <p:pRg st="3" end="3"/>
                                            </p:txEl>
                                          </p:spTgt>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up)">
                                      <p:cBhvr>
                                        <p:cTn id="34" dur="500"/>
                                        <p:tgtEl>
                                          <p:spTgt spid="15"/>
                                        </p:tgtEl>
                                      </p:cBhvr>
                                    </p:animEffect>
                                  </p:childTnLst>
                                </p:cTn>
                              </p:par>
                              <p:par>
                                <p:cTn id="35" presetID="22" presetClass="entr" presetSubtype="1" fill="hold" grpId="0" nodeType="withEffect">
                                  <p:stCondLst>
                                    <p:cond delay="500"/>
                                  </p:stCondLst>
                                  <p:childTnLst>
                                    <p:set>
                                      <p:cBhvr>
                                        <p:cTn id="36" dur="1" fill="hold">
                                          <p:stCondLst>
                                            <p:cond delay="0"/>
                                          </p:stCondLst>
                                        </p:cTn>
                                        <p:tgtEl>
                                          <p:spTgt spid="11"/>
                                        </p:tgtEl>
                                        <p:attrNameLst>
                                          <p:attrName>style.visibility</p:attrName>
                                        </p:attrNameLst>
                                      </p:cBhvr>
                                      <p:to>
                                        <p:strVal val="visible"/>
                                      </p:to>
                                    </p:set>
                                    <p:animEffect transition="in" filter="wipe(up)">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6">
                                            <p:txEl>
                                              <p:pRg st="4" end="4"/>
                                            </p:txEl>
                                          </p:spTgt>
                                        </p:tgtEl>
                                        <p:attrNameLst>
                                          <p:attrName>style.visibility</p:attrName>
                                        </p:attrNameLst>
                                      </p:cBhvr>
                                      <p:to>
                                        <p:strVal val="visible"/>
                                      </p:to>
                                    </p:set>
                                    <p:animEffect transition="in" filter="wipe(left)">
                                      <p:cBhvr>
                                        <p:cTn id="42" dur="1000"/>
                                        <p:tgtEl>
                                          <p:spTgt spid="6">
                                            <p:txEl>
                                              <p:pRg st="4" end="4"/>
                                            </p:txEl>
                                          </p:spTgt>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wipe(down)">
                                      <p:cBhvr>
                                        <p:cTn id="45" dur="500"/>
                                        <p:tgtEl>
                                          <p:spTgt spid="16"/>
                                        </p:tgtEl>
                                      </p:cBhvr>
                                    </p:animEffect>
                                  </p:childTnLst>
                                </p:cTn>
                              </p:par>
                              <p:par>
                                <p:cTn id="46" presetID="22" presetClass="entr" presetSubtype="4" fill="hold" grpId="0" nodeType="withEffect">
                                  <p:stCondLst>
                                    <p:cond delay="500"/>
                                  </p:stCondLst>
                                  <p:childTnLst>
                                    <p:set>
                                      <p:cBhvr>
                                        <p:cTn id="47" dur="1" fill="hold">
                                          <p:stCondLst>
                                            <p:cond delay="0"/>
                                          </p:stCondLst>
                                        </p:cTn>
                                        <p:tgtEl>
                                          <p:spTgt spid="12"/>
                                        </p:tgtEl>
                                        <p:attrNameLst>
                                          <p:attrName>style.visibility</p:attrName>
                                        </p:attrNameLst>
                                      </p:cBhvr>
                                      <p:to>
                                        <p:strVal val="visible"/>
                                      </p:to>
                                    </p:set>
                                    <p:animEffect transition="in" filter="wipe(down)">
                                      <p:cBhvr>
                                        <p:cTn id="48" dur="500"/>
                                        <p:tgtEl>
                                          <p:spTgt spid="12"/>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6">
                                            <p:txEl>
                                              <p:pRg st="5" end="5"/>
                                            </p:txEl>
                                          </p:spTgt>
                                        </p:tgtEl>
                                        <p:attrNameLst>
                                          <p:attrName>style.visibility</p:attrName>
                                        </p:attrNameLst>
                                      </p:cBhvr>
                                      <p:to>
                                        <p:strVal val="visible"/>
                                      </p:to>
                                    </p:set>
                                    <p:animEffect transition="in" filter="wipe(left)">
                                      <p:cBhvr>
                                        <p:cTn id="53" dur="1000"/>
                                        <p:tgtEl>
                                          <p:spTgt spid="6">
                                            <p:txEl>
                                              <p:pRg st="5" end="5"/>
                                            </p:txEl>
                                          </p:spTgt>
                                        </p:tgtEl>
                                      </p:cBhvr>
                                    </p:animEffect>
                                  </p:childTnLst>
                                </p:cTn>
                              </p:par>
                              <p:par>
                                <p:cTn id="54" presetID="22" presetClass="entr" presetSubtype="1" fill="hold" grpId="0" nodeType="withEffect">
                                  <p:stCondLst>
                                    <p:cond delay="0"/>
                                  </p:stCondLst>
                                  <p:childTnLst>
                                    <p:set>
                                      <p:cBhvr>
                                        <p:cTn id="55" dur="1" fill="hold">
                                          <p:stCondLst>
                                            <p:cond delay="0"/>
                                          </p:stCondLst>
                                        </p:cTn>
                                        <p:tgtEl>
                                          <p:spTgt spid="17"/>
                                        </p:tgtEl>
                                        <p:attrNameLst>
                                          <p:attrName>style.visibility</p:attrName>
                                        </p:attrNameLst>
                                      </p:cBhvr>
                                      <p:to>
                                        <p:strVal val="visible"/>
                                      </p:to>
                                    </p:set>
                                    <p:animEffect transition="in" filter="wipe(up)">
                                      <p:cBhvr>
                                        <p:cTn id="56" dur="500"/>
                                        <p:tgtEl>
                                          <p:spTgt spid="17"/>
                                        </p:tgtEl>
                                      </p:cBhvr>
                                    </p:animEffect>
                                  </p:childTnLst>
                                </p:cTn>
                              </p:par>
                              <p:par>
                                <p:cTn id="57" presetID="22" presetClass="entr" presetSubtype="1" fill="hold" grpId="0" nodeType="withEffect">
                                  <p:stCondLst>
                                    <p:cond delay="500"/>
                                  </p:stCondLst>
                                  <p:childTnLst>
                                    <p:set>
                                      <p:cBhvr>
                                        <p:cTn id="58" dur="1" fill="hold">
                                          <p:stCondLst>
                                            <p:cond delay="0"/>
                                          </p:stCondLst>
                                        </p:cTn>
                                        <p:tgtEl>
                                          <p:spTgt spid="13"/>
                                        </p:tgtEl>
                                        <p:attrNameLst>
                                          <p:attrName>style.visibility</p:attrName>
                                        </p:attrNameLst>
                                      </p:cBhvr>
                                      <p:to>
                                        <p:strVal val="visible"/>
                                      </p:to>
                                    </p:set>
                                    <p:animEffect transition="in" filter="wipe(up)">
                                      <p:cBhvr>
                                        <p:cTn id="59" dur="500"/>
                                        <p:tgtEl>
                                          <p:spTgt spid="13"/>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6">
                                            <p:txEl>
                                              <p:pRg st="6" end="6"/>
                                            </p:txEl>
                                          </p:spTgt>
                                        </p:tgtEl>
                                        <p:attrNameLst>
                                          <p:attrName>style.visibility</p:attrName>
                                        </p:attrNameLst>
                                      </p:cBhvr>
                                      <p:to>
                                        <p:strVal val="visible"/>
                                      </p:to>
                                    </p:set>
                                    <p:animEffect transition="in" filter="wipe(left)">
                                      <p:cBhvr>
                                        <p:cTn id="64" dur="1000"/>
                                        <p:tgtEl>
                                          <p:spTgt spid="6">
                                            <p:txEl>
                                              <p:pRg st="6" end="6"/>
                                            </p:txEl>
                                          </p:spTgt>
                                        </p:tgtEl>
                                      </p:cBhvr>
                                    </p:animEffect>
                                  </p:childTnLst>
                                </p:cTn>
                              </p:par>
                              <p:par>
                                <p:cTn id="65" presetID="22" presetClass="entr" presetSubtype="4" fill="hold" grpId="0" nodeType="with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wipe(down)">
                                      <p:cBhvr>
                                        <p:cTn id="67" dur="500"/>
                                        <p:tgtEl>
                                          <p:spTgt spid="18"/>
                                        </p:tgtEl>
                                      </p:cBhvr>
                                    </p:animEffect>
                                  </p:childTnLst>
                                </p:cTn>
                              </p:par>
                              <p:par>
                                <p:cTn id="68" presetID="22" presetClass="entr" presetSubtype="4" fill="hold" grpId="0" nodeType="withEffect">
                                  <p:stCondLst>
                                    <p:cond delay="500"/>
                                  </p:stCondLst>
                                  <p:childTnLst>
                                    <p:set>
                                      <p:cBhvr>
                                        <p:cTn id="69" dur="1" fill="hold">
                                          <p:stCondLst>
                                            <p:cond delay="0"/>
                                          </p:stCondLst>
                                        </p:cTn>
                                        <p:tgtEl>
                                          <p:spTgt spid="8"/>
                                        </p:tgtEl>
                                        <p:attrNameLst>
                                          <p:attrName>style.visibility</p:attrName>
                                        </p:attrNameLst>
                                      </p:cBhvr>
                                      <p:to>
                                        <p:strVal val="visible"/>
                                      </p:to>
                                    </p:set>
                                    <p:animEffect transition="in" filter="wipe(down)">
                                      <p:cBhvr>
                                        <p:cTn id="70" dur="500"/>
                                        <p:tgtEl>
                                          <p:spTgt spid="8"/>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1" fill="hold" grpId="0" nodeType="clickEffect">
                                  <p:stCondLst>
                                    <p:cond delay="0"/>
                                  </p:stCondLst>
                                  <p:childTnLst>
                                    <p:set>
                                      <p:cBhvr>
                                        <p:cTn id="74" dur="1" fill="hold">
                                          <p:stCondLst>
                                            <p:cond delay="0"/>
                                          </p:stCondLst>
                                        </p:cTn>
                                        <p:tgtEl>
                                          <p:spTgt spid="6">
                                            <p:txEl>
                                              <p:pRg st="7" end="7"/>
                                            </p:txEl>
                                          </p:spTgt>
                                        </p:tgtEl>
                                        <p:attrNameLst>
                                          <p:attrName>style.visibility</p:attrName>
                                        </p:attrNameLst>
                                      </p:cBhvr>
                                      <p:to>
                                        <p:strVal val="visible"/>
                                      </p:to>
                                    </p:set>
                                    <p:animEffect transition="in" filter="wipe(up)">
                                      <p:cBhvr>
                                        <p:cTn id="75" dur="125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hlinkClick r:id="rId3" action="ppaction://hlinksldjump"/>
              </a:rPr>
              <a:t>法と経営学</a:t>
            </a:r>
            <a:r>
              <a:rPr lang="ja-JP" altLang="en-US" dirty="0"/>
              <a:t>研究科の教育目標</a:t>
            </a:r>
            <a:endParaRPr kumimoji="1" lang="ja-JP" altLang="en-US" dirty="0"/>
          </a:p>
        </p:txBody>
      </p:sp>
      <p:sp>
        <p:nvSpPr>
          <p:cNvPr id="3" name="コンテンツ プレースホルダー 2"/>
          <p:cNvSpPr>
            <a:spLocks noGrp="1"/>
          </p:cNvSpPr>
          <p:nvPr>
            <p:ph idx="1"/>
          </p:nvPr>
        </p:nvSpPr>
        <p:spPr/>
        <p:txBody>
          <a:bodyPr>
            <a:noAutofit/>
          </a:bodyPr>
          <a:lstStyle/>
          <a:p>
            <a:pPr>
              <a:lnSpc>
                <a:spcPct val="100000"/>
              </a:lnSpc>
            </a:pPr>
            <a:r>
              <a:rPr lang="ja-JP" altLang="en-US" sz="3200" dirty="0"/>
              <a:t>広い視野を持って，社会の組織（企業や</a:t>
            </a:r>
            <a:r>
              <a:rPr lang="en-US" altLang="ja-JP" sz="3200" dirty="0"/>
              <a:t>NPO</a:t>
            </a:r>
            <a:r>
              <a:rPr lang="ja-JP" altLang="en-US" sz="3200" dirty="0" err="1"/>
              <a:t>，</a:t>
            </a:r>
            <a:r>
              <a:rPr lang="ja-JP" altLang="en-US" sz="3200" dirty="0"/>
              <a:t>研究機関も含まれる）</a:t>
            </a:r>
            <a:r>
              <a:rPr lang="ja-JP" altLang="en-US" sz="3200" dirty="0" smtClean="0"/>
              <a:t>で，指導的</a:t>
            </a:r>
            <a:r>
              <a:rPr lang="ja-JP" altLang="en-US" sz="3200" dirty="0"/>
              <a:t>役割を果たせる人材，特に，経営学と法学とを身につけ，</a:t>
            </a:r>
            <a:r>
              <a:rPr lang="ja-JP" altLang="en-US" sz="3200" b="1" dirty="0">
                <a:solidFill>
                  <a:schemeClr val="tx2"/>
                </a:solidFill>
              </a:rPr>
              <a:t>ビジネスをトータルに推進できる人材</a:t>
            </a:r>
            <a:r>
              <a:rPr lang="ja-JP" altLang="en-US" sz="3200" dirty="0"/>
              <a:t>を，従来の学部の枠に囚われずに育成することを目標とし，</a:t>
            </a:r>
            <a:endParaRPr lang="en-US" altLang="ja-JP" sz="3200" dirty="0"/>
          </a:p>
          <a:p>
            <a:pPr>
              <a:lnSpc>
                <a:spcPct val="100000"/>
              </a:lnSpc>
            </a:pPr>
            <a:r>
              <a:rPr lang="ja-JP" altLang="en-US" sz="3200" b="1" dirty="0">
                <a:solidFill>
                  <a:schemeClr val="tx2"/>
                </a:solidFill>
              </a:rPr>
              <a:t>企業経営者，中小企業の事業承継者，それを支える専門家</a:t>
            </a:r>
            <a:r>
              <a:rPr lang="ja-JP" altLang="en-US" sz="3200" dirty="0"/>
              <a:t>（税理士など）</a:t>
            </a:r>
            <a:r>
              <a:rPr lang="ja-JP" altLang="en-US" sz="3200" dirty="0" smtClean="0"/>
              <a:t>及び，大学院</a:t>
            </a:r>
            <a:r>
              <a:rPr lang="ja-JP" altLang="en-US" sz="3200" dirty="0"/>
              <a:t>で習得した専門知識や分析力を活かせる</a:t>
            </a:r>
            <a:r>
              <a:rPr lang="ja-JP" altLang="en-US" sz="3200" b="1" dirty="0">
                <a:solidFill>
                  <a:schemeClr val="tx2"/>
                </a:solidFill>
              </a:rPr>
              <a:t>企業内スペシャリスト</a:t>
            </a:r>
            <a:r>
              <a:rPr lang="ja-JP" altLang="en-US" sz="3200" dirty="0"/>
              <a:t>の輩出を目指す</a:t>
            </a:r>
            <a:r>
              <a:rPr lang="ja-JP" altLang="en-US" sz="3200" dirty="0" smtClean="0"/>
              <a:t>。</a:t>
            </a:r>
            <a:endParaRPr lang="ja-JP" altLang="en-US" sz="3200" dirty="0"/>
          </a:p>
        </p:txBody>
      </p:sp>
      <p:sp>
        <p:nvSpPr>
          <p:cNvPr id="4" name="日付プレースホルダー 3"/>
          <p:cNvSpPr>
            <a:spLocks noGrp="1"/>
          </p:cNvSpPr>
          <p:nvPr>
            <p:ph type="dt" sz="half" idx="10"/>
          </p:nvPr>
        </p:nvSpPr>
        <p:spPr/>
        <p:txBody>
          <a:bodyPr/>
          <a:lstStyle/>
          <a:p>
            <a:fld id="{BD8F2E3D-B796-4CCD-845F-F0F3656CF33B}" type="datetime1">
              <a:rPr kumimoji="1" lang="ja-JP" altLang="en-US" smtClean="0"/>
              <a:t>2015/7/5</a:t>
            </a:fld>
            <a:endParaRPr kumimoji="1" lang="ja-JP" altLang="en-US"/>
          </a:p>
        </p:txBody>
      </p:sp>
      <p:sp>
        <p:nvSpPr>
          <p:cNvPr id="5" name="スライド番号プレースホルダー 4"/>
          <p:cNvSpPr>
            <a:spLocks noGrp="1"/>
          </p:cNvSpPr>
          <p:nvPr>
            <p:ph type="sldNum" sz="quarter" idx="12"/>
          </p:nvPr>
        </p:nvSpPr>
        <p:spPr/>
        <p:txBody>
          <a:bodyPr/>
          <a:lstStyle/>
          <a:p>
            <a:fld id="{034DF8C5-7924-4D50-87E1-AC63DB6A7F48}" type="slidenum">
              <a:rPr kumimoji="1" lang="ja-JP" altLang="en-US" smtClean="0"/>
              <a:t>7</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Introduction to the MBL</a:t>
            </a:r>
            <a:endParaRPr kumimoji="1" lang="ja-JP" altLang="en-US"/>
          </a:p>
        </p:txBody>
      </p:sp>
    </p:spTree>
    <p:extLst>
      <p:ext uri="{BB962C8B-B14F-4D97-AF65-F5344CB8AC3E}">
        <p14:creationId xmlns:p14="http://schemas.microsoft.com/office/powerpoint/2010/main" val="2661177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4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27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hlinkClick r:id="rId3" action="ppaction://hlinksldjump"/>
              </a:rPr>
              <a:t>法と経営学</a:t>
            </a:r>
            <a:r>
              <a:rPr lang="ja-JP" altLang="en-US" dirty="0"/>
              <a:t>専攻の教育目標</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4000" dirty="0"/>
              <a:t>法的知識を身につけ，法律家を活用できる</a:t>
            </a:r>
            <a:r>
              <a:rPr lang="ja-JP" altLang="en-US" sz="4000" b="1" dirty="0">
                <a:solidFill>
                  <a:schemeClr val="tx2"/>
                </a:solidFill>
              </a:rPr>
              <a:t>経営者または組織のリーダー</a:t>
            </a:r>
            <a:r>
              <a:rPr lang="ja-JP" altLang="en-US" sz="4000" dirty="0"/>
              <a:t>（法学を身につけた経営者・エコノミスト）や</a:t>
            </a:r>
            <a:endParaRPr lang="en-US" altLang="ja-JP" sz="4000" dirty="0"/>
          </a:p>
          <a:p>
            <a:r>
              <a:rPr lang="ja-JP" altLang="en-US" sz="4000" dirty="0"/>
              <a:t>経済・経営学の知識を身につけ，経営者に対してスペシャリストとして的確な提案ができる</a:t>
            </a:r>
            <a:r>
              <a:rPr lang="ja-JP" altLang="en-US" sz="4000" b="1" dirty="0">
                <a:solidFill>
                  <a:schemeClr val="tx2"/>
                </a:solidFill>
              </a:rPr>
              <a:t>問題解決者</a:t>
            </a:r>
            <a:r>
              <a:rPr lang="ja-JP" altLang="en-US" sz="4000" dirty="0"/>
              <a:t>（経済・経営のセンスを身につけた法務責任者・法律家）の養成</a:t>
            </a:r>
            <a:r>
              <a:rPr lang="ja-JP" altLang="en-US" sz="4000" dirty="0" smtClean="0"/>
              <a:t>。</a:t>
            </a:r>
            <a:endParaRPr lang="ja-JP" altLang="en-US" sz="4000" dirty="0"/>
          </a:p>
        </p:txBody>
      </p:sp>
      <p:sp>
        <p:nvSpPr>
          <p:cNvPr id="4" name="日付プレースホルダー 3"/>
          <p:cNvSpPr>
            <a:spLocks noGrp="1"/>
          </p:cNvSpPr>
          <p:nvPr>
            <p:ph type="dt" sz="half" idx="10"/>
          </p:nvPr>
        </p:nvSpPr>
        <p:spPr/>
        <p:txBody>
          <a:bodyPr/>
          <a:lstStyle/>
          <a:p>
            <a:fld id="{592CA6F4-AB31-411D-BF56-D255C6D683E9}" type="datetime1">
              <a:rPr kumimoji="1" lang="ja-JP" altLang="en-US" smtClean="0"/>
              <a:t>2015/7/5</a:t>
            </a:fld>
            <a:endParaRPr kumimoji="1" lang="ja-JP" altLang="en-US"/>
          </a:p>
        </p:txBody>
      </p:sp>
      <p:sp>
        <p:nvSpPr>
          <p:cNvPr id="5" name="スライド番号プレースホルダー 4"/>
          <p:cNvSpPr>
            <a:spLocks noGrp="1"/>
          </p:cNvSpPr>
          <p:nvPr>
            <p:ph type="sldNum" sz="quarter" idx="12"/>
          </p:nvPr>
        </p:nvSpPr>
        <p:spPr/>
        <p:txBody>
          <a:bodyPr/>
          <a:lstStyle/>
          <a:p>
            <a:fld id="{034DF8C5-7924-4D50-87E1-AC63DB6A7F48}" type="slidenum">
              <a:rPr kumimoji="1" lang="ja-JP" altLang="en-US" smtClean="0"/>
              <a:t>8</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Introduction to the MBL</a:t>
            </a:r>
            <a:endParaRPr kumimoji="1" lang="ja-JP" altLang="en-US"/>
          </a:p>
        </p:txBody>
      </p:sp>
    </p:spTree>
    <p:extLst>
      <p:ext uri="{BB962C8B-B14F-4D97-AF65-F5344CB8AC3E}">
        <p14:creationId xmlns:p14="http://schemas.microsoft.com/office/powerpoint/2010/main" val="1784633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2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3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hlinkClick r:id="rId3" action="ppaction://hlinksldjump"/>
              </a:rPr>
              <a:t>法と経営学</a:t>
            </a:r>
            <a:r>
              <a:rPr lang="ja-JP" altLang="en-US" dirty="0"/>
              <a:t>研究科入学者の進路</a:t>
            </a:r>
            <a:endParaRPr kumimoji="1" lang="ja-JP" altLang="en-US" dirty="0"/>
          </a:p>
        </p:txBody>
      </p:sp>
      <p:sp>
        <p:nvSpPr>
          <p:cNvPr id="4" name="日付プレースホルダー 3"/>
          <p:cNvSpPr>
            <a:spLocks noGrp="1"/>
          </p:cNvSpPr>
          <p:nvPr>
            <p:ph type="dt" sz="half" idx="10"/>
          </p:nvPr>
        </p:nvSpPr>
        <p:spPr/>
        <p:txBody>
          <a:bodyPr/>
          <a:lstStyle/>
          <a:p>
            <a:fld id="{088221A8-82E3-4077-8ADB-C8F4EE113C59}" type="datetime1">
              <a:rPr kumimoji="1" lang="ja-JP" altLang="en-US" smtClean="0"/>
              <a:t>2015/7/5</a:t>
            </a:fld>
            <a:endParaRPr kumimoji="1" lang="ja-JP" altLang="en-US"/>
          </a:p>
        </p:txBody>
      </p:sp>
      <p:sp>
        <p:nvSpPr>
          <p:cNvPr id="5" name="スライド番号プレースホルダー 4"/>
          <p:cNvSpPr>
            <a:spLocks noGrp="1"/>
          </p:cNvSpPr>
          <p:nvPr>
            <p:ph type="sldNum" sz="quarter" idx="12"/>
          </p:nvPr>
        </p:nvSpPr>
        <p:spPr/>
        <p:txBody>
          <a:bodyPr/>
          <a:lstStyle/>
          <a:p>
            <a:fld id="{034DF8C5-7924-4D50-87E1-AC63DB6A7F48}" type="slidenum">
              <a:rPr kumimoji="1" lang="ja-JP" altLang="en-US" smtClean="0"/>
              <a:t>9</a:t>
            </a:fld>
            <a:endParaRPr kumimoji="1" lang="ja-JP" altLang="en-US"/>
          </a:p>
        </p:txBody>
      </p:sp>
      <p:sp>
        <p:nvSpPr>
          <p:cNvPr id="6" name="右矢印 5"/>
          <p:cNvSpPr/>
          <p:nvPr/>
        </p:nvSpPr>
        <p:spPr>
          <a:xfrm>
            <a:off x="5496474" y="2186538"/>
            <a:ext cx="1240464" cy="1840392"/>
          </a:xfrm>
          <a:prstGeom prst="right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dirty="0" smtClean="0">
                <a:latin typeface="AR P丸ゴシック体E" panose="020F0900000000000000" pitchFamily="50" charset="-128"/>
                <a:ea typeface="AR P丸ゴシック体E" panose="020F0900000000000000" pitchFamily="50" charset="-128"/>
              </a:rPr>
              <a:t>学部</a:t>
            </a:r>
            <a:endParaRPr kumimoji="1" lang="en-US" altLang="ja-JP" dirty="0" smtClean="0">
              <a:latin typeface="AR P丸ゴシック体E" panose="020F0900000000000000" pitchFamily="50" charset="-128"/>
              <a:ea typeface="AR P丸ゴシック体E" panose="020F0900000000000000" pitchFamily="50" charset="-128"/>
            </a:endParaRPr>
          </a:p>
          <a:p>
            <a:pPr algn="ctr"/>
            <a:r>
              <a:rPr kumimoji="1" lang="ja-JP" altLang="en-US" dirty="0" smtClean="0">
                <a:latin typeface="AR P丸ゴシック体E" panose="020F0900000000000000" pitchFamily="50" charset="-128"/>
                <a:ea typeface="AR P丸ゴシック体E" panose="020F0900000000000000" pitchFamily="50" charset="-128"/>
              </a:rPr>
              <a:t>入学後</a:t>
            </a:r>
            <a:endParaRPr kumimoji="1" lang="en-US" altLang="ja-JP" dirty="0" smtClean="0">
              <a:latin typeface="AR P丸ゴシック体E" panose="020F0900000000000000" pitchFamily="50" charset="-128"/>
              <a:ea typeface="AR P丸ゴシック体E" panose="020F0900000000000000" pitchFamily="50" charset="-128"/>
            </a:endParaRPr>
          </a:p>
          <a:p>
            <a:pPr algn="ctr"/>
            <a:r>
              <a:rPr kumimoji="1" lang="en-US" altLang="ja-JP" dirty="0" smtClean="0">
                <a:latin typeface="AR P丸ゴシック体E" panose="020F0900000000000000" pitchFamily="50" charset="-128"/>
                <a:ea typeface="AR P丸ゴシック体E" panose="020F0900000000000000" pitchFamily="50" charset="-128"/>
              </a:rPr>
              <a:t>5</a:t>
            </a:r>
            <a:r>
              <a:rPr kumimoji="1" lang="ja-JP" altLang="en-US" dirty="0" smtClean="0">
                <a:latin typeface="AR P丸ゴシック体E" panose="020F0900000000000000" pitchFamily="50" charset="-128"/>
                <a:ea typeface="AR P丸ゴシック体E" panose="020F0900000000000000" pitchFamily="50" charset="-128"/>
              </a:rPr>
              <a:t>～</a:t>
            </a:r>
            <a:r>
              <a:rPr kumimoji="1" lang="en-US" altLang="ja-JP" dirty="0" smtClean="0">
                <a:latin typeface="AR P丸ゴシック体E" panose="020F0900000000000000" pitchFamily="50" charset="-128"/>
                <a:ea typeface="AR P丸ゴシック体E" panose="020F0900000000000000" pitchFamily="50" charset="-128"/>
              </a:rPr>
              <a:t>6</a:t>
            </a:r>
            <a:r>
              <a:rPr kumimoji="1" lang="ja-JP" altLang="en-US" dirty="0" smtClean="0">
                <a:latin typeface="AR P丸ゴシック体E" panose="020F0900000000000000" pitchFamily="50" charset="-128"/>
                <a:ea typeface="AR P丸ゴシック体E" panose="020F0900000000000000" pitchFamily="50" charset="-128"/>
              </a:rPr>
              <a:t>年</a:t>
            </a:r>
            <a:endParaRPr kumimoji="1" lang="ja-JP" altLang="en-US" dirty="0">
              <a:latin typeface="AR P丸ゴシック体E" panose="020F0900000000000000" pitchFamily="50" charset="-128"/>
              <a:ea typeface="AR P丸ゴシック体E" panose="020F0900000000000000" pitchFamily="50" charset="-128"/>
            </a:endParaRPr>
          </a:p>
        </p:txBody>
      </p:sp>
      <p:sp>
        <p:nvSpPr>
          <p:cNvPr id="7" name="右矢印 6"/>
          <p:cNvSpPr/>
          <p:nvPr/>
        </p:nvSpPr>
        <p:spPr>
          <a:xfrm>
            <a:off x="5496473" y="4162570"/>
            <a:ext cx="1240465" cy="1840392"/>
          </a:xfrm>
          <a:prstGeom prst="right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ja-JP" altLang="en-US" dirty="0" smtClean="0">
                <a:latin typeface="AR P丸ゴシック体E" panose="020F0900000000000000" pitchFamily="50" charset="-128"/>
                <a:ea typeface="AR P丸ゴシック体E" panose="020F0900000000000000" pitchFamily="50" charset="-128"/>
              </a:rPr>
              <a:t>大学院</a:t>
            </a:r>
            <a:endParaRPr lang="en-US" altLang="ja-JP" dirty="0" smtClean="0">
              <a:latin typeface="AR P丸ゴシック体E" panose="020F0900000000000000" pitchFamily="50" charset="-128"/>
              <a:ea typeface="AR P丸ゴシック体E" panose="020F0900000000000000" pitchFamily="50" charset="-128"/>
            </a:endParaRPr>
          </a:p>
          <a:p>
            <a:pPr algn="ctr"/>
            <a:r>
              <a:rPr lang="ja-JP" altLang="en-US" dirty="0" smtClean="0">
                <a:latin typeface="AR P丸ゴシック体E" panose="020F0900000000000000" pitchFamily="50" charset="-128"/>
                <a:ea typeface="AR P丸ゴシック体E" panose="020F0900000000000000" pitchFamily="50" charset="-128"/>
              </a:rPr>
              <a:t>入学</a:t>
            </a:r>
            <a:r>
              <a:rPr kumimoji="1" lang="ja-JP" altLang="en-US" dirty="0" smtClean="0">
                <a:latin typeface="AR P丸ゴシック体E" panose="020F0900000000000000" pitchFamily="50" charset="-128"/>
                <a:ea typeface="AR P丸ゴシック体E" panose="020F0900000000000000" pitchFamily="50" charset="-128"/>
              </a:rPr>
              <a:t>後</a:t>
            </a:r>
            <a:endParaRPr kumimoji="1" lang="en-US" altLang="ja-JP" dirty="0" smtClean="0">
              <a:latin typeface="AR P丸ゴシック体E" panose="020F0900000000000000" pitchFamily="50" charset="-128"/>
              <a:ea typeface="AR P丸ゴシック体E" panose="020F0900000000000000" pitchFamily="50" charset="-128"/>
            </a:endParaRPr>
          </a:p>
          <a:p>
            <a:pPr algn="ctr"/>
            <a:r>
              <a:rPr kumimoji="1" lang="en-US" altLang="ja-JP" dirty="0" smtClean="0">
                <a:latin typeface="AR P丸ゴシック体E" panose="020F0900000000000000" pitchFamily="50" charset="-128"/>
                <a:ea typeface="AR P丸ゴシック体E" panose="020F0900000000000000" pitchFamily="50" charset="-128"/>
              </a:rPr>
              <a:t>2</a:t>
            </a:r>
            <a:r>
              <a:rPr kumimoji="1" lang="ja-JP" altLang="en-US" dirty="0" smtClean="0">
                <a:latin typeface="AR P丸ゴシック体E" panose="020F0900000000000000" pitchFamily="50" charset="-128"/>
                <a:ea typeface="AR P丸ゴシック体E" panose="020F0900000000000000" pitchFamily="50" charset="-128"/>
              </a:rPr>
              <a:t>年</a:t>
            </a:r>
            <a:endParaRPr kumimoji="1" lang="ja-JP" altLang="en-US" dirty="0">
              <a:latin typeface="AR P丸ゴシック体E" panose="020F0900000000000000" pitchFamily="50" charset="-128"/>
              <a:ea typeface="AR P丸ゴシック体E" panose="020F0900000000000000" pitchFamily="50" charset="-128"/>
            </a:endParaRPr>
          </a:p>
        </p:txBody>
      </p:sp>
      <p:sp>
        <p:nvSpPr>
          <p:cNvPr id="8" name="右矢印 7"/>
          <p:cNvSpPr/>
          <p:nvPr/>
        </p:nvSpPr>
        <p:spPr>
          <a:xfrm>
            <a:off x="2832177" y="2220022"/>
            <a:ext cx="341902" cy="484632"/>
          </a:xfrm>
          <a:prstGeom prst="right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a:latin typeface="AR P丸ゴシック体E" panose="020F0900000000000000" pitchFamily="50" charset="-128"/>
              <a:ea typeface="AR P丸ゴシック体E" panose="020F0900000000000000" pitchFamily="50" charset="-128"/>
            </a:endParaRPr>
          </a:p>
        </p:txBody>
      </p:sp>
      <p:sp>
        <p:nvSpPr>
          <p:cNvPr id="9" name="右矢印 8"/>
          <p:cNvSpPr/>
          <p:nvPr/>
        </p:nvSpPr>
        <p:spPr>
          <a:xfrm>
            <a:off x="2760169" y="5412837"/>
            <a:ext cx="376092" cy="484632"/>
          </a:xfrm>
          <a:prstGeom prst="right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a:latin typeface="AR P丸ゴシック体E" panose="020F0900000000000000" pitchFamily="50" charset="-128"/>
              <a:ea typeface="AR P丸ゴシック体E" panose="020F0900000000000000" pitchFamily="50" charset="-128"/>
            </a:endParaRPr>
          </a:p>
        </p:txBody>
      </p:sp>
      <p:sp>
        <p:nvSpPr>
          <p:cNvPr id="10" name="右矢印 9"/>
          <p:cNvSpPr/>
          <p:nvPr/>
        </p:nvSpPr>
        <p:spPr>
          <a:xfrm>
            <a:off x="2845392" y="3300142"/>
            <a:ext cx="341902" cy="484632"/>
          </a:xfrm>
          <a:prstGeom prst="right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a:latin typeface="AR P丸ゴシック体E" panose="020F0900000000000000" pitchFamily="50" charset="-128"/>
              <a:ea typeface="AR P丸ゴシック体E" panose="020F0900000000000000" pitchFamily="50" charset="-128"/>
            </a:endParaRPr>
          </a:p>
        </p:txBody>
      </p:sp>
      <p:sp>
        <p:nvSpPr>
          <p:cNvPr id="11" name="右矢印 10"/>
          <p:cNvSpPr/>
          <p:nvPr/>
        </p:nvSpPr>
        <p:spPr>
          <a:xfrm>
            <a:off x="2815158" y="4357180"/>
            <a:ext cx="341902" cy="484632"/>
          </a:xfrm>
          <a:prstGeom prst="right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a:latin typeface="AR P丸ゴシック体E" panose="020F0900000000000000" pitchFamily="50" charset="-128"/>
              <a:ea typeface="AR P丸ゴシック体E" panose="020F0900000000000000" pitchFamily="50" charset="-128"/>
            </a:endParaRPr>
          </a:p>
        </p:txBody>
      </p:sp>
      <p:sp>
        <p:nvSpPr>
          <p:cNvPr id="12" name="円/楕円 11"/>
          <p:cNvSpPr/>
          <p:nvPr/>
        </p:nvSpPr>
        <p:spPr>
          <a:xfrm>
            <a:off x="1590741" y="2015225"/>
            <a:ext cx="1327926" cy="894226"/>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kumimoji="1" lang="ja-JP" altLang="en-US" dirty="0" smtClean="0">
                <a:latin typeface="AR P丸ゴシック体E" panose="020F0900000000000000" pitchFamily="50" charset="-128"/>
                <a:ea typeface="AR P丸ゴシック体E" panose="020F0900000000000000" pitchFamily="50" charset="-128"/>
              </a:rPr>
              <a:t>一般</a:t>
            </a:r>
            <a:r>
              <a:rPr kumimoji="1" lang="en-US" altLang="ja-JP" dirty="0" smtClean="0">
                <a:latin typeface="AR P丸ゴシック体E" panose="020F0900000000000000" pitchFamily="50" charset="-128"/>
                <a:ea typeface="AR P丸ゴシック体E" panose="020F0900000000000000" pitchFamily="50" charset="-128"/>
              </a:rPr>
              <a:t/>
            </a:r>
            <a:br>
              <a:rPr kumimoji="1" lang="en-US" altLang="ja-JP" dirty="0" smtClean="0">
                <a:latin typeface="AR P丸ゴシック体E" panose="020F0900000000000000" pitchFamily="50" charset="-128"/>
                <a:ea typeface="AR P丸ゴシック体E" panose="020F0900000000000000" pitchFamily="50" charset="-128"/>
              </a:rPr>
            </a:br>
            <a:r>
              <a:rPr kumimoji="1" lang="ja-JP" altLang="en-US" dirty="0" smtClean="0">
                <a:latin typeface="AR P丸ゴシック体E" panose="020F0900000000000000" pitchFamily="50" charset="-128"/>
                <a:ea typeface="AR P丸ゴシック体E" panose="020F0900000000000000" pitchFamily="50" charset="-128"/>
              </a:rPr>
              <a:t>入試</a:t>
            </a:r>
            <a:endParaRPr kumimoji="1" lang="ja-JP" altLang="en-US" dirty="0">
              <a:latin typeface="AR P丸ゴシック体E" panose="020F0900000000000000" pitchFamily="50" charset="-128"/>
              <a:ea typeface="AR P丸ゴシック体E" panose="020F0900000000000000" pitchFamily="50" charset="-128"/>
            </a:endParaRPr>
          </a:p>
        </p:txBody>
      </p:sp>
      <p:sp>
        <p:nvSpPr>
          <p:cNvPr id="13" name="円/楕円 12"/>
          <p:cNvSpPr/>
          <p:nvPr/>
        </p:nvSpPr>
        <p:spPr>
          <a:xfrm>
            <a:off x="1566267" y="5208040"/>
            <a:ext cx="1327926" cy="894226"/>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kumimoji="1" lang="ja-JP" altLang="en-US" dirty="0" smtClean="0">
                <a:latin typeface="AR P丸ゴシック体E" panose="020F0900000000000000" pitchFamily="50" charset="-128"/>
                <a:ea typeface="AR P丸ゴシック体E" panose="020F0900000000000000" pitchFamily="50" charset="-128"/>
              </a:rPr>
              <a:t>社会人</a:t>
            </a:r>
            <a:r>
              <a:rPr kumimoji="1" lang="en-US" altLang="ja-JP" dirty="0" smtClean="0">
                <a:latin typeface="AR P丸ゴシック体E" panose="020F0900000000000000" pitchFamily="50" charset="-128"/>
                <a:ea typeface="AR P丸ゴシック体E" panose="020F0900000000000000" pitchFamily="50" charset="-128"/>
              </a:rPr>
              <a:t/>
            </a:r>
            <a:br>
              <a:rPr kumimoji="1" lang="en-US" altLang="ja-JP" dirty="0" smtClean="0">
                <a:latin typeface="AR P丸ゴシック体E" panose="020F0900000000000000" pitchFamily="50" charset="-128"/>
                <a:ea typeface="AR P丸ゴシック体E" panose="020F0900000000000000" pitchFamily="50" charset="-128"/>
              </a:rPr>
            </a:br>
            <a:r>
              <a:rPr kumimoji="1" lang="ja-JP" altLang="en-US" dirty="0" smtClean="0">
                <a:latin typeface="AR P丸ゴシック体E" panose="020F0900000000000000" pitchFamily="50" charset="-128"/>
                <a:ea typeface="AR P丸ゴシック体E" panose="020F0900000000000000" pitchFamily="50" charset="-128"/>
              </a:rPr>
              <a:t>入試</a:t>
            </a:r>
            <a:endParaRPr kumimoji="1" lang="ja-JP" altLang="en-US" dirty="0">
              <a:latin typeface="AR P丸ゴシック体E" panose="020F0900000000000000" pitchFamily="50" charset="-128"/>
              <a:ea typeface="AR P丸ゴシック体E" panose="020F0900000000000000" pitchFamily="50" charset="-128"/>
            </a:endParaRPr>
          </a:p>
        </p:txBody>
      </p:sp>
      <p:sp>
        <p:nvSpPr>
          <p:cNvPr id="14" name="円/楕円 13"/>
          <p:cNvSpPr/>
          <p:nvPr/>
        </p:nvSpPr>
        <p:spPr>
          <a:xfrm>
            <a:off x="1566267" y="3095345"/>
            <a:ext cx="1327926" cy="894226"/>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ja-JP" altLang="en-US" dirty="0" smtClean="0">
                <a:latin typeface="AR P丸ゴシック体E" panose="020F0900000000000000" pitchFamily="50" charset="-128"/>
                <a:ea typeface="AR P丸ゴシック体E" panose="020F0900000000000000" pitchFamily="50" charset="-128"/>
              </a:rPr>
              <a:t>飛び級</a:t>
            </a:r>
            <a:r>
              <a:rPr lang="en-US" altLang="ja-JP" dirty="0" smtClean="0">
                <a:latin typeface="AR P丸ゴシック体E" panose="020F0900000000000000" pitchFamily="50" charset="-128"/>
                <a:ea typeface="AR P丸ゴシック体E" panose="020F0900000000000000" pitchFamily="50" charset="-128"/>
              </a:rPr>
              <a:t/>
            </a:r>
            <a:br>
              <a:rPr lang="en-US" altLang="ja-JP" dirty="0" smtClean="0">
                <a:latin typeface="AR P丸ゴシック体E" panose="020F0900000000000000" pitchFamily="50" charset="-128"/>
                <a:ea typeface="AR P丸ゴシック体E" panose="020F0900000000000000" pitchFamily="50" charset="-128"/>
              </a:rPr>
            </a:br>
            <a:r>
              <a:rPr kumimoji="1" lang="ja-JP" altLang="en-US" dirty="0" smtClean="0">
                <a:latin typeface="AR P丸ゴシック体E" panose="020F0900000000000000" pitchFamily="50" charset="-128"/>
                <a:ea typeface="AR P丸ゴシック体E" panose="020F0900000000000000" pitchFamily="50" charset="-128"/>
              </a:rPr>
              <a:t>入試</a:t>
            </a:r>
            <a:endParaRPr kumimoji="1" lang="ja-JP" altLang="en-US" dirty="0">
              <a:latin typeface="AR P丸ゴシック体E" panose="020F0900000000000000" pitchFamily="50" charset="-128"/>
              <a:ea typeface="AR P丸ゴシック体E" panose="020F0900000000000000" pitchFamily="50" charset="-128"/>
            </a:endParaRPr>
          </a:p>
        </p:txBody>
      </p:sp>
      <p:sp>
        <p:nvSpPr>
          <p:cNvPr id="15" name="円/楕円 14"/>
          <p:cNvSpPr/>
          <p:nvPr/>
        </p:nvSpPr>
        <p:spPr>
          <a:xfrm>
            <a:off x="1536033" y="4152383"/>
            <a:ext cx="1327926" cy="894226"/>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ja-JP" dirty="0" smtClean="0">
                <a:latin typeface="AR P丸ゴシック体E" panose="020F0900000000000000" pitchFamily="50" charset="-128"/>
                <a:ea typeface="AR P丸ゴシック体E" panose="020F0900000000000000" pitchFamily="50" charset="-128"/>
              </a:rPr>
              <a:t>AO</a:t>
            </a:r>
            <a:br>
              <a:rPr lang="en-US" altLang="ja-JP" dirty="0" smtClean="0">
                <a:latin typeface="AR P丸ゴシック体E" panose="020F0900000000000000" pitchFamily="50" charset="-128"/>
                <a:ea typeface="AR P丸ゴシック体E" panose="020F0900000000000000" pitchFamily="50" charset="-128"/>
              </a:rPr>
            </a:br>
            <a:r>
              <a:rPr lang="ja-JP" altLang="en-US" dirty="0" smtClean="0">
                <a:latin typeface="AR P丸ゴシック体E" panose="020F0900000000000000" pitchFamily="50" charset="-128"/>
                <a:ea typeface="AR P丸ゴシック体E" panose="020F0900000000000000" pitchFamily="50" charset="-128"/>
              </a:rPr>
              <a:t>入試</a:t>
            </a:r>
            <a:endParaRPr kumimoji="1" lang="ja-JP" altLang="en-US" dirty="0">
              <a:latin typeface="AR P丸ゴシック体E" panose="020F0900000000000000" pitchFamily="50" charset="-128"/>
              <a:ea typeface="AR P丸ゴシック体E" panose="020F0900000000000000" pitchFamily="50" charset="-128"/>
            </a:endParaRPr>
          </a:p>
        </p:txBody>
      </p:sp>
      <p:sp>
        <p:nvSpPr>
          <p:cNvPr id="16" name="正方形/長方形 15"/>
          <p:cNvSpPr/>
          <p:nvPr/>
        </p:nvSpPr>
        <p:spPr>
          <a:xfrm>
            <a:off x="3120210" y="2290297"/>
            <a:ext cx="2393564" cy="378467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latin typeface="AR P丸ゴシック体E" panose="020F0900000000000000" pitchFamily="50" charset="-128"/>
              <a:ea typeface="AR P丸ゴシック体E" panose="020F0900000000000000" pitchFamily="50" charset="-128"/>
            </a:endParaRPr>
          </a:p>
        </p:txBody>
      </p:sp>
      <p:sp>
        <p:nvSpPr>
          <p:cNvPr id="17" name="正方形/長方形 16"/>
          <p:cNvSpPr/>
          <p:nvPr/>
        </p:nvSpPr>
        <p:spPr>
          <a:xfrm>
            <a:off x="3192218" y="2474570"/>
            <a:ext cx="2256788" cy="46878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400" dirty="0" smtClean="0">
                <a:latin typeface="AR P丸ゴシック体E" panose="020F0900000000000000" pitchFamily="50" charset="-128"/>
                <a:ea typeface="AR P丸ゴシック体E" panose="020F0900000000000000" pitchFamily="50" charset="-128"/>
                <a:hlinkClick r:id="rId4" action="ppaction://hlinksldjump"/>
              </a:rPr>
              <a:t>コーポレート</a:t>
            </a:r>
            <a:r>
              <a:rPr lang="ja-JP" altLang="en-US" sz="1400" dirty="0">
                <a:latin typeface="AR P丸ゴシック体E" panose="020F0900000000000000" pitchFamily="50" charset="-128"/>
                <a:ea typeface="AR P丸ゴシック体E" panose="020F0900000000000000" pitchFamily="50" charset="-128"/>
                <a:hlinkClick r:id="rId4" action="ppaction://hlinksldjump"/>
              </a:rPr>
              <a:t>ガバナンス</a:t>
            </a:r>
            <a:endParaRPr kumimoji="1" lang="ja-JP" altLang="en-US" sz="1400" dirty="0">
              <a:latin typeface="AR P丸ゴシック体E" panose="020F0900000000000000" pitchFamily="50" charset="-128"/>
              <a:ea typeface="AR P丸ゴシック体E" panose="020F0900000000000000" pitchFamily="50" charset="-128"/>
            </a:endParaRPr>
          </a:p>
        </p:txBody>
      </p:sp>
      <p:sp>
        <p:nvSpPr>
          <p:cNvPr id="18" name="正方形/長方形 17"/>
          <p:cNvSpPr/>
          <p:nvPr/>
        </p:nvSpPr>
        <p:spPr>
          <a:xfrm>
            <a:off x="3120209" y="1362539"/>
            <a:ext cx="2405571" cy="927757"/>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2800" dirty="0" smtClean="0">
                <a:latin typeface="AR P丸ゴシック体E" panose="020F0900000000000000" pitchFamily="50" charset="-128"/>
                <a:ea typeface="AR P丸ゴシック体E" panose="020F0900000000000000" pitchFamily="50" charset="-128"/>
              </a:rPr>
              <a:t>法と経営学</a:t>
            </a:r>
            <a:endParaRPr kumimoji="1" lang="en-US" altLang="ja-JP" sz="2800" dirty="0" smtClean="0">
              <a:latin typeface="AR P丸ゴシック体E" panose="020F0900000000000000" pitchFamily="50" charset="-128"/>
              <a:ea typeface="AR P丸ゴシック体E" panose="020F0900000000000000" pitchFamily="50" charset="-128"/>
            </a:endParaRPr>
          </a:p>
          <a:p>
            <a:pPr algn="ctr"/>
            <a:r>
              <a:rPr kumimoji="1" lang="ja-JP" altLang="en-US" sz="2800" dirty="0" smtClean="0">
                <a:latin typeface="AR P丸ゴシック体E" panose="020F0900000000000000" pitchFamily="50" charset="-128"/>
                <a:ea typeface="AR P丸ゴシック体E" panose="020F0900000000000000" pitchFamily="50" charset="-128"/>
              </a:rPr>
              <a:t>研究科</a:t>
            </a:r>
            <a:endParaRPr kumimoji="1" lang="ja-JP" altLang="en-US" sz="2800" dirty="0">
              <a:latin typeface="AR P丸ゴシック体E" panose="020F0900000000000000" pitchFamily="50" charset="-128"/>
              <a:ea typeface="AR P丸ゴシック体E" panose="020F0900000000000000" pitchFamily="50" charset="-128"/>
            </a:endParaRPr>
          </a:p>
        </p:txBody>
      </p:sp>
      <p:sp>
        <p:nvSpPr>
          <p:cNvPr id="19" name="正方形/長方形 18"/>
          <p:cNvSpPr/>
          <p:nvPr/>
        </p:nvSpPr>
        <p:spPr>
          <a:xfrm>
            <a:off x="3192218" y="3056895"/>
            <a:ext cx="2256788" cy="46878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smtClean="0">
                <a:latin typeface="AR P丸ゴシック体E" panose="020F0900000000000000" pitchFamily="50" charset="-128"/>
                <a:ea typeface="AR P丸ゴシック体E" panose="020F0900000000000000" pitchFamily="50" charset="-128"/>
              </a:rPr>
              <a:t>ファイナンス</a:t>
            </a:r>
            <a:endParaRPr kumimoji="1" lang="ja-JP" altLang="en-US" sz="1600" dirty="0">
              <a:latin typeface="AR P丸ゴシック体E" panose="020F0900000000000000" pitchFamily="50" charset="-128"/>
              <a:ea typeface="AR P丸ゴシック体E" panose="020F0900000000000000" pitchFamily="50" charset="-128"/>
            </a:endParaRPr>
          </a:p>
        </p:txBody>
      </p:sp>
      <p:sp>
        <p:nvSpPr>
          <p:cNvPr id="20" name="正方形/長方形 19"/>
          <p:cNvSpPr/>
          <p:nvPr/>
        </p:nvSpPr>
        <p:spPr>
          <a:xfrm>
            <a:off x="3192218" y="3660922"/>
            <a:ext cx="2225162" cy="46878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smtClean="0">
                <a:latin typeface="AR P丸ゴシック体E" panose="020F0900000000000000" pitchFamily="50" charset="-128"/>
                <a:ea typeface="AR P丸ゴシック体E" panose="020F0900000000000000" pitchFamily="50" charset="-128"/>
              </a:rPr>
              <a:t>ヒューマンリソーシズ</a:t>
            </a:r>
            <a:endParaRPr kumimoji="1" lang="ja-JP" altLang="en-US" sz="1600" dirty="0">
              <a:latin typeface="AR P丸ゴシック体E" panose="020F0900000000000000" pitchFamily="50" charset="-128"/>
              <a:ea typeface="AR P丸ゴシック体E" panose="020F0900000000000000" pitchFamily="50" charset="-128"/>
            </a:endParaRPr>
          </a:p>
        </p:txBody>
      </p:sp>
      <p:sp>
        <p:nvSpPr>
          <p:cNvPr id="21" name="正方形/長方形 20"/>
          <p:cNvSpPr/>
          <p:nvPr/>
        </p:nvSpPr>
        <p:spPr>
          <a:xfrm>
            <a:off x="3192218" y="4255408"/>
            <a:ext cx="2225162" cy="46878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400" dirty="0" smtClean="0">
                <a:latin typeface="AR P丸ゴシック体E" panose="020F0900000000000000" pitchFamily="50" charset="-128"/>
                <a:ea typeface="AR P丸ゴシック体E" panose="020F0900000000000000" pitchFamily="50" charset="-128"/>
              </a:rPr>
              <a:t>プロダクション＆</a:t>
            </a:r>
            <a:r>
              <a:rPr kumimoji="1" lang="ja-JP" altLang="en-US" sz="1400" dirty="0" smtClean="0">
                <a:latin typeface="AR P丸ゴシック体E" panose="020F0900000000000000" pitchFamily="50" charset="-128"/>
                <a:ea typeface="AR P丸ゴシック体E" panose="020F0900000000000000" pitchFamily="50" charset="-128"/>
              </a:rPr>
              <a:t>サプライ</a:t>
            </a:r>
            <a:endParaRPr kumimoji="1" lang="ja-JP" altLang="en-US" sz="1400" dirty="0">
              <a:latin typeface="AR P丸ゴシック体E" panose="020F0900000000000000" pitchFamily="50" charset="-128"/>
              <a:ea typeface="AR P丸ゴシック体E" panose="020F0900000000000000" pitchFamily="50" charset="-128"/>
            </a:endParaRPr>
          </a:p>
        </p:txBody>
      </p:sp>
      <p:sp>
        <p:nvSpPr>
          <p:cNvPr id="22" name="正方形/長方形 21"/>
          <p:cNvSpPr/>
          <p:nvPr/>
        </p:nvSpPr>
        <p:spPr>
          <a:xfrm>
            <a:off x="3192218" y="4866457"/>
            <a:ext cx="2256788" cy="46878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smtClean="0">
                <a:latin typeface="AR P丸ゴシック体E" panose="020F0900000000000000" pitchFamily="50" charset="-128"/>
                <a:ea typeface="AR P丸ゴシック体E" panose="020F0900000000000000" pitchFamily="50" charset="-128"/>
              </a:rPr>
              <a:t>マーケティング</a:t>
            </a:r>
            <a:endParaRPr kumimoji="1" lang="ja-JP" altLang="en-US" sz="1600" dirty="0">
              <a:latin typeface="AR P丸ゴシック体E" panose="020F0900000000000000" pitchFamily="50" charset="-128"/>
              <a:ea typeface="AR P丸ゴシック体E" panose="020F0900000000000000" pitchFamily="50" charset="-128"/>
            </a:endParaRPr>
          </a:p>
        </p:txBody>
      </p:sp>
      <p:sp>
        <p:nvSpPr>
          <p:cNvPr id="23" name="正方形/長方形 22"/>
          <p:cNvSpPr/>
          <p:nvPr/>
        </p:nvSpPr>
        <p:spPr>
          <a:xfrm>
            <a:off x="3192218" y="5448121"/>
            <a:ext cx="2256788" cy="46878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smtClean="0">
                <a:latin typeface="AR P丸ゴシック体E" panose="020F0900000000000000" pitchFamily="50" charset="-128"/>
                <a:ea typeface="AR P丸ゴシック体E" panose="020F0900000000000000" pitchFamily="50" charset="-128"/>
              </a:rPr>
              <a:t>ガバメント</a:t>
            </a:r>
            <a:endParaRPr kumimoji="1" lang="ja-JP" altLang="en-US" sz="1600" dirty="0">
              <a:latin typeface="AR P丸ゴシック体E" panose="020F0900000000000000" pitchFamily="50" charset="-128"/>
              <a:ea typeface="AR P丸ゴシック体E" panose="020F0900000000000000" pitchFamily="50" charset="-128"/>
            </a:endParaRPr>
          </a:p>
        </p:txBody>
      </p:sp>
      <p:sp>
        <p:nvSpPr>
          <p:cNvPr id="24" name="右矢印 23"/>
          <p:cNvSpPr/>
          <p:nvPr/>
        </p:nvSpPr>
        <p:spPr>
          <a:xfrm>
            <a:off x="7855437" y="2372422"/>
            <a:ext cx="376092" cy="484632"/>
          </a:xfrm>
          <a:prstGeom prst="right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a:latin typeface="AR P丸ゴシック体E" panose="020F0900000000000000" pitchFamily="50" charset="-128"/>
              <a:ea typeface="AR P丸ゴシック体E" panose="020F0900000000000000" pitchFamily="50" charset="-128"/>
            </a:endParaRPr>
          </a:p>
        </p:txBody>
      </p:sp>
      <p:sp>
        <p:nvSpPr>
          <p:cNvPr id="25" name="右矢印 24"/>
          <p:cNvSpPr/>
          <p:nvPr/>
        </p:nvSpPr>
        <p:spPr>
          <a:xfrm>
            <a:off x="7816039" y="5565237"/>
            <a:ext cx="376092" cy="484632"/>
          </a:xfrm>
          <a:prstGeom prst="right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a:latin typeface="AR P丸ゴシック体E" panose="020F0900000000000000" pitchFamily="50" charset="-128"/>
              <a:ea typeface="AR P丸ゴシック体E" panose="020F0900000000000000" pitchFamily="50" charset="-128"/>
            </a:endParaRPr>
          </a:p>
        </p:txBody>
      </p:sp>
      <p:sp>
        <p:nvSpPr>
          <p:cNvPr id="26" name="右矢印 25"/>
          <p:cNvSpPr/>
          <p:nvPr/>
        </p:nvSpPr>
        <p:spPr>
          <a:xfrm>
            <a:off x="7830963" y="3452542"/>
            <a:ext cx="376092" cy="484632"/>
          </a:xfrm>
          <a:prstGeom prst="right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a:latin typeface="AR P丸ゴシック体E" panose="020F0900000000000000" pitchFamily="50" charset="-128"/>
              <a:ea typeface="AR P丸ゴシック体E" panose="020F0900000000000000" pitchFamily="50" charset="-128"/>
            </a:endParaRPr>
          </a:p>
        </p:txBody>
      </p:sp>
      <p:sp>
        <p:nvSpPr>
          <p:cNvPr id="27" name="右矢印 26"/>
          <p:cNvSpPr/>
          <p:nvPr/>
        </p:nvSpPr>
        <p:spPr>
          <a:xfrm>
            <a:off x="7800729" y="4509580"/>
            <a:ext cx="376092" cy="484632"/>
          </a:xfrm>
          <a:prstGeom prst="right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a:latin typeface="AR P丸ゴシック体E" panose="020F0900000000000000" pitchFamily="50" charset="-128"/>
              <a:ea typeface="AR P丸ゴシック体E" panose="020F0900000000000000" pitchFamily="50" charset="-128"/>
            </a:endParaRPr>
          </a:p>
        </p:txBody>
      </p:sp>
      <p:sp>
        <p:nvSpPr>
          <p:cNvPr id="28" name="右矢印 27"/>
          <p:cNvSpPr/>
          <p:nvPr/>
        </p:nvSpPr>
        <p:spPr>
          <a:xfrm rot="16200000">
            <a:off x="7208048" y="1984361"/>
            <a:ext cx="291489" cy="484633"/>
          </a:xfrm>
          <a:prstGeom prst="right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a:latin typeface="AR P丸ゴシック体E" panose="020F0900000000000000" pitchFamily="50" charset="-128"/>
              <a:ea typeface="AR P丸ゴシック体E" panose="020F0900000000000000" pitchFamily="50" charset="-128"/>
            </a:endParaRPr>
          </a:p>
        </p:txBody>
      </p:sp>
      <p:sp>
        <p:nvSpPr>
          <p:cNvPr id="29" name="フレーム 28"/>
          <p:cNvSpPr/>
          <p:nvPr/>
        </p:nvSpPr>
        <p:spPr>
          <a:xfrm>
            <a:off x="6736938" y="2397769"/>
            <a:ext cx="1126590" cy="3882310"/>
          </a:xfrm>
          <a:prstGeom prst="fram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2400" dirty="0" smtClean="0">
                <a:solidFill>
                  <a:schemeClr val="tx1"/>
                </a:solidFill>
                <a:latin typeface="AR P丸ゴシック体E" panose="020F0900000000000000" pitchFamily="50" charset="-128"/>
                <a:ea typeface="AR P丸ゴシック体E" panose="020F0900000000000000" pitchFamily="50" charset="-128"/>
                <a:cs typeface="Times New Roman" pitchFamily="18" charset="0"/>
                <a:hlinkClick r:id="rId5" action="ppaction://hlinksldjump"/>
              </a:rPr>
              <a:t>修士</a:t>
            </a:r>
            <a:endParaRPr lang="en-US" altLang="ja-JP" sz="1200" dirty="0" smtClean="0">
              <a:solidFill>
                <a:schemeClr val="tx1"/>
              </a:solidFill>
              <a:latin typeface="AR P丸ゴシック体E" panose="020F0900000000000000" pitchFamily="50" charset="-128"/>
              <a:ea typeface="AR P丸ゴシック体E" panose="020F0900000000000000" pitchFamily="50" charset="-128"/>
              <a:cs typeface="Times New Roman" pitchFamily="18" charset="0"/>
            </a:endParaRPr>
          </a:p>
          <a:p>
            <a:pPr algn="ctr"/>
            <a:r>
              <a:rPr lang="en-US" altLang="ja-JP" sz="1200" dirty="0">
                <a:solidFill>
                  <a:schemeClr val="tx1"/>
                </a:solidFill>
                <a:latin typeface="AR P丸ゴシック体E" panose="020F0900000000000000" pitchFamily="50" charset="-128"/>
                <a:ea typeface="AR P丸ゴシック体E" panose="020F0900000000000000" pitchFamily="50" charset="-128"/>
                <a:cs typeface="Times New Roman" pitchFamily="18" charset="0"/>
              </a:rPr>
              <a:t/>
            </a:r>
            <a:br>
              <a:rPr lang="en-US" altLang="ja-JP" sz="1200" dirty="0">
                <a:solidFill>
                  <a:schemeClr val="tx1"/>
                </a:solidFill>
                <a:latin typeface="AR P丸ゴシック体E" panose="020F0900000000000000" pitchFamily="50" charset="-128"/>
                <a:ea typeface="AR P丸ゴシック体E" panose="020F0900000000000000" pitchFamily="50" charset="-128"/>
                <a:cs typeface="Times New Roman" pitchFamily="18" charset="0"/>
              </a:rPr>
            </a:br>
            <a:r>
              <a:rPr lang="ja-JP" altLang="en-US" sz="2800" dirty="0" smtClean="0">
                <a:solidFill>
                  <a:schemeClr val="tx1"/>
                </a:solidFill>
                <a:latin typeface="AR P丸ゴシック体E" panose="020F0900000000000000" pitchFamily="50" charset="-128"/>
                <a:ea typeface="AR P丸ゴシック体E" panose="020F0900000000000000" pitchFamily="50" charset="-128"/>
                <a:cs typeface="Times New Roman" pitchFamily="18" charset="0"/>
              </a:rPr>
              <a:t>法</a:t>
            </a:r>
            <a:r>
              <a:rPr lang="en-US" altLang="ja-JP" sz="2800" dirty="0" smtClean="0">
                <a:solidFill>
                  <a:schemeClr val="tx1"/>
                </a:solidFill>
                <a:latin typeface="AR P丸ゴシック体E" panose="020F0900000000000000" pitchFamily="50" charset="-128"/>
                <a:ea typeface="AR P丸ゴシック体E" panose="020F0900000000000000" pitchFamily="50" charset="-128"/>
                <a:cs typeface="Times New Roman" pitchFamily="18" charset="0"/>
              </a:rPr>
              <a:t/>
            </a:r>
            <a:br>
              <a:rPr lang="en-US" altLang="ja-JP" sz="2800" dirty="0" smtClean="0">
                <a:solidFill>
                  <a:schemeClr val="tx1"/>
                </a:solidFill>
                <a:latin typeface="AR P丸ゴシック体E" panose="020F0900000000000000" pitchFamily="50" charset="-128"/>
                <a:ea typeface="AR P丸ゴシック体E" panose="020F0900000000000000" pitchFamily="50" charset="-128"/>
                <a:cs typeface="Times New Roman" pitchFamily="18" charset="0"/>
              </a:rPr>
            </a:br>
            <a:r>
              <a:rPr lang="ja-JP" altLang="en-US" sz="2800" dirty="0" smtClean="0">
                <a:solidFill>
                  <a:schemeClr val="tx1"/>
                </a:solidFill>
                <a:latin typeface="AR P丸ゴシック体E" panose="020F0900000000000000" pitchFamily="50" charset="-128"/>
                <a:ea typeface="AR P丸ゴシック体E" panose="020F0900000000000000" pitchFamily="50" charset="-128"/>
                <a:cs typeface="Times New Roman" pitchFamily="18" charset="0"/>
              </a:rPr>
              <a:t>と</a:t>
            </a:r>
            <a:r>
              <a:rPr lang="en-US" altLang="ja-JP" sz="2800" dirty="0" smtClean="0">
                <a:solidFill>
                  <a:schemeClr val="tx1"/>
                </a:solidFill>
                <a:latin typeface="AR P丸ゴシック体E" panose="020F0900000000000000" pitchFamily="50" charset="-128"/>
                <a:ea typeface="AR P丸ゴシック体E" panose="020F0900000000000000" pitchFamily="50" charset="-128"/>
                <a:cs typeface="Times New Roman" pitchFamily="18" charset="0"/>
              </a:rPr>
              <a:t/>
            </a:r>
            <a:br>
              <a:rPr lang="en-US" altLang="ja-JP" sz="2800" dirty="0" smtClean="0">
                <a:solidFill>
                  <a:schemeClr val="tx1"/>
                </a:solidFill>
                <a:latin typeface="AR P丸ゴシック体E" panose="020F0900000000000000" pitchFamily="50" charset="-128"/>
                <a:ea typeface="AR P丸ゴシック体E" panose="020F0900000000000000" pitchFamily="50" charset="-128"/>
                <a:cs typeface="Times New Roman" pitchFamily="18" charset="0"/>
              </a:rPr>
            </a:br>
            <a:r>
              <a:rPr lang="ja-JP" altLang="en-US" sz="2800" dirty="0" smtClean="0">
                <a:solidFill>
                  <a:schemeClr val="tx1"/>
                </a:solidFill>
                <a:latin typeface="AR P丸ゴシック体E" panose="020F0900000000000000" pitchFamily="50" charset="-128"/>
                <a:ea typeface="AR P丸ゴシック体E" panose="020F0900000000000000" pitchFamily="50" charset="-128"/>
                <a:cs typeface="Times New Roman" pitchFamily="18" charset="0"/>
              </a:rPr>
              <a:t>経</a:t>
            </a:r>
            <a:r>
              <a:rPr lang="en-US" altLang="ja-JP" sz="2800" dirty="0" smtClean="0">
                <a:solidFill>
                  <a:schemeClr val="tx1"/>
                </a:solidFill>
                <a:latin typeface="AR P丸ゴシック体E" panose="020F0900000000000000" pitchFamily="50" charset="-128"/>
                <a:ea typeface="AR P丸ゴシック体E" panose="020F0900000000000000" pitchFamily="50" charset="-128"/>
                <a:cs typeface="Times New Roman" pitchFamily="18" charset="0"/>
              </a:rPr>
              <a:t/>
            </a:r>
            <a:br>
              <a:rPr lang="en-US" altLang="ja-JP" sz="2800" dirty="0" smtClean="0">
                <a:solidFill>
                  <a:schemeClr val="tx1"/>
                </a:solidFill>
                <a:latin typeface="AR P丸ゴシック体E" panose="020F0900000000000000" pitchFamily="50" charset="-128"/>
                <a:ea typeface="AR P丸ゴシック体E" panose="020F0900000000000000" pitchFamily="50" charset="-128"/>
                <a:cs typeface="Times New Roman" pitchFamily="18" charset="0"/>
              </a:rPr>
            </a:br>
            <a:r>
              <a:rPr lang="ja-JP" altLang="en-US" sz="2800" dirty="0" smtClean="0">
                <a:solidFill>
                  <a:schemeClr val="tx1"/>
                </a:solidFill>
                <a:latin typeface="AR P丸ゴシック体E" panose="020F0900000000000000" pitchFamily="50" charset="-128"/>
                <a:ea typeface="AR P丸ゴシック体E" panose="020F0900000000000000" pitchFamily="50" charset="-128"/>
                <a:cs typeface="Times New Roman" pitchFamily="18" charset="0"/>
              </a:rPr>
              <a:t>営</a:t>
            </a:r>
            <a:r>
              <a:rPr lang="en-US" altLang="ja-JP" sz="2800" dirty="0" smtClean="0">
                <a:solidFill>
                  <a:schemeClr val="tx1"/>
                </a:solidFill>
                <a:latin typeface="AR P丸ゴシック体E" panose="020F0900000000000000" pitchFamily="50" charset="-128"/>
                <a:ea typeface="AR P丸ゴシック体E" panose="020F0900000000000000" pitchFamily="50" charset="-128"/>
                <a:cs typeface="Times New Roman" pitchFamily="18" charset="0"/>
              </a:rPr>
              <a:t/>
            </a:r>
            <a:br>
              <a:rPr lang="en-US" altLang="ja-JP" sz="2800" dirty="0" smtClean="0">
                <a:solidFill>
                  <a:schemeClr val="tx1"/>
                </a:solidFill>
                <a:latin typeface="AR P丸ゴシック体E" panose="020F0900000000000000" pitchFamily="50" charset="-128"/>
                <a:ea typeface="AR P丸ゴシック体E" panose="020F0900000000000000" pitchFamily="50" charset="-128"/>
                <a:cs typeface="Times New Roman" pitchFamily="18" charset="0"/>
              </a:rPr>
            </a:br>
            <a:r>
              <a:rPr lang="ja-JP" altLang="en-US" sz="2800" dirty="0" smtClean="0">
                <a:solidFill>
                  <a:schemeClr val="tx1"/>
                </a:solidFill>
                <a:latin typeface="AR P丸ゴシック体E" panose="020F0900000000000000" pitchFamily="50" charset="-128"/>
                <a:ea typeface="AR P丸ゴシック体E" panose="020F0900000000000000" pitchFamily="50" charset="-128"/>
                <a:cs typeface="Times New Roman" pitchFamily="18" charset="0"/>
              </a:rPr>
              <a:t>学</a:t>
            </a:r>
            <a:r>
              <a:rPr lang="en-US" altLang="ja-JP" sz="1200" dirty="0" smtClean="0">
                <a:solidFill>
                  <a:schemeClr val="tx1"/>
                </a:solidFill>
                <a:latin typeface="AR P丸ゴシック体E" panose="020F0900000000000000" pitchFamily="50" charset="-128"/>
                <a:ea typeface="AR P丸ゴシック体E" panose="020F0900000000000000" pitchFamily="50" charset="-128"/>
                <a:cs typeface="Times New Roman" pitchFamily="18" charset="0"/>
              </a:rPr>
              <a:t/>
            </a:r>
            <a:br>
              <a:rPr lang="en-US" altLang="ja-JP" sz="1200" dirty="0" smtClean="0">
                <a:solidFill>
                  <a:schemeClr val="tx1"/>
                </a:solidFill>
                <a:latin typeface="AR P丸ゴシック体E" panose="020F0900000000000000" pitchFamily="50" charset="-128"/>
                <a:ea typeface="AR P丸ゴシック体E" panose="020F0900000000000000" pitchFamily="50" charset="-128"/>
                <a:cs typeface="Times New Roman" pitchFamily="18" charset="0"/>
              </a:rPr>
            </a:br>
            <a:endParaRPr lang="en-US" altLang="ja-JP" sz="1200" dirty="0" smtClean="0">
              <a:solidFill>
                <a:schemeClr val="tx1"/>
              </a:solidFill>
              <a:latin typeface="AR P丸ゴシック体E" panose="020F0900000000000000" pitchFamily="50" charset="-128"/>
              <a:ea typeface="AR P丸ゴシック体E" panose="020F0900000000000000" pitchFamily="50" charset="-128"/>
              <a:cs typeface="Times New Roman" pitchFamily="18" charset="0"/>
            </a:endParaRPr>
          </a:p>
          <a:p>
            <a:pPr algn="ctr"/>
            <a:r>
              <a:rPr lang="en-US" altLang="ja-JP" sz="2000" b="1" dirty="0" smtClean="0">
                <a:solidFill>
                  <a:schemeClr val="tx1"/>
                </a:solidFill>
                <a:latin typeface="Times New Roman" panose="02020603050405020304" pitchFamily="18" charset="0"/>
                <a:ea typeface="AR P丸ゴシック体E" panose="020F0900000000000000" pitchFamily="50" charset="-128"/>
                <a:cs typeface="Times New Roman" panose="02020603050405020304" pitchFamily="18" charset="0"/>
              </a:rPr>
              <a:t>MBL</a:t>
            </a:r>
            <a:endParaRPr kumimoji="1" lang="ja-JP" altLang="en-US" sz="2000" b="1" dirty="0">
              <a:solidFill>
                <a:schemeClr val="tx1"/>
              </a:solidFill>
              <a:latin typeface="Times New Roman" panose="02020603050405020304" pitchFamily="18" charset="0"/>
              <a:ea typeface="AR P丸ゴシック体E" panose="020F0900000000000000" pitchFamily="50" charset="-128"/>
              <a:cs typeface="Times New Roman" panose="02020603050405020304" pitchFamily="18" charset="0"/>
            </a:endParaRPr>
          </a:p>
        </p:txBody>
      </p:sp>
      <p:sp>
        <p:nvSpPr>
          <p:cNvPr id="30" name="正方形/長方形 29"/>
          <p:cNvSpPr/>
          <p:nvPr/>
        </p:nvSpPr>
        <p:spPr>
          <a:xfrm>
            <a:off x="6504585" y="1394450"/>
            <a:ext cx="1698413" cy="686483"/>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dirty="0" smtClean="0">
                <a:latin typeface="AR P丸ゴシック体E" panose="020F0900000000000000" pitchFamily="50" charset="-128"/>
                <a:ea typeface="AR P丸ゴシック体E" panose="020F0900000000000000" pitchFamily="50" charset="-128"/>
              </a:rPr>
              <a:t>博士後期課程</a:t>
            </a:r>
            <a:endParaRPr kumimoji="1" lang="ja-JP" altLang="en-US" dirty="0">
              <a:latin typeface="AR P丸ゴシック体E" panose="020F0900000000000000" pitchFamily="50" charset="-128"/>
              <a:ea typeface="AR P丸ゴシック体E" panose="020F0900000000000000" pitchFamily="50" charset="-128"/>
            </a:endParaRPr>
          </a:p>
        </p:txBody>
      </p:sp>
      <p:sp>
        <p:nvSpPr>
          <p:cNvPr id="31" name="円/楕円 30"/>
          <p:cNvSpPr/>
          <p:nvPr/>
        </p:nvSpPr>
        <p:spPr>
          <a:xfrm>
            <a:off x="8176127" y="2152942"/>
            <a:ext cx="1944217" cy="894226"/>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dirty="0" smtClean="0">
                <a:latin typeface="AR P丸ゴシック体E" panose="020F0900000000000000" pitchFamily="50" charset="-128"/>
                <a:ea typeface="AR P丸ゴシック体E" panose="020F0900000000000000" pitchFamily="50" charset="-128"/>
              </a:rPr>
              <a:t>起業・</a:t>
            </a:r>
            <a:r>
              <a:rPr kumimoji="1" lang="en-US" altLang="ja-JP" dirty="0" smtClean="0">
                <a:latin typeface="AR P丸ゴシック体E" panose="020F0900000000000000" pitchFamily="50" charset="-128"/>
                <a:ea typeface="AR P丸ゴシック体E" panose="020F0900000000000000" pitchFamily="50" charset="-128"/>
              </a:rPr>
              <a:t/>
            </a:r>
            <a:br>
              <a:rPr kumimoji="1" lang="en-US" altLang="ja-JP" dirty="0" smtClean="0">
                <a:latin typeface="AR P丸ゴシック体E" panose="020F0900000000000000" pitchFamily="50" charset="-128"/>
                <a:ea typeface="AR P丸ゴシック体E" panose="020F0900000000000000" pitchFamily="50" charset="-128"/>
              </a:rPr>
            </a:br>
            <a:r>
              <a:rPr kumimoji="1" lang="ja-JP" altLang="en-US" dirty="0" smtClean="0">
                <a:latin typeface="AR P丸ゴシック体E" panose="020F0900000000000000" pitchFamily="50" charset="-128"/>
                <a:ea typeface="AR P丸ゴシック体E" panose="020F0900000000000000" pitchFamily="50" charset="-128"/>
              </a:rPr>
              <a:t>企業経営者</a:t>
            </a:r>
            <a:endParaRPr kumimoji="1" lang="ja-JP" altLang="en-US" dirty="0">
              <a:latin typeface="AR P丸ゴシック体E" panose="020F0900000000000000" pitchFamily="50" charset="-128"/>
              <a:ea typeface="AR P丸ゴシック体E" panose="020F0900000000000000" pitchFamily="50" charset="-128"/>
            </a:endParaRPr>
          </a:p>
        </p:txBody>
      </p:sp>
      <p:sp>
        <p:nvSpPr>
          <p:cNvPr id="32" name="円/楕円 31"/>
          <p:cNvSpPr/>
          <p:nvPr/>
        </p:nvSpPr>
        <p:spPr>
          <a:xfrm>
            <a:off x="8151653" y="5345757"/>
            <a:ext cx="1944217" cy="894226"/>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dirty="0" smtClean="0">
                <a:latin typeface="AR P丸ゴシック体E" panose="020F0900000000000000" pitchFamily="50" charset="-128"/>
                <a:ea typeface="AR P丸ゴシック体E" panose="020F0900000000000000" pitchFamily="50" charset="-128"/>
              </a:rPr>
              <a:t>企業内</a:t>
            </a:r>
            <a:r>
              <a:rPr kumimoji="1" lang="en-US" altLang="ja-JP" dirty="0" smtClean="0">
                <a:latin typeface="AR P丸ゴシック体E" panose="020F0900000000000000" pitchFamily="50" charset="-128"/>
                <a:ea typeface="AR P丸ゴシック体E" panose="020F0900000000000000" pitchFamily="50" charset="-128"/>
              </a:rPr>
              <a:t/>
            </a:r>
            <a:br>
              <a:rPr kumimoji="1" lang="en-US" altLang="ja-JP" dirty="0" smtClean="0">
                <a:latin typeface="AR P丸ゴシック体E" panose="020F0900000000000000" pitchFamily="50" charset="-128"/>
                <a:ea typeface="AR P丸ゴシック体E" panose="020F0900000000000000" pitchFamily="50" charset="-128"/>
              </a:rPr>
            </a:br>
            <a:r>
              <a:rPr kumimoji="1" lang="ja-JP" altLang="en-US" sz="1400" dirty="0" smtClean="0">
                <a:latin typeface="AR P丸ゴシック体E" panose="020F0900000000000000" pitchFamily="50" charset="-128"/>
                <a:ea typeface="AR P丸ゴシック体E" panose="020F0900000000000000" pitchFamily="50" charset="-128"/>
              </a:rPr>
              <a:t>スペシャリスト</a:t>
            </a:r>
            <a:endParaRPr kumimoji="1" lang="ja-JP" altLang="en-US" sz="1400" dirty="0">
              <a:latin typeface="AR P丸ゴシック体E" panose="020F0900000000000000" pitchFamily="50" charset="-128"/>
              <a:ea typeface="AR P丸ゴシック体E" panose="020F0900000000000000" pitchFamily="50" charset="-128"/>
            </a:endParaRPr>
          </a:p>
        </p:txBody>
      </p:sp>
      <p:sp>
        <p:nvSpPr>
          <p:cNvPr id="33" name="円/楕円 32"/>
          <p:cNvSpPr/>
          <p:nvPr/>
        </p:nvSpPr>
        <p:spPr>
          <a:xfrm>
            <a:off x="8151653" y="3233062"/>
            <a:ext cx="1944217" cy="894226"/>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dirty="0" smtClean="0">
                <a:latin typeface="AR P丸ゴシック体E" panose="020F0900000000000000" pitchFamily="50" charset="-128"/>
                <a:ea typeface="AR P丸ゴシック体E" panose="020F0900000000000000" pitchFamily="50" charset="-128"/>
              </a:rPr>
              <a:t>中小企業</a:t>
            </a:r>
            <a:r>
              <a:rPr kumimoji="1" lang="en-US" altLang="ja-JP" dirty="0" smtClean="0">
                <a:latin typeface="AR P丸ゴシック体E" panose="020F0900000000000000" pitchFamily="50" charset="-128"/>
                <a:ea typeface="AR P丸ゴシック体E" panose="020F0900000000000000" pitchFamily="50" charset="-128"/>
              </a:rPr>
              <a:t/>
            </a:r>
            <a:br>
              <a:rPr kumimoji="1" lang="en-US" altLang="ja-JP" dirty="0" smtClean="0">
                <a:latin typeface="AR P丸ゴシック体E" panose="020F0900000000000000" pitchFamily="50" charset="-128"/>
                <a:ea typeface="AR P丸ゴシック体E" panose="020F0900000000000000" pitchFamily="50" charset="-128"/>
              </a:rPr>
            </a:br>
            <a:r>
              <a:rPr kumimoji="1" lang="ja-JP" altLang="en-US" dirty="0" smtClean="0">
                <a:latin typeface="AR P丸ゴシック体E" panose="020F0900000000000000" pitchFamily="50" charset="-128"/>
                <a:ea typeface="AR P丸ゴシック体E" panose="020F0900000000000000" pitchFamily="50" charset="-128"/>
              </a:rPr>
              <a:t>事業承継者</a:t>
            </a:r>
            <a:endParaRPr kumimoji="1" lang="ja-JP" altLang="en-US" dirty="0">
              <a:latin typeface="AR P丸ゴシック体E" panose="020F0900000000000000" pitchFamily="50" charset="-128"/>
              <a:ea typeface="AR P丸ゴシック体E" panose="020F0900000000000000" pitchFamily="50" charset="-128"/>
            </a:endParaRPr>
          </a:p>
        </p:txBody>
      </p:sp>
      <p:sp>
        <p:nvSpPr>
          <p:cNvPr id="34" name="円/楕円 33"/>
          <p:cNvSpPr/>
          <p:nvPr/>
        </p:nvSpPr>
        <p:spPr>
          <a:xfrm>
            <a:off x="8121419" y="4290100"/>
            <a:ext cx="1944217" cy="894226"/>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dirty="0" smtClean="0">
                <a:latin typeface="AR P丸ゴシック体E" panose="020F0900000000000000" pitchFamily="50" charset="-128"/>
                <a:ea typeface="AR P丸ゴシック体E" panose="020F0900000000000000" pitchFamily="50" charset="-128"/>
              </a:rPr>
              <a:t>税理士等の</a:t>
            </a:r>
            <a:endParaRPr kumimoji="1" lang="en-US" altLang="ja-JP" dirty="0" smtClean="0">
              <a:latin typeface="AR P丸ゴシック体E" panose="020F0900000000000000" pitchFamily="50" charset="-128"/>
              <a:ea typeface="AR P丸ゴシック体E" panose="020F0900000000000000" pitchFamily="50" charset="-128"/>
            </a:endParaRPr>
          </a:p>
          <a:p>
            <a:pPr algn="ctr"/>
            <a:r>
              <a:rPr kumimoji="1" lang="ja-JP" altLang="en-US" dirty="0" smtClean="0">
                <a:latin typeface="AR P丸ゴシック体E" panose="020F0900000000000000" pitchFamily="50" charset="-128"/>
                <a:ea typeface="AR P丸ゴシック体E" panose="020F0900000000000000" pitchFamily="50" charset="-128"/>
              </a:rPr>
              <a:t>士業</a:t>
            </a:r>
            <a:endParaRPr kumimoji="1" lang="ja-JP" altLang="en-US" dirty="0">
              <a:latin typeface="AR P丸ゴシック体E" panose="020F0900000000000000" pitchFamily="50" charset="-128"/>
              <a:ea typeface="AR P丸ゴシック体E" panose="020F0900000000000000" pitchFamily="50" charset="-128"/>
            </a:endParaRPr>
          </a:p>
        </p:txBody>
      </p:sp>
      <p:sp>
        <p:nvSpPr>
          <p:cNvPr id="35" name="フッター プレースホルダー 34"/>
          <p:cNvSpPr>
            <a:spLocks noGrp="1"/>
          </p:cNvSpPr>
          <p:nvPr>
            <p:ph type="ftr" sz="quarter" idx="11"/>
          </p:nvPr>
        </p:nvSpPr>
        <p:spPr/>
        <p:txBody>
          <a:bodyPr/>
          <a:lstStyle/>
          <a:p>
            <a:r>
              <a:rPr kumimoji="1" lang="en-US" altLang="ja-JP" smtClean="0"/>
              <a:t>Introduction to the MBL</a:t>
            </a:r>
            <a:endParaRPr kumimoji="1" lang="ja-JP" altLang="en-US"/>
          </a:p>
        </p:txBody>
      </p:sp>
    </p:spTree>
    <p:extLst>
      <p:ext uri="{BB962C8B-B14F-4D97-AF65-F5344CB8AC3E}">
        <p14:creationId xmlns:p14="http://schemas.microsoft.com/office/powerpoint/2010/main" val="737029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left)">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left)">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left)">
                                      <p:cBhvr>
                                        <p:cTn id="22" dur="500"/>
                                        <p:tgtEl>
                                          <p:spTgt spid="13"/>
                                        </p:tgtEl>
                                      </p:cBhvr>
                                    </p:animEffect>
                                  </p:childTnLst>
                                </p:cTn>
                              </p:par>
                              <p:par>
                                <p:cTn id="23" presetID="22" presetClass="entr" presetSubtype="8" fill="hold" grpId="0" nodeType="withEffect">
                                  <p:stCondLst>
                                    <p:cond delay="200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550"/>
                                        <p:tgtEl>
                                          <p:spTgt spid="8"/>
                                        </p:tgtEl>
                                      </p:cBhvr>
                                    </p:animEffect>
                                  </p:childTnLst>
                                </p:cTn>
                              </p:par>
                              <p:par>
                                <p:cTn id="26" presetID="22" presetClass="entr" presetSubtype="8" fill="hold" grpId="0" nodeType="withEffect">
                                  <p:stCondLst>
                                    <p:cond delay="2000"/>
                                  </p:stCondLst>
                                  <p:childTnLst>
                                    <p:set>
                                      <p:cBhvr>
                                        <p:cTn id="27" dur="1" fill="hold">
                                          <p:stCondLst>
                                            <p:cond delay="0"/>
                                          </p:stCondLst>
                                        </p:cTn>
                                        <p:tgtEl>
                                          <p:spTgt spid="10"/>
                                        </p:tgtEl>
                                        <p:attrNameLst>
                                          <p:attrName>style.visibility</p:attrName>
                                        </p:attrNameLst>
                                      </p:cBhvr>
                                      <p:to>
                                        <p:strVal val="visible"/>
                                      </p:to>
                                    </p:set>
                                    <p:animEffect transition="in" filter="wipe(left)">
                                      <p:cBhvr>
                                        <p:cTn id="28" dur="500"/>
                                        <p:tgtEl>
                                          <p:spTgt spid="10"/>
                                        </p:tgtEl>
                                      </p:cBhvr>
                                    </p:animEffect>
                                  </p:childTnLst>
                                </p:cTn>
                              </p:par>
                              <p:par>
                                <p:cTn id="29" presetID="22" presetClass="entr" presetSubtype="8" fill="hold" grpId="0" nodeType="withEffect">
                                  <p:stCondLst>
                                    <p:cond delay="2000"/>
                                  </p:stCondLst>
                                  <p:childTnLst>
                                    <p:set>
                                      <p:cBhvr>
                                        <p:cTn id="30" dur="1" fill="hold">
                                          <p:stCondLst>
                                            <p:cond delay="0"/>
                                          </p:stCondLst>
                                        </p:cTn>
                                        <p:tgtEl>
                                          <p:spTgt spid="11"/>
                                        </p:tgtEl>
                                        <p:attrNameLst>
                                          <p:attrName>style.visibility</p:attrName>
                                        </p:attrNameLst>
                                      </p:cBhvr>
                                      <p:to>
                                        <p:strVal val="visible"/>
                                      </p:to>
                                    </p:set>
                                    <p:animEffect transition="in" filter="wipe(left)">
                                      <p:cBhvr>
                                        <p:cTn id="31" dur="500"/>
                                        <p:tgtEl>
                                          <p:spTgt spid="11"/>
                                        </p:tgtEl>
                                      </p:cBhvr>
                                    </p:animEffect>
                                  </p:childTnLst>
                                </p:cTn>
                              </p:par>
                              <p:par>
                                <p:cTn id="32" presetID="22" presetClass="entr" presetSubtype="8" fill="hold" grpId="0" nodeType="withEffect">
                                  <p:stCondLst>
                                    <p:cond delay="2000"/>
                                  </p:stCondLst>
                                  <p:childTnLst>
                                    <p:set>
                                      <p:cBhvr>
                                        <p:cTn id="33" dur="1" fill="hold">
                                          <p:stCondLst>
                                            <p:cond delay="0"/>
                                          </p:stCondLst>
                                        </p:cTn>
                                        <p:tgtEl>
                                          <p:spTgt spid="9"/>
                                        </p:tgtEl>
                                        <p:attrNameLst>
                                          <p:attrName>style.visibility</p:attrName>
                                        </p:attrNameLst>
                                      </p:cBhvr>
                                      <p:to>
                                        <p:strVal val="visible"/>
                                      </p:to>
                                    </p:set>
                                    <p:animEffect transition="in" filter="wipe(left)">
                                      <p:cBhvr>
                                        <p:cTn id="34" dur="5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wipe(left)">
                                      <p:cBhvr>
                                        <p:cTn id="39" dur="500"/>
                                        <p:tgtEl>
                                          <p:spTgt spid="18"/>
                                        </p:tgtEl>
                                      </p:cBhvr>
                                    </p:animEffect>
                                  </p:childTnLst>
                                </p:cTn>
                              </p:par>
                            </p:childTnLst>
                          </p:cTn>
                        </p:par>
                        <p:par>
                          <p:cTn id="40" fill="hold">
                            <p:stCondLst>
                              <p:cond delay="500"/>
                            </p:stCondLst>
                            <p:childTnLst>
                              <p:par>
                                <p:cTn id="41" presetID="22" presetClass="entr" presetSubtype="8"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wipe(left)">
                                      <p:cBhvr>
                                        <p:cTn id="43" dur="500"/>
                                        <p:tgtEl>
                                          <p:spTgt spid="16"/>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wipe(left)">
                                      <p:cBhvr>
                                        <p:cTn id="48" dur="500"/>
                                        <p:tgtEl>
                                          <p:spTgt spid="17"/>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wipe(left)">
                                      <p:cBhvr>
                                        <p:cTn id="53" dur="500"/>
                                        <p:tgtEl>
                                          <p:spTgt spid="19"/>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20"/>
                                        </p:tgtEl>
                                        <p:attrNameLst>
                                          <p:attrName>style.visibility</p:attrName>
                                        </p:attrNameLst>
                                      </p:cBhvr>
                                      <p:to>
                                        <p:strVal val="visible"/>
                                      </p:to>
                                    </p:set>
                                    <p:animEffect transition="in" filter="wipe(left)">
                                      <p:cBhvr>
                                        <p:cTn id="58" dur="500"/>
                                        <p:tgtEl>
                                          <p:spTgt spid="20"/>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wipe(left)">
                                      <p:cBhvr>
                                        <p:cTn id="63" dur="500"/>
                                        <p:tgtEl>
                                          <p:spTgt spid="21"/>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22"/>
                                        </p:tgtEl>
                                        <p:attrNameLst>
                                          <p:attrName>style.visibility</p:attrName>
                                        </p:attrNameLst>
                                      </p:cBhvr>
                                      <p:to>
                                        <p:strVal val="visible"/>
                                      </p:to>
                                    </p:set>
                                    <p:animEffect transition="in" filter="wipe(left)">
                                      <p:cBhvr>
                                        <p:cTn id="68" dur="500"/>
                                        <p:tgtEl>
                                          <p:spTgt spid="22"/>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grpId="0" nodeType="clickEffect">
                                  <p:stCondLst>
                                    <p:cond delay="0"/>
                                  </p:stCondLst>
                                  <p:childTnLst>
                                    <p:set>
                                      <p:cBhvr>
                                        <p:cTn id="72" dur="1" fill="hold">
                                          <p:stCondLst>
                                            <p:cond delay="0"/>
                                          </p:stCondLst>
                                        </p:cTn>
                                        <p:tgtEl>
                                          <p:spTgt spid="23"/>
                                        </p:tgtEl>
                                        <p:attrNameLst>
                                          <p:attrName>style.visibility</p:attrName>
                                        </p:attrNameLst>
                                      </p:cBhvr>
                                      <p:to>
                                        <p:strVal val="visible"/>
                                      </p:to>
                                    </p:set>
                                    <p:animEffect transition="in" filter="wipe(left)">
                                      <p:cBhvr>
                                        <p:cTn id="73" dur="500"/>
                                        <p:tgtEl>
                                          <p:spTgt spid="23"/>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grpId="0" nodeType="clickEffect">
                                  <p:stCondLst>
                                    <p:cond delay="0"/>
                                  </p:stCondLst>
                                  <p:childTnLst>
                                    <p:set>
                                      <p:cBhvr>
                                        <p:cTn id="77" dur="1" fill="hold">
                                          <p:stCondLst>
                                            <p:cond delay="0"/>
                                          </p:stCondLst>
                                        </p:cTn>
                                        <p:tgtEl>
                                          <p:spTgt spid="6"/>
                                        </p:tgtEl>
                                        <p:attrNameLst>
                                          <p:attrName>style.visibility</p:attrName>
                                        </p:attrNameLst>
                                      </p:cBhvr>
                                      <p:to>
                                        <p:strVal val="visible"/>
                                      </p:to>
                                    </p:set>
                                    <p:animEffect transition="in" filter="wipe(left)">
                                      <p:cBhvr>
                                        <p:cTn id="78" dur="750"/>
                                        <p:tgtEl>
                                          <p:spTgt spid="6"/>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grpId="0" nodeType="clickEffect">
                                  <p:stCondLst>
                                    <p:cond delay="0"/>
                                  </p:stCondLst>
                                  <p:childTnLst>
                                    <p:set>
                                      <p:cBhvr>
                                        <p:cTn id="82" dur="1" fill="hold">
                                          <p:stCondLst>
                                            <p:cond delay="0"/>
                                          </p:stCondLst>
                                        </p:cTn>
                                        <p:tgtEl>
                                          <p:spTgt spid="7"/>
                                        </p:tgtEl>
                                        <p:attrNameLst>
                                          <p:attrName>style.visibility</p:attrName>
                                        </p:attrNameLst>
                                      </p:cBhvr>
                                      <p:to>
                                        <p:strVal val="visible"/>
                                      </p:to>
                                    </p:set>
                                    <p:animEffect transition="in" filter="wipe(left)">
                                      <p:cBhvr>
                                        <p:cTn id="83" dur="750"/>
                                        <p:tgtEl>
                                          <p:spTgt spid="7"/>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1" fill="hold" grpId="0" nodeType="clickEffect">
                                  <p:stCondLst>
                                    <p:cond delay="0"/>
                                  </p:stCondLst>
                                  <p:childTnLst>
                                    <p:set>
                                      <p:cBhvr>
                                        <p:cTn id="87" dur="1" fill="hold">
                                          <p:stCondLst>
                                            <p:cond delay="0"/>
                                          </p:stCondLst>
                                        </p:cTn>
                                        <p:tgtEl>
                                          <p:spTgt spid="29"/>
                                        </p:tgtEl>
                                        <p:attrNameLst>
                                          <p:attrName>style.visibility</p:attrName>
                                        </p:attrNameLst>
                                      </p:cBhvr>
                                      <p:to>
                                        <p:strVal val="visible"/>
                                      </p:to>
                                    </p:set>
                                    <p:animEffect transition="in" filter="wipe(up)">
                                      <p:cBhvr>
                                        <p:cTn id="88" dur="750"/>
                                        <p:tgtEl>
                                          <p:spTgt spid="29"/>
                                        </p:tgtEl>
                                      </p:cBhvr>
                                    </p:animEffect>
                                  </p:childTnLst>
                                </p:cTn>
                              </p:par>
                            </p:childTnLst>
                          </p:cTn>
                        </p:par>
                        <p:par>
                          <p:cTn id="89" fill="hold">
                            <p:stCondLst>
                              <p:cond delay="750"/>
                            </p:stCondLst>
                            <p:childTnLst>
                              <p:par>
                                <p:cTn id="90" presetID="22" presetClass="entr" presetSubtype="8" fill="hold" grpId="0" nodeType="afterEffect">
                                  <p:stCondLst>
                                    <p:cond delay="0"/>
                                  </p:stCondLst>
                                  <p:childTnLst>
                                    <p:set>
                                      <p:cBhvr>
                                        <p:cTn id="91" dur="1" fill="hold">
                                          <p:stCondLst>
                                            <p:cond delay="0"/>
                                          </p:stCondLst>
                                        </p:cTn>
                                        <p:tgtEl>
                                          <p:spTgt spid="24"/>
                                        </p:tgtEl>
                                        <p:attrNameLst>
                                          <p:attrName>style.visibility</p:attrName>
                                        </p:attrNameLst>
                                      </p:cBhvr>
                                      <p:to>
                                        <p:strVal val="visible"/>
                                      </p:to>
                                    </p:set>
                                    <p:animEffect transition="in" filter="wipe(left)">
                                      <p:cBhvr>
                                        <p:cTn id="92" dur="500"/>
                                        <p:tgtEl>
                                          <p:spTgt spid="24"/>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grpId="0" nodeType="clickEffect">
                                  <p:stCondLst>
                                    <p:cond delay="0"/>
                                  </p:stCondLst>
                                  <p:childTnLst>
                                    <p:set>
                                      <p:cBhvr>
                                        <p:cTn id="96" dur="1" fill="hold">
                                          <p:stCondLst>
                                            <p:cond delay="0"/>
                                          </p:stCondLst>
                                        </p:cTn>
                                        <p:tgtEl>
                                          <p:spTgt spid="31"/>
                                        </p:tgtEl>
                                        <p:attrNameLst>
                                          <p:attrName>style.visibility</p:attrName>
                                        </p:attrNameLst>
                                      </p:cBhvr>
                                      <p:to>
                                        <p:strVal val="visible"/>
                                      </p:to>
                                    </p:set>
                                    <p:animEffect transition="in" filter="wipe(left)">
                                      <p:cBhvr>
                                        <p:cTn id="97" dur="500"/>
                                        <p:tgtEl>
                                          <p:spTgt spid="31"/>
                                        </p:tgtEl>
                                      </p:cBhvr>
                                    </p:animEffect>
                                  </p:childTnLst>
                                </p:cTn>
                              </p:par>
                            </p:childTnLst>
                          </p:cTn>
                        </p:par>
                        <p:par>
                          <p:cTn id="98" fill="hold">
                            <p:stCondLst>
                              <p:cond delay="500"/>
                            </p:stCondLst>
                            <p:childTnLst>
                              <p:par>
                                <p:cTn id="99" presetID="22" presetClass="entr" presetSubtype="8" fill="hold" grpId="0" nodeType="afterEffect">
                                  <p:stCondLst>
                                    <p:cond delay="0"/>
                                  </p:stCondLst>
                                  <p:childTnLst>
                                    <p:set>
                                      <p:cBhvr>
                                        <p:cTn id="100" dur="1" fill="hold">
                                          <p:stCondLst>
                                            <p:cond delay="0"/>
                                          </p:stCondLst>
                                        </p:cTn>
                                        <p:tgtEl>
                                          <p:spTgt spid="26"/>
                                        </p:tgtEl>
                                        <p:attrNameLst>
                                          <p:attrName>style.visibility</p:attrName>
                                        </p:attrNameLst>
                                      </p:cBhvr>
                                      <p:to>
                                        <p:strVal val="visible"/>
                                      </p:to>
                                    </p:set>
                                    <p:animEffect transition="in" filter="wipe(left)">
                                      <p:cBhvr>
                                        <p:cTn id="101" dur="500"/>
                                        <p:tgtEl>
                                          <p:spTgt spid="26"/>
                                        </p:tgtEl>
                                      </p:cBhvr>
                                    </p:animEffect>
                                  </p:childTnLst>
                                </p:cTn>
                              </p:par>
                            </p:childTnLst>
                          </p:cTn>
                        </p:par>
                      </p:childTnLst>
                    </p:cTn>
                  </p:par>
                  <p:par>
                    <p:cTn id="102" fill="hold">
                      <p:stCondLst>
                        <p:cond delay="indefinite"/>
                      </p:stCondLst>
                      <p:childTnLst>
                        <p:par>
                          <p:cTn id="103" fill="hold">
                            <p:stCondLst>
                              <p:cond delay="0"/>
                            </p:stCondLst>
                            <p:childTnLst>
                              <p:par>
                                <p:cTn id="104" presetID="22" presetClass="entr" presetSubtype="8" fill="hold" grpId="0" nodeType="clickEffect">
                                  <p:stCondLst>
                                    <p:cond delay="0"/>
                                  </p:stCondLst>
                                  <p:childTnLst>
                                    <p:set>
                                      <p:cBhvr>
                                        <p:cTn id="105" dur="1" fill="hold">
                                          <p:stCondLst>
                                            <p:cond delay="0"/>
                                          </p:stCondLst>
                                        </p:cTn>
                                        <p:tgtEl>
                                          <p:spTgt spid="33"/>
                                        </p:tgtEl>
                                        <p:attrNameLst>
                                          <p:attrName>style.visibility</p:attrName>
                                        </p:attrNameLst>
                                      </p:cBhvr>
                                      <p:to>
                                        <p:strVal val="visible"/>
                                      </p:to>
                                    </p:set>
                                    <p:animEffect transition="in" filter="wipe(left)">
                                      <p:cBhvr>
                                        <p:cTn id="106" dur="500"/>
                                        <p:tgtEl>
                                          <p:spTgt spid="33"/>
                                        </p:tgtEl>
                                      </p:cBhvr>
                                    </p:animEffect>
                                  </p:childTnLst>
                                </p:cTn>
                              </p:par>
                            </p:childTnLst>
                          </p:cTn>
                        </p:par>
                        <p:par>
                          <p:cTn id="107" fill="hold">
                            <p:stCondLst>
                              <p:cond delay="500"/>
                            </p:stCondLst>
                            <p:childTnLst>
                              <p:par>
                                <p:cTn id="108" presetID="22" presetClass="entr" presetSubtype="8" fill="hold" grpId="0" nodeType="afterEffect">
                                  <p:stCondLst>
                                    <p:cond delay="0"/>
                                  </p:stCondLst>
                                  <p:childTnLst>
                                    <p:set>
                                      <p:cBhvr>
                                        <p:cTn id="109" dur="1" fill="hold">
                                          <p:stCondLst>
                                            <p:cond delay="0"/>
                                          </p:stCondLst>
                                        </p:cTn>
                                        <p:tgtEl>
                                          <p:spTgt spid="27"/>
                                        </p:tgtEl>
                                        <p:attrNameLst>
                                          <p:attrName>style.visibility</p:attrName>
                                        </p:attrNameLst>
                                      </p:cBhvr>
                                      <p:to>
                                        <p:strVal val="visible"/>
                                      </p:to>
                                    </p:set>
                                    <p:animEffect transition="in" filter="wipe(left)">
                                      <p:cBhvr>
                                        <p:cTn id="110" dur="500"/>
                                        <p:tgtEl>
                                          <p:spTgt spid="27"/>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8" fill="hold" grpId="0" nodeType="clickEffect">
                                  <p:stCondLst>
                                    <p:cond delay="0"/>
                                  </p:stCondLst>
                                  <p:childTnLst>
                                    <p:set>
                                      <p:cBhvr>
                                        <p:cTn id="114" dur="1" fill="hold">
                                          <p:stCondLst>
                                            <p:cond delay="0"/>
                                          </p:stCondLst>
                                        </p:cTn>
                                        <p:tgtEl>
                                          <p:spTgt spid="34"/>
                                        </p:tgtEl>
                                        <p:attrNameLst>
                                          <p:attrName>style.visibility</p:attrName>
                                        </p:attrNameLst>
                                      </p:cBhvr>
                                      <p:to>
                                        <p:strVal val="visible"/>
                                      </p:to>
                                    </p:set>
                                    <p:animEffect transition="in" filter="wipe(left)">
                                      <p:cBhvr>
                                        <p:cTn id="115" dur="500"/>
                                        <p:tgtEl>
                                          <p:spTgt spid="34"/>
                                        </p:tgtEl>
                                      </p:cBhvr>
                                    </p:animEffect>
                                  </p:childTnLst>
                                </p:cTn>
                              </p:par>
                            </p:childTnLst>
                          </p:cTn>
                        </p:par>
                        <p:par>
                          <p:cTn id="116" fill="hold">
                            <p:stCondLst>
                              <p:cond delay="500"/>
                            </p:stCondLst>
                            <p:childTnLst>
                              <p:par>
                                <p:cTn id="117" presetID="22" presetClass="entr" presetSubtype="8" fill="hold" grpId="0" nodeType="afterEffect">
                                  <p:stCondLst>
                                    <p:cond delay="0"/>
                                  </p:stCondLst>
                                  <p:childTnLst>
                                    <p:set>
                                      <p:cBhvr>
                                        <p:cTn id="118" dur="1" fill="hold">
                                          <p:stCondLst>
                                            <p:cond delay="0"/>
                                          </p:stCondLst>
                                        </p:cTn>
                                        <p:tgtEl>
                                          <p:spTgt spid="25"/>
                                        </p:tgtEl>
                                        <p:attrNameLst>
                                          <p:attrName>style.visibility</p:attrName>
                                        </p:attrNameLst>
                                      </p:cBhvr>
                                      <p:to>
                                        <p:strVal val="visible"/>
                                      </p:to>
                                    </p:set>
                                    <p:animEffect transition="in" filter="wipe(left)">
                                      <p:cBhvr>
                                        <p:cTn id="119" dur="500"/>
                                        <p:tgtEl>
                                          <p:spTgt spid="25"/>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8" fill="hold" grpId="0" nodeType="clickEffect">
                                  <p:stCondLst>
                                    <p:cond delay="0"/>
                                  </p:stCondLst>
                                  <p:childTnLst>
                                    <p:set>
                                      <p:cBhvr>
                                        <p:cTn id="123" dur="1" fill="hold">
                                          <p:stCondLst>
                                            <p:cond delay="0"/>
                                          </p:stCondLst>
                                        </p:cTn>
                                        <p:tgtEl>
                                          <p:spTgt spid="32"/>
                                        </p:tgtEl>
                                        <p:attrNameLst>
                                          <p:attrName>style.visibility</p:attrName>
                                        </p:attrNameLst>
                                      </p:cBhvr>
                                      <p:to>
                                        <p:strVal val="visible"/>
                                      </p:to>
                                    </p:set>
                                    <p:animEffect transition="in" filter="wipe(left)">
                                      <p:cBhvr>
                                        <p:cTn id="124" dur="500"/>
                                        <p:tgtEl>
                                          <p:spTgt spid="32"/>
                                        </p:tgtEl>
                                      </p:cBhvr>
                                    </p:animEffect>
                                  </p:childTnLst>
                                </p:cTn>
                              </p:par>
                            </p:childTnLst>
                          </p:cTn>
                        </p:par>
                        <p:par>
                          <p:cTn id="125" fill="hold">
                            <p:stCondLst>
                              <p:cond delay="500"/>
                            </p:stCondLst>
                            <p:childTnLst>
                              <p:par>
                                <p:cTn id="126" presetID="22" presetClass="entr" presetSubtype="4" fill="hold" grpId="0" nodeType="afterEffect">
                                  <p:stCondLst>
                                    <p:cond delay="0"/>
                                  </p:stCondLst>
                                  <p:childTnLst>
                                    <p:set>
                                      <p:cBhvr>
                                        <p:cTn id="127" dur="1" fill="hold">
                                          <p:stCondLst>
                                            <p:cond delay="0"/>
                                          </p:stCondLst>
                                        </p:cTn>
                                        <p:tgtEl>
                                          <p:spTgt spid="28"/>
                                        </p:tgtEl>
                                        <p:attrNameLst>
                                          <p:attrName>style.visibility</p:attrName>
                                        </p:attrNameLst>
                                      </p:cBhvr>
                                      <p:to>
                                        <p:strVal val="visible"/>
                                      </p:to>
                                    </p:set>
                                    <p:animEffect transition="in" filter="wipe(down)">
                                      <p:cBhvr>
                                        <p:cTn id="128" dur="500"/>
                                        <p:tgtEl>
                                          <p:spTgt spid="28"/>
                                        </p:tgtEl>
                                      </p:cBhvr>
                                    </p:animEffect>
                                  </p:childTnLst>
                                </p:cTn>
                              </p:par>
                            </p:childTnLst>
                          </p:cTn>
                        </p:par>
                      </p:childTnLst>
                    </p:cTn>
                  </p:par>
                  <p:par>
                    <p:cTn id="129" fill="hold">
                      <p:stCondLst>
                        <p:cond delay="indefinite"/>
                      </p:stCondLst>
                      <p:childTnLst>
                        <p:par>
                          <p:cTn id="130" fill="hold">
                            <p:stCondLst>
                              <p:cond delay="0"/>
                            </p:stCondLst>
                            <p:childTnLst>
                              <p:par>
                                <p:cTn id="131" presetID="22" presetClass="entr" presetSubtype="8" fill="hold" grpId="0" nodeType="clickEffect">
                                  <p:stCondLst>
                                    <p:cond delay="0"/>
                                  </p:stCondLst>
                                  <p:childTnLst>
                                    <p:set>
                                      <p:cBhvr>
                                        <p:cTn id="132" dur="1" fill="hold">
                                          <p:stCondLst>
                                            <p:cond delay="0"/>
                                          </p:stCondLst>
                                        </p:cTn>
                                        <p:tgtEl>
                                          <p:spTgt spid="30"/>
                                        </p:tgtEl>
                                        <p:attrNameLst>
                                          <p:attrName>style.visibility</p:attrName>
                                        </p:attrNameLst>
                                      </p:cBhvr>
                                      <p:to>
                                        <p:strVal val="visible"/>
                                      </p:to>
                                    </p:set>
                                    <p:animEffect transition="in" filter="wipe(left)">
                                      <p:cBhvr>
                                        <p:cTn id="133"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3373</TotalTime>
  <Words>1780</Words>
  <Application>Microsoft Office PowerPoint</Application>
  <PresentationFormat>ワイド画面</PresentationFormat>
  <Paragraphs>432</Paragraphs>
  <Slides>15</Slides>
  <Notes>15</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15</vt:i4>
      </vt:variant>
    </vt:vector>
  </HeadingPairs>
  <TitlesOfParts>
    <vt:vector size="24" baseType="lpstr">
      <vt:lpstr>AR P丸ゴシック体E</vt:lpstr>
      <vt:lpstr>ＭＳ Ｐゴシック</vt:lpstr>
      <vt:lpstr>Arial</vt:lpstr>
      <vt:lpstr>Calibri</vt:lpstr>
      <vt:lpstr>Calibri Light</vt:lpstr>
      <vt:lpstr>Tahoma</vt:lpstr>
      <vt:lpstr>Times New Roman</vt:lpstr>
      <vt:lpstr>Wingdings</vt:lpstr>
      <vt:lpstr>Office テーマ</vt:lpstr>
      <vt:lpstr>法と経営学 研究科 案内 (Guidance to the Master Course of  Business &amp; Law)</vt:lpstr>
      <vt:lpstr>目次</vt:lpstr>
      <vt:lpstr>法と経営学研究科の設立</vt:lpstr>
      <vt:lpstr>法と経営学の意味（1/3）</vt:lpstr>
      <vt:lpstr>法と経営学の意味（2/3）→法</vt:lpstr>
      <vt:lpstr>法と経営学の意味（3/3）→経営</vt:lpstr>
      <vt:lpstr>法と経営学研究科の教育目標</vt:lpstr>
      <vt:lpstr>法と経営学専攻の教育目標</vt:lpstr>
      <vt:lpstr>法と経営学研究科入学者の進路</vt:lpstr>
      <vt:lpstr>飛び級入試の受験資格 ←MBL</vt:lpstr>
      <vt:lpstr>法と経営学研究科の修了要件</vt:lpstr>
      <vt:lpstr>法と経営学のカリキュラム体系 http://www.meijigakuin.ac.jp/~mbl/</vt:lpstr>
      <vt:lpstr>ケース研究と6分野の総合</vt:lpstr>
      <vt:lpstr>入学試験で問う能力 アドミッション・ポリシー→MBL</vt:lpstr>
      <vt:lpstr>「法と経営学」の研究理念</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KAGAYAMA Shigeru</dc:creator>
  <cp:lastModifiedBy>KAGAYAMA Shigeru</cp:lastModifiedBy>
  <cp:revision>108</cp:revision>
  <dcterms:created xsi:type="dcterms:W3CDTF">2015-06-30T00:05:33Z</dcterms:created>
  <dcterms:modified xsi:type="dcterms:W3CDTF">2015-07-05T00:42:45Z</dcterms:modified>
</cp:coreProperties>
</file>