
<file path=[Content_Types].xml><?xml version="1.0" encoding="utf-8"?>
<Types xmlns="http://schemas.openxmlformats.org/package/2006/content-types">
  <Default Extension="png" ContentType="image/png"/>
  <Default Extension="bin" ContentType="application/vnd.openxmlformats-officedocument.oleObject"/>
  <Default Extension="vsd" ContentType="application/vnd.visio"/>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7" r:id="rId3"/>
    <p:sldId id="279" r:id="rId4"/>
    <p:sldId id="257" r:id="rId5"/>
    <p:sldId id="258" r:id="rId6"/>
    <p:sldId id="274" r:id="rId7"/>
    <p:sldId id="259" r:id="rId8"/>
    <p:sldId id="260" r:id="rId9"/>
    <p:sldId id="270" r:id="rId10"/>
    <p:sldId id="288" r:id="rId11"/>
    <p:sldId id="281" r:id="rId12"/>
    <p:sldId id="284" r:id="rId13"/>
    <p:sldId id="285" r:id="rId14"/>
    <p:sldId id="286" r:id="rId15"/>
    <p:sldId id="287" r:id="rId16"/>
    <p:sldId id="261" r:id="rId17"/>
    <p:sldId id="273" r:id="rId18"/>
    <p:sldId id="262" r:id="rId19"/>
    <p:sldId id="263" r:id="rId20"/>
    <p:sldId id="264" r:id="rId21"/>
    <p:sldId id="265" r:id="rId22"/>
    <p:sldId id="266" r:id="rId23"/>
    <p:sldId id="267" r:id="rId24"/>
    <p:sldId id="268" r:id="rId25"/>
    <p:sldId id="278" r:id="rId26"/>
    <p:sldId id="282" r:id="rId27"/>
    <p:sldId id="269" r:id="rId28"/>
    <p:sldId id="276" r:id="rId29"/>
    <p:sldId id="280" r:id="rId30"/>
    <p:sldId id="283" r:id="rId31"/>
    <p:sldId id="275"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33" autoAdjust="0"/>
    <p:restoredTop sz="54602" autoAdjust="0"/>
  </p:normalViewPr>
  <p:slideViewPr>
    <p:cSldViewPr snapToGrid="0" showGuides="1">
      <p:cViewPr varScale="1">
        <p:scale>
          <a:sx n="23" d="100"/>
          <a:sy n="23" d="100"/>
        </p:scale>
        <p:origin x="206" y="43"/>
      </p:cViewPr>
      <p:guideLst>
        <p:guide orient="horz" pos="2137"/>
        <p:guide pos="3840"/>
      </p:guideLst>
    </p:cSldViewPr>
  </p:slideViewPr>
  <p:notesTextViewPr>
    <p:cViewPr>
      <p:scale>
        <a:sx n="1" d="1"/>
        <a:sy n="1" d="1"/>
      </p:scale>
      <p:origin x="0" y="-129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511F-3357-4391-BA5B-BE6DEAE01C42}" type="datetimeFigureOut">
              <a:rPr kumimoji="1" lang="ja-JP" altLang="en-US" smtClean="0"/>
              <a:t>2015/11/11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明治学院大学法学部で民法を専攻する▲加賀山 茂が，</a:t>
            </a:r>
            <a:endParaRPr kumimoji="1" lang="en-US" altLang="ja-JP" dirty="0" smtClean="0"/>
          </a:p>
          <a:p>
            <a:r>
              <a:rPr kumimoji="1" lang="ja-JP" altLang="en-US" dirty="0" smtClean="0"/>
              <a:t>■高等学校における法教育の実践として，</a:t>
            </a:r>
            <a:endParaRPr kumimoji="1" lang="en-US" altLang="ja-JP" dirty="0" smtClean="0"/>
          </a:p>
          <a:p>
            <a:r>
              <a:rPr kumimoji="1" lang="ja-JP" altLang="en-US" dirty="0" smtClean="0"/>
              <a:t>★「法律の解釈は面白くて恐ろしい」というテーマで，これから模擬授業を行います。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a:t>
            </a:fld>
            <a:endParaRPr kumimoji="1" lang="ja-JP" altLang="en-US"/>
          </a:p>
        </p:txBody>
      </p:sp>
    </p:spTree>
    <p:extLst>
      <p:ext uri="{BB962C8B-B14F-4D97-AF65-F5344CB8AC3E}">
        <p14:creationId xmlns:p14="http://schemas.microsoft.com/office/powerpoint/2010/main" val="680919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アイラック（</a:t>
            </a:r>
            <a:r>
              <a:rPr kumimoji="1" lang="en-US" altLang="ja-JP" dirty="0" smtClean="0"/>
              <a:t>IRAC</a:t>
            </a:r>
            <a:r>
              <a:rPr kumimoji="1" lang="ja-JP" altLang="en-US" dirty="0" smtClean="0"/>
              <a:t>）の復習です。</a:t>
            </a:r>
            <a:endParaRPr kumimoji="1" lang="en-US" altLang="ja-JP" dirty="0" smtClean="0"/>
          </a:p>
          <a:p>
            <a:r>
              <a:rPr kumimoji="1" lang="ja-JP" altLang="en-US" dirty="0" smtClean="0"/>
              <a:t>■最初の</a:t>
            </a:r>
            <a:r>
              <a:rPr kumimoji="1" lang="en-US" altLang="ja-JP" dirty="0" smtClean="0"/>
              <a:t>I</a:t>
            </a:r>
            <a:r>
              <a:rPr kumimoji="1" lang="ja-JP" altLang="en-US" dirty="0" smtClean="0"/>
              <a:t>：は，何でしょうか</a:t>
            </a:r>
            <a:r>
              <a:rPr kumimoji="1" lang="en-US" altLang="ja-JP" dirty="0" smtClean="0"/>
              <a:t>?</a:t>
            </a:r>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10</a:t>
            </a:fld>
            <a:endParaRPr kumimoji="1" lang="ja-JP" altLang="en-US"/>
          </a:p>
        </p:txBody>
      </p:sp>
    </p:spTree>
    <p:extLst>
      <p:ext uri="{BB962C8B-B14F-4D97-AF65-F5344CB8AC3E}">
        <p14:creationId xmlns:p14="http://schemas.microsoft.com/office/powerpoint/2010/main" val="696529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■最初の</a:t>
            </a:r>
            <a:r>
              <a:rPr kumimoji="1" lang="en-US" altLang="ja-JP" dirty="0" smtClean="0"/>
              <a:t>I</a:t>
            </a:r>
            <a:r>
              <a:rPr kumimoji="1" lang="ja-JP" altLang="en-US" dirty="0" smtClean="0"/>
              <a:t>：は，</a:t>
            </a:r>
            <a:r>
              <a:rPr kumimoji="1" lang="en-US" altLang="ja-JP" dirty="0" smtClean="0"/>
              <a:t>Issue</a:t>
            </a:r>
            <a:r>
              <a:rPr kumimoji="1" lang="ja-JP" altLang="en-US" dirty="0" smtClean="0"/>
              <a:t>（争点）のことです。</a:t>
            </a:r>
            <a:endParaRPr kumimoji="1" lang="en-US" altLang="ja-JP" dirty="0" smtClean="0"/>
          </a:p>
          <a:p>
            <a:r>
              <a:rPr kumimoji="1" lang="ja-JP" altLang="en-US" dirty="0" smtClean="0"/>
              <a:t>■つぎの</a:t>
            </a:r>
            <a:r>
              <a:rPr kumimoji="1" lang="en-US" altLang="ja-JP" dirty="0" smtClean="0"/>
              <a:t>R</a:t>
            </a:r>
            <a:r>
              <a:rPr kumimoji="1" lang="ja-JP" altLang="en-US" dirty="0" smtClean="0"/>
              <a:t>：は，なんでしょうか</a:t>
            </a:r>
            <a:r>
              <a:rPr kumimoji="1" lang="en-US" altLang="ja-JP" dirty="0" smtClean="0"/>
              <a:t>?</a:t>
            </a:r>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11</a:t>
            </a:fld>
            <a:endParaRPr kumimoji="1" lang="ja-JP" altLang="en-US"/>
          </a:p>
        </p:txBody>
      </p:sp>
    </p:spTree>
    <p:extLst>
      <p:ext uri="{BB962C8B-B14F-4D97-AF65-F5344CB8AC3E}">
        <p14:creationId xmlns:p14="http://schemas.microsoft.com/office/powerpoint/2010/main" val="1634711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R</a:t>
            </a:r>
            <a:r>
              <a:rPr kumimoji="1" lang="ja-JP" altLang="en-US" dirty="0" smtClean="0"/>
              <a:t>：は，</a:t>
            </a:r>
            <a:r>
              <a:rPr kumimoji="1" lang="en-US" altLang="ja-JP" dirty="0" smtClean="0"/>
              <a:t>Rule</a:t>
            </a:r>
            <a:r>
              <a:rPr kumimoji="1" lang="ja-JP" altLang="en-US" dirty="0" smtClean="0"/>
              <a:t>のことです。</a:t>
            </a:r>
            <a:endParaRPr kumimoji="1" lang="en-US" altLang="ja-JP" dirty="0" smtClean="0"/>
          </a:p>
          <a:p>
            <a:r>
              <a:rPr kumimoji="1" lang="ja-JP" altLang="en-US" dirty="0" smtClean="0"/>
              <a:t>■争点に適用されるべきルールを探すのが，逆向きの学習法です。</a:t>
            </a:r>
            <a:endParaRPr kumimoji="1" lang="en-US" altLang="ja-JP" dirty="0" smtClean="0"/>
          </a:p>
          <a:p>
            <a:r>
              <a:rPr kumimoji="1" lang="ja-JP" altLang="en-US" dirty="0" smtClean="0"/>
              <a:t>■つぎの</a:t>
            </a:r>
            <a:r>
              <a:rPr kumimoji="1" lang="en-US" altLang="ja-JP" dirty="0" smtClean="0"/>
              <a:t>A</a:t>
            </a:r>
            <a:r>
              <a:rPr kumimoji="1" lang="ja-JP" altLang="en-US" dirty="0" smtClean="0"/>
              <a:t>：は，なんでしょうか</a:t>
            </a:r>
            <a:r>
              <a:rPr kumimoji="1" lang="en-US" altLang="ja-JP"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12</a:t>
            </a:fld>
            <a:endParaRPr kumimoji="1" lang="ja-JP" altLang="en-US"/>
          </a:p>
        </p:txBody>
      </p:sp>
    </p:spTree>
    <p:extLst>
      <p:ext uri="{BB962C8B-B14F-4D97-AF65-F5344CB8AC3E}">
        <p14:creationId xmlns:p14="http://schemas.microsoft.com/office/powerpoint/2010/main" val="1803515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a:t>
            </a:r>
            <a:r>
              <a:rPr kumimoji="1" lang="ja-JP" altLang="en-US" dirty="0" smtClean="0"/>
              <a:t>：は，</a:t>
            </a:r>
            <a:r>
              <a:rPr kumimoji="1" lang="en-US" altLang="ja-JP" dirty="0" smtClean="0"/>
              <a:t>Application</a:t>
            </a:r>
            <a:r>
              <a:rPr kumimoji="1" lang="ja-JP" altLang="en-US" dirty="0" smtClean="0"/>
              <a:t>（適用）と</a:t>
            </a:r>
            <a:r>
              <a:rPr kumimoji="1" lang="en-US" altLang="ja-JP" dirty="0" smtClean="0"/>
              <a:t>Argument</a:t>
            </a:r>
            <a:r>
              <a:rPr kumimoji="1" lang="ja-JP" altLang="en-US" dirty="0" smtClean="0"/>
              <a:t>（議論）の二つの意味があります。</a:t>
            </a:r>
            <a:endParaRPr kumimoji="1" lang="en-US" altLang="ja-JP" dirty="0" smtClean="0"/>
          </a:p>
          <a:p>
            <a:r>
              <a:rPr kumimoji="1" lang="ja-JP" altLang="en-US" dirty="0" smtClean="0"/>
              <a:t>■最初の</a:t>
            </a:r>
            <a:r>
              <a:rPr kumimoji="1" lang="en-US" altLang="ja-JP" dirty="0" smtClean="0"/>
              <a:t>A</a:t>
            </a:r>
            <a:r>
              <a:rPr kumimoji="1" lang="ja-JP" altLang="en-US" dirty="0" smtClean="0"/>
              <a:t>：は，</a:t>
            </a:r>
            <a:r>
              <a:rPr kumimoji="1" lang="en-US" altLang="ja-JP" dirty="0" err="1" smtClean="0"/>
              <a:t>Appication</a:t>
            </a:r>
            <a:r>
              <a:rPr kumimoji="1" lang="en-US" altLang="ja-JP" dirty="0" smtClean="0"/>
              <a:t>:</a:t>
            </a:r>
            <a:r>
              <a:rPr kumimoji="1" lang="ja-JP" altLang="en-US" dirty="0" smtClean="0"/>
              <a:t>適用です。</a:t>
            </a:r>
            <a:endParaRPr kumimoji="1" lang="en-US" altLang="ja-JP" dirty="0" smtClean="0"/>
          </a:p>
          <a:p>
            <a:r>
              <a:rPr kumimoji="1" lang="ja-JP" altLang="en-US" dirty="0" smtClean="0"/>
              <a:t>■争点に，ルールを適用して，仮の結論を得ます。</a:t>
            </a:r>
            <a:endParaRPr kumimoji="1" lang="en-US" altLang="ja-JP" dirty="0" smtClean="0"/>
          </a:p>
          <a:p>
            <a:r>
              <a:rPr kumimoji="1" lang="ja-JP" altLang="en-US" dirty="0" smtClean="0"/>
              <a:t>■つぎの</a:t>
            </a:r>
            <a:r>
              <a:rPr kumimoji="1" lang="en-US" altLang="ja-JP" dirty="0" smtClean="0"/>
              <a:t>A</a:t>
            </a:r>
            <a:r>
              <a:rPr kumimoji="1" lang="ja-JP" altLang="en-US" dirty="0" smtClean="0"/>
              <a:t>：は，なんでしょうか</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13</a:t>
            </a:fld>
            <a:endParaRPr kumimoji="1" lang="ja-JP" altLang="en-US"/>
          </a:p>
        </p:txBody>
      </p:sp>
    </p:spTree>
    <p:extLst>
      <p:ext uri="{BB962C8B-B14F-4D97-AF65-F5344CB8AC3E}">
        <p14:creationId xmlns:p14="http://schemas.microsoft.com/office/powerpoint/2010/main" val="2509602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つぎの</a:t>
            </a:r>
            <a:r>
              <a:rPr kumimoji="1" lang="en-US" altLang="ja-JP" dirty="0" smtClean="0"/>
              <a:t>A</a:t>
            </a:r>
            <a:r>
              <a:rPr kumimoji="1" lang="ja-JP" altLang="en-US" dirty="0" smtClean="0"/>
              <a:t>：は，</a:t>
            </a:r>
            <a:r>
              <a:rPr kumimoji="1" lang="en-US" altLang="ja-JP" dirty="0" smtClean="0"/>
              <a:t>Argument</a:t>
            </a:r>
            <a:r>
              <a:rPr kumimoji="1" lang="ja-JP" altLang="en-US" dirty="0" smtClean="0"/>
              <a:t>：議論です。</a:t>
            </a:r>
            <a:endParaRPr kumimoji="1" lang="en-US" altLang="ja-JP" dirty="0" smtClean="0"/>
          </a:p>
          <a:p>
            <a:r>
              <a:rPr kumimoji="1" lang="ja-JP" altLang="en-US" dirty="0" smtClean="0"/>
              <a:t>■同じ事実について，論拠とこれを崩す反論とをぶつけ合い，どちらが具体的に妥当な結論を導くことができるのか，検討します。</a:t>
            </a:r>
            <a:endParaRPr kumimoji="1" lang="en-US" altLang="ja-JP" dirty="0" smtClean="0"/>
          </a:p>
          <a:p>
            <a:r>
              <a:rPr kumimoji="1" lang="ja-JP" altLang="en-US" dirty="0" smtClean="0"/>
              <a:t>■最後の</a:t>
            </a:r>
            <a:r>
              <a:rPr kumimoji="1" lang="en-US" altLang="ja-JP" dirty="0" smtClean="0"/>
              <a:t>C</a:t>
            </a:r>
            <a:r>
              <a:rPr kumimoji="1" lang="ja-JP" altLang="en-US" dirty="0" smtClean="0"/>
              <a:t>：は，なんでしょうか</a:t>
            </a:r>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14</a:t>
            </a:fld>
            <a:endParaRPr kumimoji="1" lang="ja-JP" altLang="en-US"/>
          </a:p>
        </p:txBody>
      </p:sp>
    </p:spTree>
    <p:extLst>
      <p:ext uri="{BB962C8B-B14F-4D97-AF65-F5344CB8AC3E}">
        <p14:creationId xmlns:p14="http://schemas.microsoft.com/office/powerpoint/2010/main" val="1083772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■最後の</a:t>
            </a:r>
            <a:r>
              <a:rPr kumimoji="1" lang="en-US" altLang="ja-JP" dirty="0" smtClean="0"/>
              <a:t>C</a:t>
            </a:r>
            <a:r>
              <a:rPr kumimoji="1" lang="ja-JP" altLang="en-US" dirty="0" smtClean="0"/>
              <a:t>：は，</a:t>
            </a:r>
            <a:r>
              <a:rPr kumimoji="1" lang="en-US" altLang="ja-JP" dirty="0" smtClean="0"/>
              <a:t>Conclusion</a:t>
            </a:r>
            <a:r>
              <a:rPr kumimoji="1" lang="ja-JP" altLang="en-US" dirty="0" smtClean="0"/>
              <a:t>：結論です。</a:t>
            </a:r>
            <a:endParaRPr kumimoji="1" lang="en-US" altLang="ja-JP" dirty="0" smtClean="0"/>
          </a:p>
          <a:p>
            <a:r>
              <a:rPr kumimoji="1" lang="ja-JP" altLang="en-US" dirty="0" smtClean="0"/>
              <a:t>■アイラックの全ての意味がわかったので，忘れないように，復習をしておきましょう。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15</a:t>
            </a:fld>
            <a:endParaRPr kumimoji="1" lang="ja-JP" altLang="en-US"/>
          </a:p>
        </p:txBody>
      </p:sp>
    </p:spTree>
    <p:extLst>
      <p:ext uri="{BB962C8B-B14F-4D97-AF65-F5344CB8AC3E}">
        <p14:creationId xmlns:p14="http://schemas.microsoft.com/office/powerpoint/2010/main" val="1004651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ひとつの事実なのに，複数の解釈があるという代表的な例を二つ挙げてみましょう。</a:t>
            </a:r>
            <a:endParaRPr kumimoji="1" lang="en-US" altLang="ja-JP" dirty="0" smtClean="0"/>
          </a:p>
          <a:p>
            <a:r>
              <a:rPr kumimoji="1" lang="ja-JP" altLang="en-US" dirty="0" smtClean="0"/>
              <a:t>★第</a:t>
            </a:r>
            <a:r>
              <a:rPr kumimoji="1" lang="en-US" altLang="ja-JP" dirty="0" smtClean="0"/>
              <a:t>1</a:t>
            </a:r>
            <a:r>
              <a:rPr kumimoji="1" lang="ja-JP" altLang="en-US" dirty="0" smtClean="0"/>
              <a:t>の図をよく見てみましょう。■</a:t>
            </a:r>
            <a:endParaRPr kumimoji="1" lang="en-US" altLang="ja-JP" dirty="0" smtClean="0"/>
          </a:p>
          <a:p>
            <a:r>
              <a:rPr kumimoji="1" lang="ja-JP" altLang="en-US" dirty="0" smtClean="0"/>
              <a:t>★これは，一見，優勝カップのように見えます。■</a:t>
            </a:r>
            <a:endParaRPr kumimoji="1" lang="en-US" altLang="ja-JP" dirty="0" smtClean="0"/>
          </a:p>
          <a:p>
            <a:r>
              <a:rPr kumimoji="1" lang="ja-JP" altLang="en-US" dirty="0" smtClean="0"/>
              <a:t>★しかし，黒い部分は背景で，白い部分に注目すると，男と女が向き合った図にも見えます。</a:t>
            </a:r>
            <a:endParaRPr kumimoji="1" lang="en-US" altLang="ja-JP" dirty="0" smtClean="0"/>
          </a:p>
          <a:p>
            <a:r>
              <a:rPr kumimoji="1" lang="ja-JP" altLang="en-US" dirty="0" smtClean="0"/>
              <a:t>■カップだとすると，左右対称でない点が気になりますが，カップの図か，男女の図か，どちらが正しいかは，個々人の解釈にゆだねられているのです。</a:t>
            </a:r>
            <a:endParaRPr kumimoji="1" lang="en-US" altLang="ja-JP" dirty="0" smtClean="0"/>
          </a:p>
          <a:p>
            <a:r>
              <a:rPr kumimoji="1" lang="ja-JP" altLang="en-US" dirty="0" smtClean="0"/>
              <a:t>★第</a:t>
            </a:r>
            <a:r>
              <a:rPr kumimoji="1" lang="en-US" altLang="ja-JP" dirty="0" smtClean="0"/>
              <a:t>2</a:t>
            </a:r>
            <a:r>
              <a:rPr kumimoji="1" lang="ja-JP" altLang="en-US" dirty="0" smtClean="0"/>
              <a:t>の図をよく見てみましょう。</a:t>
            </a:r>
            <a:endParaRPr kumimoji="1" lang="en-US" altLang="ja-JP" dirty="0" smtClean="0"/>
          </a:p>
          <a:p>
            <a:r>
              <a:rPr kumimoji="1" lang="ja-JP" altLang="en-US" dirty="0" smtClean="0"/>
              <a:t>★カーボーイと娘の図でしょうか</a:t>
            </a:r>
            <a:r>
              <a:rPr kumimoji="1" lang="en-US" altLang="ja-JP" dirty="0" smtClean="0"/>
              <a:t>?</a:t>
            </a:r>
          </a:p>
          <a:p>
            <a:r>
              <a:rPr kumimoji="1" lang="ja-JP" altLang="en-US" dirty="0" smtClean="0"/>
              <a:t>■そう考えた場合，つぎに</a:t>
            </a:r>
            <a:r>
              <a:rPr kumimoji="1" lang="ja-JP" altLang="en-US" dirty="0" smtClean="0"/>
              <a:t>，クビの</a:t>
            </a:r>
            <a:r>
              <a:rPr kumimoji="1" lang="ja-JP" altLang="en-US" dirty="0" smtClean="0"/>
              <a:t>輪を口だとみなしてみましょう，そうすると，状況が一変して，</a:t>
            </a:r>
            <a:endParaRPr kumimoji="1" lang="en-US" altLang="ja-JP" dirty="0" smtClean="0"/>
          </a:p>
          <a:p>
            <a:r>
              <a:rPr kumimoji="1" lang="ja-JP" altLang="en-US" dirty="0" smtClean="0"/>
              <a:t>★お爺さんとお婆さんの図に見えます。■</a:t>
            </a:r>
            <a:endParaRPr kumimoji="1" lang="en-US" altLang="ja-JP" dirty="0" smtClean="0"/>
          </a:p>
          <a:p>
            <a:r>
              <a:rPr kumimoji="1" lang="ja-JP" altLang="en-US" dirty="0" smtClean="0"/>
              <a:t>★このように，世の中の複雑な事象については，ひとつの事実を違った観点から見て，違った結論を出すことが可能なのです。■</a:t>
            </a:r>
            <a:endParaRPr kumimoji="1" lang="en-US" altLang="ja-JP" dirty="0" smtClean="0"/>
          </a:p>
          <a:p>
            <a:r>
              <a:rPr kumimoji="1" lang="ja-JP" altLang="en-US" dirty="0" smtClean="0"/>
              <a:t>★このように考えると，様々な解釈を生み出しているのは，視点の違いであることが分かると思います。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16</a:t>
            </a:fld>
            <a:endParaRPr kumimoji="1" lang="ja-JP" altLang="en-US"/>
          </a:p>
        </p:txBody>
      </p:sp>
    </p:spTree>
    <p:extLst>
      <p:ext uri="{BB962C8B-B14F-4D97-AF65-F5344CB8AC3E}">
        <p14:creationId xmlns:p14="http://schemas.microsoft.com/office/powerpoint/2010/main" val="981307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法の解釈が必要な理由は，二つあります。いずれも，憲法に根拠があります。■</a:t>
            </a:r>
            <a:endParaRPr kumimoji="1" lang="en-US" altLang="ja-JP" dirty="0" smtClean="0"/>
          </a:p>
          <a:p>
            <a:r>
              <a:rPr kumimoji="1" lang="ja-JP" altLang="en-US" dirty="0" smtClean="0"/>
              <a:t>★一つは，憲法が国民の裁判を受ける権利を保障しているからです。■</a:t>
            </a:r>
            <a:endParaRPr kumimoji="1" lang="en-US" altLang="ja-JP" dirty="0" smtClean="0"/>
          </a:p>
          <a:p>
            <a:r>
              <a:rPr kumimoji="1" lang="ja-JP" altLang="en-US" dirty="0" smtClean="0"/>
              <a:t>★一つは，裁判官は，憲法と法律だけに従って判決を下さなければならないからです。■</a:t>
            </a:r>
            <a:endParaRPr kumimoji="1" lang="en-US" altLang="ja-JP" dirty="0" smtClean="0"/>
          </a:p>
          <a:p>
            <a:r>
              <a:rPr kumimoji="1" lang="ja-JP" altLang="en-US" dirty="0" smtClean="0"/>
              <a:t>★憲法</a:t>
            </a:r>
            <a:r>
              <a:rPr kumimoji="1" lang="en-US" altLang="ja-JP" dirty="0" smtClean="0"/>
              <a:t>32</a:t>
            </a:r>
            <a:r>
              <a:rPr kumimoji="1" lang="ja-JP" altLang="en-US" dirty="0" smtClean="0"/>
              <a:t>条は，</a:t>
            </a:r>
            <a:endParaRPr kumimoji="1" lang="en-US" altLang="ja-JP" dirty="0" smtClean="0"/>
          </a:p>
          <a:p>
            <a:r>
              <a:rPr kumimoji="1" lang="ja-JP" altLang="en-US" dirty="0" smtClean="0"/>
              <a:t>★国民の裁判を受ける権利を保障していますから，裁判官は，訴えが提起されたならば，国民のために裁判をしなければなりません。■</a:t>
            </a:r>
            <a:endParaRPr kumimoji="1" lang="en-US" altLang="ja-JP" dirty="0" smtClean="0"/>
          </a:p>
          <a:p>
            <a:r>
              <a:rPr kumimoji="1" lang="ja-JP" altLang="en-US" dirty="0" smtClean="0"/>
              <a:t>★しかも，憲法</a:t>
            </a:r>
            <a:r>
              <a:rPr kumimoji="1" lang="en-US" altLang="ja-JP" dirty="0" smtClean="0"/>
              <a:t>76</a:t>
            </a:r>
            <a:r>
              <a:rPr kumimoji="1" lang="ja-JP" altLang="en-US" dirty="0" smtClean="0"/>
              <a:t>条</a:t>
            </a:r>
            <a:r>
              <a:rPr kumimoji="1" lang="en-US" altLang="ja-JP" dirty="0" smtClean="0"/>
              <a:t>3</a:t>
            </a:r>
            <a:r>
              <a:rPr kumimoji="1" lang="ja-JP" altLang="en-US" dirty="0" smtClean="0"/>
              <a:t>項によって，</a:t>
            </a:r>
            <a:endParaRPr kumimoji="1" lang="en-US" altLang="ja-JP" dirty="0" smtClean="0"/>
          </a:p>
          <a:p>
            <a:r>
              <a:rPr kumimoji="1" lang="ja-JP" altLang="en-US" dirty="0" smtClean="0"/>
              <a:t>★裁判官は，憲法と法律に拘束され，それを根拠にして判断を下さなければなりません。</a:t>
            </a:r>
            <a:endParaRPr kumimoji="1" lang="en-US" altLang="ja-JP" dirty="0" smtClean="0"/>
          </a:p>
          <a:p>
            <a:r>
              <a:rPr kumimoji="1" lang="ja-JP" altLang="en-US" dirty="0" smtClean="0"/>
              <a:t>■事件の数は無数にあるのに対して，法律の条文の数は有限ですから，無限の事実に有限の条文を適用するためには，事実に適合するように，法律を解釈しなければならないのです。</a:t>
            </a:r>
            <a:endParaRPr kumimoji="1" lang="en-US" altLang="ja-JP" dirty="0" smtClean="0"/>
          </a:p>
          <a:p>
            <a:r>
              <a:rPr kumimoji="1" lang="ja-JP" altLang="en-US" dirty="0" smtClean="0"/>
              <a:t>■そのことを理解するために，つぎに，子供たちが遊んでいる公園の入り口に「車馬 通行止め」という掲示があり，それだけが公園に入ってよいかどうかを判断しなければならないという状況のもとで，解釈によって具体的な解決を導くという練習問題に挑戦してみましょう。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17</a:t>
            </a:fld>
            <a:endParaRPr kumimoji="1" lang="ja-JP" altLang="en-US"/>
          </a:p>
        </p:txBody>
      </p:sp>
    </p:spTree>
    <p:extLst>
      <p:ext uri="{BB962C8B-B14F-4D97-AF65-F5344CB8AC3E}">
        <p14:creationId xmlns:p14="http://schemas.microsoft.com/office/powerpoint/2010/main" val="1664807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法の解釈には，通常，</a:t>
            </a:r>
            <a:r>
              <a:rPr kumimoji="1" lang="en-US" altLang="ja-JP" dirty="0" smtClean="0"/>
              <a:t>6</a:t>
            </a:r>
            <a:r>
              <a:rPr kumimoji="1" lang="ja-JP" altLang="en-US" dirty="0" err="1" smtClean="0"/>
              <a:t>つの</a:t>
            </a:r>
            <a:r>
              <a:rPr kumimoji="1" lang="ja-JP" altLang="en-US" dirty="0" smtClean="0"/>
              <a:t>解釈方法があるとされています。</a:t>
            </a:r>
            <a:endParaRPr kumimoji="1" lang="en-US" altLang="ja-JP" dirty="0" smtClean="0"/>
          </a:p>
          <a:p>
            <a:r>
              <a:rPr kumimoji="1" lang="ja-JP" altLang="en-US" dirty="0" smtClean="0"/>
              <a:t>■「車馬 通行止め」というルールを使って，その意味を検討しておきましょう。■</a:t>
            </a:r>
            <a:endParaRPr kumimoji="1" lang="en-US" altLang="ja-JP" dirty="0" smtClean="0"/>
          </a:p>
          <a:p>
            <a:r>
              <a:rPr kumimoji="1" lang="ja-JP" altLang="en-US" dirty="0" smtClean="0"/>
              <a:t>★第</a:t>
            </a:r>
            <a:r>
              <a:rPr kumimoji="1" lang="en-US" altLang="ja-JP" dirty="0" smtClean="0"/>
              <a:t>1</a:t>
            </a:r>
            <a:r>
              <a:rPr kumimoji="1" lang="ja-JP" altLang="en-US" dirty="0" smtClean="0"/>
              <a:t>は，文理解釈です。文言通りに解釈して，車や馬は，通行止めとします。■</a:t>
            </a:r>
            <a:endParaRPr kumimoji="1" lang="en-US" altLang="ja-JP" dirty="0" smtClean="0"/>
          </a:p>
          <a:p>
            <a:r>
              <a:rPr kumimoji="1" lang="ja-JP" altLang="en-US" dirty="0" smtClean="0"/>
              <a:t>★第</a:t>
            </a:r>
            <a:r>
              <a:rPr kumimoji="1" lang="en-US" altLang="ja-JP" dirty="0" smtClean="0"/>
              <a:t>2</a:t>
            </a:r>
            <a:r>
              <a:rPr kumimoji="1" lang="ja-JP" altLang="en-US" dirty="0" smtClean="0"/>
              <a:t>は，拡大解釈です。車でも馬でもない，「牛」を通行止めにするのは，拡大解釈です。■</a:t>
            </a:r>
            <a:endParaRPr kumimoji="1" lang="en-US" altLang="ja-JP" dirty="0" smtClean="0"/>
          </a:p>
          <a:p>
            <a:r>
              <a:rPr kumimoji="1" lang="ja-JP" altLang="en-US" dirty="0" smtClean="0"/>
              <a:t>★第</a:t>
            </a:r>
            <a:r>
              <a:rPr kumimoji="1" lang="en-US" altLang="ja-JP" dirty="0" smtClean="0"/>
              <a:t>3</a:t>
            </a:r>
            <a:r>
              <a:rPr kumimoji="1" lang="ja-JP" altLang="en-US" dirty="0" smtClean="0"/>
              <a:t>は，縮小解釈です。馬や車なのに，「おもちゃ」の馬や「おもちゃ」の車なら通行を認めるというのは縮小解釈です。■</a:t>
            </a:r>
            <a:endParaRPr kumimoji="1" lang="en-US" altLang="ja-JP" dirty="0" smtClean="0"/>
          </a:p>
          <a:p>
            <a:r>
              <a:rPr kumimoji="1" lang="ja-JP" altLang="en-US" dirty="0" smtClean="0"/>
              <a:t>★第</a:t>
            </a:r>
            <a:r>
              <a:rPr kumimoji="1" lang="en-US" altLang="ja-JP" dirty="0" smtClean="0"/>
              <a:t>4</a:t>
            </a:r>
            <a:r>
              <a:rPr kumimoji="1" lang="ja-JP" altLang="en-US" dirty="0" smtClean="0"/>
              <a:t>は，反対解釈です。人間なら通行を認めるというのは，ルールに書かれていないことは，反対に解釈できると考える解釈です。■</a:t>
            </a:r>
            <a:endParaRPr kumimoji="1" lang="en-US" altLang="ja-JP" dirty="0" smtClean="0"/>
          </a:p>
          <a:p>
            <a:r>
              <a:rPr kumimoji="1" lang="ja-JP" altLang="en-US" dirty="0" smtClean="0"/>
              <a:t>★第</a:t>
            </a:r>
            <a:r>
              <a:rPr kumimoji="1" lang="en-US" altLang="ja-JP" dirty="0" smtClean="0"/>
              <a:t>5</a:t>
            </a:r>
            <a:r>
              <a:rPr kumimoji="1" lang="ja-JP" altLang="en-US" dirty="0" smtClean="0"/>
              <a:t>は，類推解釈です。人間なら通行認めるといっても，「軍隊」は，車馬と同じく子供にとって危険なので，通行を止めるというのは，類推解釈です。■</a:t>
            </a:r>
            <a:endParaRPr kumimoji="1" lang="en-US" altLang="ja-JP" dirty="0" smtClean="0"/>
          </a:p>
          <a:p>
            <a:r>
              <a:rPr kumimoji="1" lang="ja-JP" altLang="en-US" dirty="0" smtClean="0"/>
              <a:t>★第</a:t>
            </a:r>
            <a:r>
              <a:rPr kumimoji="1" lang="en-US" altLang="ja-JP" dirty="0" smtClean="0"/>
              <a:t>6</a:t>
            </a:r>
            <a:r>
              <a:rPr kumimoji="1" lang="ja-JP" altLang="en-US" dirty="0" smtClean="0"/>
              <a:t>は，例文解釈です。車は禁止するけれども，障害のある子供が車椅子で来たときには，「車」とは，危険な車を例としてあげただけで，子供にとって危険がない「車椅子」について通行を認めるのが，例文解釈です。</a:t>
            </a:r>
            <a:endParaRPr kumimoji="1" lang="en-US" altLang="ja-JP" dirty="0" smtClean="0"/>
          </a:p>
          <a:p>
            <a:r>
              <a:rPr kumimoji="1" lang="ja-JP" altLang="en-US" dirty="0" smtClean="0"/>
              <a:t>■解釈方法についての重要な分類なので，それぞれの場合に</a:t>
            </a:r>
            <a:r>
              <a:rPr kumimoji="1" lang="ja-JP" altLang="en-US" smtClean="0"/>
              <a:t>ついて</a:t>
            </a:r>
            <a:r>
              <a:rPr kumimoji="1" lang="ja-JP" altLang="en-US" smtClean="0"/>
              <a:t>，つぎに</a:t>
            </a:r>
            <a:r>
              <a:rPr kumimoji="1" lang="ja-JP" altLang="en-US" dirty="0" smtClean="0"/>
              <a:t>，詳しく検討することにしましょう。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18</a:t>
            </a:fld>
            <a:endParaRPr kumimoji="1" lang="ja-JP" altLang="en-US"/>
          </a:p>
        </p:txBody>
      </p:sp>
    </p:spTree>
    <p:extLst>
      <p:ext uri="{BB962C8B-B14F-4D97-AF65-F5344CB8AC3E}">
        <p14:creationId xmlns:p14="http://schemas.microsoft.com/office/powerpoint/2010/main" val="1660262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これから，練習問題を通じて，六つの法解釈の方法論をマスターすることにします。</a:t>
            </a:r>
            <a:endParaRPr kumimoji="1" lang="en-US" altLang="ja-JP" dirty="0" smtClean="0"/>
          </a:p>
          <a:p>
            <a:r>
              <a:rPr kumimoji="1" lang="ja-JP" altLang="en-US" dirty="0" smtClean="0"/>
              <a:t>■これらの練習問題の共通の前提は，以下の通りです。</a:t>
            </a:r>
            <a:endParaRPr kumimoji="1" lang="en-US" altLang="ja-JP" dirty="0" smtClean="0"/>
          </a:p>
          <a:p>
            <a:r>
              <a:rPr kumimoji="1" lang="ja-JP" altLang="en-US" dirty="0" smtClean="0"/>
              <a:t>■子供たちが遊ぶ公園の入り口に，「車馬 通行止め」という掲示があり，これが唯一のルールだと仮定します。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■さて，第</a:t>
            </a:r>
            <a:r>
              <a:rPr kumimoji="1" lang="en-US" altLang="ja-JP" dirty="0" smtClean="0"/>
              <a:t>1</a:t>
            </a:r>
            <a:r>
              <a:rPr kumimoji="1" lang="ja-JP" altLang="en-US" dirty="0" smtClean="0"/>
              <a:t>問です。■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smtClean="0"/>
              <a:t>★</a:t>
            </a:r>
            <a:r>
              <a:rPr lang="ja-JP" altLang="en-US" u="sng" dirty="0" smtClean="0"/>
              <a:t>馬</a:t>
            </a:r>
            <a:r>
              <a:rPr lang="ja-JP" altLang="en-US" dirty="0" smtClean="0"/>
              <a:t>に乗った人が通りかかったとします。この人は，公園にはいれるでしょうか？■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★答えは，「通ることができない」が正解です。■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★その根拠は，「車馬 通行止め」というルールがあるからです。■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★当たり前のように思うでしょうが，法律学では，このような解釈のことに名前を付けて，「文理解釈」と呼んでいます。■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★車が通りかかった場合も，結論は同じく，「文理解釈」によって，通行が禁止されます。</a:t>
            </a:r>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19</a:t>
            </a:fld>
            <a:endParaRPr kumimoji="1" lang="ja-JP" altLang="en-US"/>
          </a:p>
        </p:txBody>
      </p:sp>
    </p:spTree>
    <p:extLst>
      <p:ext uri="{BB962C8B-B14F-4D97-AF65-F5344CB8AC3E}">
        <p14:creationId xmlns:p14="http://schemas.microsoft.com/office/powerpoint/2010/main" val="985052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講義に先立って，自己紹介をします。■</a:t>
            </a:r>
            <a:endParaRPr kumimoji="1" lang="en-US" altLang="ja-JP" dirty="0" smtClean="0"/>
          </a:p>
          <a:p>
            <a:r>
              <a:rPr kumimoji="1" lang="ja-JP" altLang="en-US" dirty="0" smtClean="0"/>
              <a:t>★私の現職，</a:t>
            </a:r>
            <a:endParaRPr kumimoji="1" lang="en-US" altLang="ja-JP" dirty="0" smtClean="0"/>
          </a:p>
          <a:p>
            <a:r>
              <a:rPr kumimoji="1" lang="ja-JP" altLang="en-US" dirty="0" smtClean="0"/>
              <a:t>★出身と経歴を簡単に述べます。■</a:t>
            </a:r>
            <a:endParaRPr kumimoji="1" lang="en-US" altLang="ja-JP" dirty="0" smtClean="0"/>
          </a:p>
          <a:p>
            <a:r>
              <a:rPr kumimoji="1" lang="ja-JP" altLang="en-US" dirty="0" smtClean="0"/>
              <a:t>★私は，明治学院大学▲法学部教授の▲加賀山 茂と申します。</a:t>
            </a:r>
            <a:endParaRPr kumimoji="1" lang="en-US" altLang="ja-JP" dirty="0" smtClean="0"/>
          </a:p>
          <a:p>
            <a:r>
              <a:rPr kumimoji="1" lang="ja-JP" altLang="en-US" dirty="0" smtClean="0"/>
              <a:t>■民法が専門ですが，そのほかに，消費者法，法情報学についても研究しています。</a:t>
            </a:r>
            <a:endParaRPr kumimoji="1" lang="en-US" altLang="ja-JP" dirty="0" smtClean="0"/>
          </a:p>
          <a:p>
            <a:r>
              <a:rPr kumimoji="1" lang="ja-JP" altLang="en-US" dirty="0" smtClean="0"/>
              <a:t>■私の講義が面白いと思った方は，ぜひ，私のホームページ▲（サイバー･ロースクール・ドット・ジェイピー・加賀山）▲を覗いてみてください。</a:t>
            </a:r>
            <a:endParaRPr kumimoji="1" lang="en-US" altLang="ja-JP" dirty="0" smtClean="0"/>
          </a:p>
          <a:p>
            <a:r>
              <a:rPr kumimoji="1" lang="ja-JP" altLang="en-US" dirty="0" smtClean="0"/>
              <a:t>■私の経歴，業績，それに，私の考え方のほとんど全てが，このホームページを見るとわかるように工夫しています。</a:t>
            </a:r>
            <a:endParaRPr kumimoji="1" lang="en-US" altLang="ja-JP" dirty="0" smtClean="0"/>
          </a:p>
          <a:p>
            <a:r>
              <a:rPr kumimoji="1" lang="ja-JP" altLang="en-US" dirty="0" smtClean="0"/>
              <a:t>■皆さんの役に立つ「ビデオ教材」もたくさん公開しています。</a:t>
            </a:r>
            <a:endParaRPr kumimoji="1" lang="en-US" altLang="ja-JP" dirty="0" smtClean="0"/>
          </a:p>
          <a:p>
            <a:r>
              <a:rPr kumimoji="1" lang="ja-JP" altLang="en-US" dirty="0" smtClean="0"/>
              <a:t>■もちろん，私の大学の実際の授業を無料で聞いてみることもできます。</a:t>
            </a:r>
            <a:endParaRPr kumimoji="1" lang="en-US" altLang="ja-JP" dirty="0" smtClean="0"/>
          </a:p>
          <a:p>
            <a:r>
              <a:rPr kumimoji="1" lang="ja-JP" altLang="en-US" dirty="0" smtClean="0"/>
              <a:t>■そして，ビデオを見たり，聞いたりして，法学部に進学したくなったら，ぜひ，明治学院大学を見学してください。事前に通知してくだされば，大学をご案内します。■</a:t>
            </a:r>
            <a:endParaRPr kumimoji="1" lang="en-US" altLang="ja-JP" dirty="0" smtClean="0"/>
          </a:p>
          <a:p>
            <a:r>
              <a:rPr kumimoji="1" lang="ja-JP" altLang="en-US" dirty="0" smtClean="0"/>
              <a:t>★さて，私の生まれは，愛媛県です。</a:t>
            </a:r>
            <a:r>
              <a:rPr kumimoji="1" lang="en-US" altLang="ja-JP" dirty="0" smtClean="0"/>
              <a:t>1948</a:t>
            </a:r>
            <a:r>
              <a:rPr kumimoji="1" lang="ja-JP" altLang="en-US" dirty="0" smtClean="0"/>
              <a:t>年に四国の南の端にある▲宇和島で生まれました。■</a:t>
            </a:r>
            <a:endParaRPr kumimoji="1" lang="en-US" altLang="ja-JP" dirty="0" smtClean="0"/>
          </a:p>
          <a:p>
            <a:r>
              <a:rPr kumimoji="1" lang="ja-JP" altLang="en-US" dirty="0" smtClean="0"/>
              <a:t>★高等学校は，大阪の池田高校です。■</a:t>
            </a:r>
            <a:endParaRPr kumimoji="1" lang="en-US" altLang="ja-JP" dirty="0" smtClean="0"/>
          </a:p>
          <a:p>
            <a:r>
              <a:rPr kumimoji="1" lang="ja-JP" altLang="en-US" dirty="0" smtClean="0"/>
              <a:t>★大学は，自宅から歩いて通える大阪大学に入りました。そこで，法律を学習し，それが面白くなって，大学院まで行って，民法を本格的に研究しました。■</a:t>
            </a:r>
            <a:endParaRPr kumimoji="1" lang="en-US" altLang="ja-JP" dirty="0" smtClean="0"/>
          </a:p>
          <a:p>
            <a:r>
              <a:rPr kumimoji="1" lang="ja-JP" altLang="en-US" dirty="0" smtClean="0"/>
              <a:t>★その後，消費者保護機関である▲国民生活センターに就職し，そこで</a:t>
            </a:r>
            <a:r>
              <a:rPr kumimoji="1" lang="en-US" altLang="ja-JP" dirty="0" smtClean="0"/>
              <a:t>4</a:t>
            </a:r>
            <a:r>
              <a:rPr kumimoji="1" lang="ja-JP" altLang="en-US" dirty="0" smtClean="0"/>
              <a:t>年半，実務を経験しました。</a:t>
            </a:r>
            <a:endParaRPr kumimoji="1" lang="en-US" altLang="ja-JP" dirty="0" smtClean="0"/>
          </a:p>
          <a:p>
            <a:r>
              <a:rPr kumimoji="1" lang="ja-JP" altLang="en-US" dirty="0" smtClean="0"/>
              <a:t>★それから，母校の大阪大学に帰って，教養部の講師，法学部の助教授を経て，法学部の教授になり，ドイツ，フランスに留学しました。■</a:t>
            </a:r>
            <a:endParaRPr kumimoji="1" lang="en-US" altLang="ja-JP" dirty="0" smtClean="0"/>
          </a:p>
          <a:p>
            <a:r>
              <a:rPr kumimoji="1" lang="ja-JP" altLang="en-US" dirty="0" smtClean="0"/>
              <a:t>★その後，名古屋大学に移籍し，アジア諸国の法整備支援に携わりました。</a:t>
            </a:r>
            <a:endParaRPr kumimoji="1" lang="en-US" altLang="ja-JP" dirty="0" smtClean="0"/>
          </a:p>
          <a:p>
            <a:r>
              <a:rPr kumimoji="1" lang="ja-JP" altLang="en-US" dirty="0" smtClean="0"/>
              <a:t>★明治学院大学に法科大学院が設立されたので，そこで，法曹養成にかかわり，</a:t>
            </a:r>
            <a:endParaRPr kumimoji="1" lang="en-US" altLang="ja-JP" dirty="0" smtClean="0"/>
          </a:p>
          <a:p>
            <a:r>
              <a:rPr kumimoji="1" lang="ja-JP" altLang="en-US" dirty="0" smtClean="0"/>
              <a:t>★現在は，明治学院大学で民法を研究しつつ，わが国で最初に設立された「法と経営学」研究科という大学院で，法学と経営学の融合について，研究と教育を行っています。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a:t>
            </a:fld>
            <a:endParaRPr kumimoji="1" lang="ja-JP" altLang="en-US"/>
          </a:p>
        </p:txBody>
      </p:sp>
    </p:spTree>
    <p:extLst>
      <p:ext uri="{BB962C8B-B14F-4D97-AF65-F5344CB8AC3E}">
        <p14:creationId xmlns:p14="http://schemas.microsoft.com/office/powerpoint/2010/main" val="424503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第</a:t>
            </a:r>
            <a:r>
              <a:rPr kumimoji="1" lang="en-US" altLang="ja-JP" dirty="0" smtClean="0"/>
              <a:t>2</a:t>
            </a:r>
            <a:r>
              <a:rPr kumimoji="1" lang="ja-JP" altLang="en-US" dirty="0" smtClean="0"/>
              <a:t>問です。■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u="sng" dirty="0" smtClean="0"/>
              <a:t>★</a:t>
            </a:r>
            <a:r>
              <a:rPr lang="ja-JP" altLang="en-US" u="sng" dirty="0" smtClean="0"/>
              <a:t>牛</a:t>
            </a:r>
            <a:r>
              <a:rPr lang="ja-JP" altLang="en-US" dirty="0" smtClean="0"/>
              <a:t>を連れた人が通りかかったとします。この人は，公園にはいれるでしょうか？■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★答えは，「通ることができない」が正解です。■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★その根拠は，「車馬 通行止め」でなければなりません。練習問題では，このルールしか使うことができないからです。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■しかし，車又は馬は通行禁止ですが，牛については何も書かれていません。</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■そこで，解釈が必要になります。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■子供が遊ぶ公園の場合には，「子供に危害を加えるような大型の乗り物を通行させてはいけない」というのが，「車馬 通行止め」の意味ですから，</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★その意味では，大型動物としての馬と牛とは同等に扱ってよいということになります。■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★このような解釈は，馬の概念を拡大して，牛も含めるというものなので，法律学では，このような解釈に名前を付けて，「拡大解釈」と呼んでいます。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20</a:t>
            </a:fld>
            <a:endParaRPr kumimoji="1" lang="ja-JP" altLang="en-US"/>
          </a:p>
        </p:txBody>
      </p:sp>
    </p:spTree>
    <p:extLst>
      <p:ext uri="{BB962C8B-B14F-4D97-AF65-F5344CB8AC3E}">
        <p14:creationId xmlns:p14="http://schemas.microsoft.com/office/powerpoint/2010/main" val="1647207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3</a:t>
            </a:r>
            <a:r>
              <a:rPr kumimoji="1" lang="ja-JP" altLang="en-US" dirty="0" smtClean="0"/>
              <a:t>問です。■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u="sng" dirty="0" smtClean="0"/>
              <a:t>小さい木馬</a:t>
            </a:r>
            <a:r>
              <a:rPr lang="ja-JP" altLang="en-US" dirty="0" smtClean="0"/>
              <a:t>を引いた子どもが通りかかったとします。この子は，公園にはいれるでしょうか？■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★正解は，「通ることができる」です。■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★その根拠は，「車馬 通行止め」でなければなりません。練習問題では，ルールは，これしかないからです。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■しかし，馬は通行禁止のはずです。どうして，馬を連れた人について，通行許可をすることができるのでしょうか</a:t>
            </a:r>
            <a:r>
              <a:rPr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★馬といっても，おもちゃの木馬は，通行しても，子供にとってなんの危険もありません。</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■つまり，馬は通行禁止だけれども，おもちゃの木馬は通行してもよいのです。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■馬の概念をおもちゃについては，縮小しているので，</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★このような解釈のことを法律学では，「縮小解釈」と呼んでいます。■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★それでは，おもちゃの車を引いた子供が来たら，どうでしょうか</a:t>
            </a:r>
            <a:r>
              <a:rPr lang="en-US" altLang="ja-JP" dirty="0" smtClean="0"/>
              <a:t>?</a:t>
            </a:r>
            <a:r>
              <a:rPr lang="ja-JP" altLang="en-US" dirty="0" smtClean="0"/>
              <a:t>■</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★その場合も，縮小解釈によって，通行を許可することができます。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21</a:t>
            </a:fld>
            <a:endParaRPr kumimoji="1" lang="ja-JP" altLang="en-US"/>
          </a:p>
        </p:txBody>
      </p:sp>
    </p:spTree>
    <p:extLst>
      <p:ext uri="{BB962C8B-B14F-4D97-AF65-F5344CB8AC3E}">
        <p14:creationId xmlns:p14="http://schemas.microsoft.com/office/powerpoint/2010/main" val="616464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4</a:t>
            </a:r>
            <a:r>
              <a:rPr kumimoji="1" lang="ja-JP" altLang="en-US" dirty="0" smtClean="0"/>
              <a:t>問です。■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u="sng" dirty="0" smtClean="0"/>
              <a:t>人</a:t>
            </a:r>
            <a:r>
              <a:rPr lang="ja-JP" altLang="en-US" dirty="0" smtClean="0"/>
              <a:t>が通りかかったとします。公園にはいれるでしょうか？■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★正解は，「通ることができる」です。■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★その根拠は，やはり，「車馬 通行止め」でなければなりません。練習問題では，これだけがルールだからです。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■しかし，このルールには，「人間」のことは書かれていません。どうすればよいのでしょうか</a:t>
            </a:r>
            <a:r>
              <a:rPr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★よく考えてみれば，「車馬 通行止め」という掲示は，「人間」のために書かれています。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■子供にとって危険な大型の乗り物は通ってはいけないが，「人間」は通ってよいいというのは，実は，「暗黙の前提」なのです。■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★このような解釈は，法律学では「反対解釈」と呼んでいます。■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★この解釈は，ルールの結論部分と反対の結論を導いているので，一般論としては，危険な解釈でもあります。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■白と書いてあるのに，黒だ という結論を出すのですから，「白を黒と</a:t>
            </a:r>
            <a:r>
              <a:rPr lang="ja-JP" altLang="en-US" dirty="0" err="1" smtClean="0"/>
              <a:t>いい含める</a:t>
            </a:r>
            <a:r>
              <a:rPr lang="ja-JP" altLang="en-US" dirty="0" smtClean="0"/>
              <a:t>」とか，「黒を白と</a:t>
            </a:r>
            <a:r>
              <a:rPr lang="ja-JP" altLang="en-US" dirty="0" err="1" smtClean="0"/>
              <a:t>いい含める</a:t>
            </a:r>
            <a:r>
              <a:rPr lang="ja-JP" altLang="en-US" dirty="0" smtClean="0"/>
              <a:t>」というように，悪徳弁護士を非難する場合に使われる常套文言です。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■しかし，数学や論理学で考えてみれば，この反対解釈も，正当化できます。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■これまでの解釈方法を集合論で考えてみましょう。</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■これまでの議論をふりかえってみると，「車」，または，「馬」は「通行禁止」という命題について，</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■「馬の概念を牛とかの大型動物」にまで拡大する一方で，「おもちゃについては，その概念を縮小」し，人については，「補集合」として，反対の結論を出したに過ぎません。■</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★つまり，法の解釈は，「集合論」として考えると，とても分かりやすく，納得のいく考え方なのです。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■これまでの法律学は，文章だけで勝負し，図を用いることが少なかったために，難しいと考えられてきたのです。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■しかし，この模擬授業のように，集合論の図を使って考えると，法律学の難しい議論も，多くの場合は，簡単に理解できるようになります。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■私は，このことを，法律学における「集合論革命」だと呼んでいます。■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★そうです。法解釈論は集合論なのです。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■以上の四つの解釈が，法解釈の基本的な類型です。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■これだけで，法律の解釈はほぼすべて理解できるのですが，そのほかに，二つの解釈がありますから，この際，この二つの解釈も学んでおくことにしましょう。</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22</a:t>
            </a:fld>
            <a:endParaRPr kumimoji="1" lang="ja-JP" altLang="en-US"/>
          </a:p>
        </p:txBody>
      </p:sp>
    </p:spTree>
    <p:extLst>
      <p:ext uri="{BB962C8B-B14F-4D97-AF65-F5344CB8AC3E}">
        <p14:creationId xmlns:p14="http://schemas.microsoft.com/office/powerpoint/2010/main" val="718059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5</a:t>
            </a:r>
            <a:r>
              <a:rPr kumimoji="1" lang="ja-JP" altLang="en-US" dirty="0" smtClean="0"/>
              <a:t>問です。ここでは，問題の背景状況を変化させて，「車馬 通行止め」の掲示が，公園ではなく，つり橋の入り口に書かれているとします。■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★体重が</a:t>
            </a:r>
            <a:r>
              <a:rPr kumimoji="1" lang="en-US" altLang="ja-JP" dirty="0" smtClean="0"/>
              <a:t>200kg</a:t>
            </a:r>
            <a:r>
              <a:rPr kumimoji="1" lang="ja-JP" altLang="en-US" dirty="0" smtClean="0"/>
              <a:t>をこえる</a:t>
            </a:r>
            <a:r>
              <a:rPr lang="ja-JP" altLang="en-US" dirty="0" smtClean="0"/>
              <a:t>相撲取りが通りかかったとします。つり橋を通れるでしょうか？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■実は，このつり橋は，</a:t>
            </a:r>
            <a:r>
              <a:rPr lang="en-US" altLang="ja-JP" dirty="0" smtClean="0"/>
              <a:t>100kg</a:t>
            </a:r>
            <a:r>
              <a:rPr lang="ja-JP" altLang="en-US" dirty="0" smtClean="0"/>
              <a:t>以上の重さには耐えられないために，「車馬 通行止め」と書かれていたのです。この場合，</a:t>
            </a:r>
            <a:r>
              <a:rPr lang="en-US" altLang="ja-JP" dirty="0" smtClean="0"/>
              <a:t>200kg</a:t>
            </a:r>
            <a:r>
              <a:rPr lang="ja-JP" altLang="en-US" dirty="0" smtClean="0"/>
              <a:t>もある相撲取りを通行させてよいでしょうか</a:t>
            </a:r>
            <a:r>
              <a:rPr lang="en-US" altLang="ja-JP" dirty="0" smtClean="0"/>
              <a:t>?</a:t>
            </a:r>
            <a:r>
              <a:rPr lang="ja-JP" altLang="en-US" dirty="0" smtClean="0"/>
              <a:t>■</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★正解は，「通ることができない」です。■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■しかし，解釈としては，非常に困難です。■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★なぜなら，通行禁止にできるのは，「車か馬」だけだからです。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■第</a:t>
            </a:r>
            <a:r>
              <a:rPr lang="en-US" altLang="ja-JP" dirty="0" smtClean="0"/>
              <a:t>2</a:t>
            </a:r>
            <a:r>
              <a:rPr lang="ja-JP" altLang="en-US" dirty="0" smtClean="0"/>
              <a:t>問のように，牛ならば，馬の概念を拡張することによって，なんとか解決することができました。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■しかし，人間の場合には，まさか，「車」や「馬」の概念の中に，「人間」を入れてしまうことはできないでしょう。■</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★そこで，つり橋の入り口にかかった「車馬 通行止め」の趣旨を考えてみます。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■そうすると，このルールの趣旨は，つり橋の強度をこえるような「</a:t>
            </a:r>
            <a:r>
              <a:rPr lang="en-US" altLang="ja-JP" dirty="0" smtClean="0"/>
              <a:t>100kg</a:t>
            </a:r>
            <a:r>
              <a:rPr lang="ja-JP" altLang="en-US" dirty="0" smtClean="0"/>
              <a:t>以上のものは通行を禁止する」ということだと理解できます。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■このように，ルールの背景にある趣旨にさかのぼって判断する解釈のことを，</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★法律学では，類推解釈と呼んでいます。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23</a:t>
            </a:fld>
            <a:endParaRPr kumimoji="1" lang="ja-JP" altLang="en-US"/>
          </a:p>
        </p:txBody>
      </p:sp>
    </p:spTree>
    <p:extLst>
      <p:ext uri="{BB962C8B-B14F-4D97-AF65-F5344CB8AC3E}">
        <p14:creationId xmlns:p14="http://schemas.microsoft.com/office/powerpoint/2010/main" val="2016041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6</a:t>
            </a:r>
            <a:r>
              <a:rPr kumimoji="1" lang="ja-JP" altLang="en-US" dirty="0" smtClean="0"/>
              <a:t>問は，「例文解釈」という特別に難しい解釈なので，法学部に入ってから，ゆっくりと学習してください。</a:t>
            </a:r>
            <a:endParaRPr kumimoji="1" lang="en-US" altLang="ja-JP" dirty="0" smtClean="0"/>
          </a:p>
          <a:p>
            <a:r>
              <a:rPr kumimoji="1" lang="ja-JP" altLang="en-US" dirty="0" smtClean="0"/>
              <a:t>■概要だけを簡単に説明しておきます。</a:t>
            </a:r>
            <a:endParaRPr kumimoji="1" lang="en-US" altLang="ja-JP" dirty="0" smtClean="0"/>
          </a:p>
          <a:p>
            <a:r>
              <a:rPr kumimoji="1" lang="ja-JP" altLang="en-US" dirty="0" smtClean="0"/>
              <a:t>■代表的な例は，民法</a:t>
            </a:r>
            <a:r>
              <a:rPr kumimoji="1" lang="en-US" altLang="ja-JP" dirty="0" smtClean="0"/>
              <a:t>612</a:t>
            </a:r>
            <a:r>
              <a:rPr kumimoji="1" lang="ja-JP" altLang="en-US" dirty="0" smtClean="0"/>
              <a:t>条（賃貸借の譲渡及び転貸の制限）という条文の解釈です。■</a:t>
            </a:r>
            <a:endParaRPr kumimoji="1" lang="en-US" altLang="ja-JP" dirty="0" smtClean="0"/>
          </a:p>
          <a:p>
            <a:r>
              <a:rPr kumimoji="1" lang="ja-JP" altLang="en-US" dirty="0" smtClean="0"/>
              <a:t>★民法</a:t>
            </a:r>
            <a:r>
              <a:rPr kumimoji="1" lang="en-US" altLang="ja-JP" dirty="0" smtClean="0"/>
              <a:t>612</a:t>
            </a:r>
            <a:r>
              <a:rPr kumimoji="1" lang="ja-JP" altLang="en-US" dirty="0" smtClean="0"/>
              <a:t>条は，賃貸人の承諾を得ずに，無断で，借り物，例えば，借家や借地を他人に譲渡したり，又貸ししたりしてはいけません。無断で譲渡したり，又貸ししたりすると，賃貸借契約は解除されてしまいますというものです。■</a:t>
            </a:r>
            <a:endParaRPr kumimoji="1" lang="en-US" altLang="ja-JP" dirty="0" smtClean="0"/>
          </a:p>
          <a:p>
            <a:r>
              <a:rPr kumimoji="1" lang="ja-JP" altLang="en-US" dirty="0" smtClean="0"/>
              <a:t>★しかし，借りた家の一間だけを親戚に間借りさせるなどの場合，おおやさんの承諾をとっていなかったとしても，賃貸借契約を解除して，賃借人を追い出すということを認めると，気の毒なことになります。■</a:t>
            </a:r>
            <a:endParaRPr kumimoji="1" lang="en-US" altLang="ja-JP" dirty="0" smtClean="0"/>
          </a:p>
          <a:p>
            <a:r>
              <a:rPr kumimoji="1" lang="ja-JP" altLang="en-US" dirty="0" smtClean="0"/>
              <a:t>★そこで，最高裁判所は，「信頼関係」を破壊するとはいえない，特別な事情がある場合には，賃貸借を解除して，賃借人を追い出すことはできないという判決を下しています。■</a:t>
            </a:r>
            <a:endParaRPr kumimoji="1" lang="en-US" altLang="ja-JP" dirty="0" smtClean="0"/>
          </a:p>
          <a:p>
            <a:r>
              <a:rPr kumimoji="1" lang="ja-JP" altLang="en-US" dirty="0" smtClean="0"/>
              <a:t>★つまり，最高裁は，民法</a:t>
            </a:r>
            <a:r>
              <a:rPr kumimoji="1" lang="en-US" altLang="ja-JP" dirty="0" smtClean="0"/>
              <a:t>612</a:t>
            </a:r>
            <a:r>
              <a:rPr kumimoji="1" lang="ja-JP" altLang="en-US" dirty="0" smtClean="0"/>
              <a:t>条に適合する事実がある事例について，条文の文言とは，全く反対の結論を導いているのです。</a:t>
            </a:r>
            <a:endParaRPr kumimoji="1" lang="en-US" altLang="ja-JP" dirty="0" smtClean="0"/>
          </a:p>
          <a:p>
            <a:r>
              <a:rPr kumimoji="1" lang="ja-JP" altLang="en-US" dirty="0" smtClean="0"/>
              <a:t>■もしも，条文の文言にない場合であれば，確かに反対解釈が可能です。しかし，この場合は，明確な文言があり，その文言に当てはまる事例なので，反対解釈は使えません。</a:t>
            </a:r>
            <a:endParaRPr kumimoji="1" lang="en-US" altLang="ja-JP" dirty="0" smtClean="0"/>
          </a:p>
          <a:p>
            <a:r>
              <a:rPr kumimoji="1" lang="ja-JP" altLang="en-US" dirty="0" smtClean="0"/>
              <a:t>★憲法</a:t>
            </a:r>
            <a:r>
              <a:rPr kumimoji="1" lang="en-US" altLang="ja-JP" dirty="0" smtClean="0"/>
              <a:t>76</a:t>
            </a:r>
            <a:r>
              <a:rPr kumimoji="1" lang="ja-JP" altLang="en-US" dirty="0" smtClean="0"/>
              <a:t>条</a:t>
            </a:r>
            <a:r>
              <a:rPr kumimoji="1" lang="en-US" altLang="ja-JP" dirty="0" smtClean="0"/>
              <a:t>3</a:t>
            </a:r>
            <a:r>
              <a:rPr kumimoji="1" lang="ja-JP" altLang="en-US" dirty="0" smtClean="0"/>
              <a:t>項によって，裁判官は，法律の条文には拘束されるはずです。なぜ，このようなことが可能なのでしょうか</a:t>
            </a:r>
            <a:r>
              <a:rPr kumimoji="1" lang="en-US" altLang="ja-JP" dirty="0" smtClean="0"/>
              <a:t>?</a:t>
            </a:r>
          </a:p>
          <a:p>
            <a:r>
              <a:rPr kumimoji="1" lang="ja-JP" altLang="en-US" dirty="0" smtClean="0"/>
              <a:t>■このような解釈を可能にするために，法学者が考え出した理論が，「例文解釈」という解釈です。</a:t>
            </a:r>
            <a:endParaRPr kumimoji="1" lang="en-US" altLang="ja-JP" dirty="0" smtClean="0"/>
          </a:p>
          <a:p>
            <a:r>
              <a:rPr kumimoji="1" lang="ja-JP" altLang="en-US" dirty="0" smtClean="0"/>
              <a:t>■例文とは，本当の意味の一部を例としてあげたものという意味です。</a:t>
            </a:r>
            <a:endParaRPr kumimoji="1" lang="en-US" altLang="ja-JP" dirty="0" smtClean="0"/>
          </a:p>
          <a:p>
            <a:r>
              <a:rPr kumimoji="1" lang="ja-JP" altLang="en-US" dirty="0" smtClean="0"/>
              <a:t>■従って，例文解釈というのは，「文言は一例に過ぎない，その本当の意味は，その裏にある」という解釈です。■</a:t>
            </a:r>
            <a:endParaRPr kumimoji="1" lang="en-US" altLang="ja-JP" dirty="0" smtClean="0"/>
          </a:p>
          <a:p>
            <a:r>
              <a:rPr kumimoji="1" lang="ja-JP" altLang="en-US" dirty="0" smtClean="0"/>
              <a:t>★つまり，民法</a:t>
            </a:r>
            <a:r>
              <a:rPr kumimoji="1" lang="en-US" altLang="ja-JP" dirty="0" smtClean="0"/>
              <a:t>612</a:t>
            </a:r>
            <a:r>
              <a:rPr kumimoji="1" lang="ja-JP" altLang="en-US" dirty="0" smtClean="0"/>
              <a:t>条が挙げている，「無断譲渡・転貸」は，賃借人の「背信行為」，すなわち，信頼関係を破壊する行為のことを，その一例として示したに過ぎません。従って，そのほかの場合でも，条文には書いていないけれども，例えば，長期の賃料不払いとか，無断増改築なども，賃貸借契約の解除原因となると考えるのです。■</a:t>
            </a:r>
            <a:endParaRPr kumimoji="1" lang="en-US" altLang="ja-JP" dirty="0" smtClean="0"/>
          </a:p>
          <a:p>
            <a:r>
              <a:rPr kumimoji="1" lang="ja-JP" altLang="en-US" dirty="0" smtClean="0"/>
              <a:t>★もっとも，「無断譲渡・転貸」があれば，それは，通常は，「背信行為」として，解除に値することが原則となります。■</a:t>
            </a:r>
            <a:endParaRPr kumimoji="1" lang="en-US" altLang="ja-JP" dirty="0" smtClean="0"/>
          </a:p>
          <a:p>
            <a:r>
              <a:rPr kumimoji="1" lang="ja-JP" altLang="en-US" dirty="0" smtClean="0"/>
              <a:t>★しかし，「無断譲渡・転貸」があっても，それが，「背信行為といえない特別の事情がある」，例えば，「借家の一間を，短い期間に限って親戚に又貸しした」などという場合には，解除ができないことになるのです。</a:t>
            </a:r>
            <a:endParaRPr kumimoji="1" lang="en-US" altLang="ja-JP" dirty="0" smtClean="0"/>
          </a:p>
          <a:p>
            <a:r>
              <a:rPr kumimoji="1" lang="ja-JP" altLang="en-US" dirty="0" smtClean="0"/>
              <a:t>■これが，例文解釈の例です。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24</a:t>
            </a:fld>
            <a:endParaRPr kumimoji="1" lang="ja-JP" altLang="en-US"/>
          </a:p>
        </p:txBody>
      </p:sp>
    </p:spTree>
    <p:extLst>
      <p:ext uri="{BB962C8B-B14F-4D97-AF65-F5344CB8AC3E}">
        <p14:creationId xmlns:p14="http://schemas.microsoft.com/office/powerpoint/2010/main" val="34559282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例文解釈の意味を理解するために，復習をかねて，民法</a:t>
            </a:r>
            <a:r>
              <a:rPr kumimoji="1" lang="en-US" altLang="ja-JP" dirty="0" smtClean="0"/>
              <a:t>612</a:t>
            </a:r>
            <a:r>
              <a:rPr kumimoji="1" lang="ja-JP" altLang="en-US" dirty="0" smtClean="0"/>
              <a:t>条の例文解釈を集合論で説明してみましょう。■</a:t>
            </a:r>
            <a:endParaRPr kumimoji="1" lang="en-US" altLang="ja-JP" dirty="0" smtClean="0"/>
          </a:p>
          <a:p>
            <a:r>
              <a:rPr kumimoji="1" lang="ja-JP" altLang="en-US" dirty="0" smtClean="0"/>
              <a:t>★民法</a:t>
            </a:r>
            <a:r>
              <a:rPr kumimoji="1" lang="en-US" altLang="ja-JP" dirty="0" smtClean="0"/>
              <a:t>612</a:t>
            </a:r>
            <a:r>
              <a:rPr kumimoji="1" lang="ja-JP" altLang="en-US" dirty="0" smtClean="0"/>
              <a:t>条の条文の裏にある，根本原理とは，賃貸借契約を解除できるのは，「信頼関係が破壊されたとき」であり，そのときに限って，賃貸借契約を解除できるという原理です。■</a:t>
            </a:r>
            <a:endParaRPr kumimoji="1" lang="en-US" altLang="ja-JP" dirty="0" smtClean="0"/>
          </a:p>
          <a:p>
            <a:r>
              <a:rPr kumimoji="1" lang="ja-JP" altLang="en-US" dirty="0" smtClean="0"/>
              <a:t>★これに該当する事実があれば，</a:t>
            </a:r>
            <a:endParaRPr kumimoji="1" lang="en-US" altLang="ja-JP" dirty="0" smtClean="0"/>
          </a:p>
          <a:p>
            <a:r>
              <a:rPr kumimoji="1" lang="ja-JP" altLang="en-US" dirty="0" smtClean="0"/>
              <a:t>★これが，本当の解除原因ですので，賃貸人は，賃貸借契約を解除することができます。■</a:t>
            </a:r>
            <a:endParaRPr kumimoji="1" lang="en-US" altLang="ja-JP" dirty="0" smtClean="0"/>
          </a:p>
          <a:p>
            <a:r>
              <a:rPr kumimoji="1" lang="ja-JP" altLang="en-US" dirty="0" smtClean="0"/>
              <a:t>★これ以外は，補集合であって，解除ができない領域です。■</a:t>
            </a:r>
            <a:endParaRPr kumimoji="1" lang="en-US" altLang="ja-JP" dirty="0" smtClean="0"/>
          </a:p>
          <a:p>
            <a:r>
              <a:rPr kumimoji="1" lang="ja-JP" altLang="en-US" dirty="0" smtClean="0"/>
              <a:t>★例えば，この真の解除原因の外にある点を取って考えてみましょう。■</a:t>
            </a:r>
            <a:endParaRPr kumimoji="1" lang="en-US" altLang="ja-JP" dirty="0" smtClean="0"/>
          </a:p>
          <a:p>
            <a:r>
              <a:rPr kumimoji="1" lang="ja-JP" altLang="en-US" dirty="0" smtClean="0"/>
              <a:t>★その点が，民法</a:t>
            </a:r>
            <a:r>
              <a:rPr kumimoji="1" lang="en-US" altLang="ja-JP" dirty="0" smtClean="0"/>
              <a:t>612</a:t>
            </a:r>
            <a:r>
              <a:rPr kumimoji="1" lang="ja-JP" altLang="en-US" dirty="0" smtClean="0"/>
              <a:t>条の要件に該当しているとしましょう。■</a:t>
            </a:r>
            <a:endParaRPr kumimoji="1" lang="en-US" altLang="ja-JP" dirty="0" smtClean="0"/>
          </a:p>
          <a:p>
            <a:r>
              <a:rPr kumimoji="1" lang="ja-JP" altLang="en-US" dirty="0" smtClean="0"/>
              <a:t>★民法</a:t>
            </a:r>
            <a:r>
              <a:rPr kumimoji="1" lang="en-US" altLang="ja-JP" dirty="0" smtClean="0"/>
              <a:t>612</a:t>
            </a:r>
            <a:r>
              <a:rPr kumimoji="1" lang="ja-JP" altLang="en-US" dirty="0" smtClean="0"/>
              <a:t>条の要件に該当しているので，通常は，それが，信頼関係を破壊していると推定されます。■</a:t>
            </a:r>
            <a:endParaRPr kumimoji="1" lang="en-US" altLang="ja-JP" dirty="0" smtClean="0"/>
          </a:p>
          <a:p>
            <a:r>
              <a:rPr kumimoji="1" lang="ja-JP" altLang="en-US" dirty="0" smtClean="0"/>
              <a:t>★もしも，民法</a:t>
            </a:r>
            <a:r>
              <a:rPr kumimoji="1" lang="en-US" altLang="ja-JP" dirty="0" smtClean="0"/>
              <a:t>612</a:t>
            </a:r>
            <a:r>
              <a:rPr kumimoji="1" lang="ja-JP" altLang="en-US" dirty="0" smtClean="0"/>
              <a:t>条の要件とともに，信頼関係破壊の法理を満たす点であれば，</a:t>
            </a:r>
            <a:endParaRPr kumimoji="1" lang="en-US" altLang="ja-JP" dirty="0" smtClean="0"/>
          </a:p>
          <a:p>
            <a:r>
              <a:rPr kumimoji="1" lang="ja-JP" altLang="en-US" dirty="0" smtClean="0"/>
              <a:t>★もちろん，賃貸人は契約の解除ができます。■</a:t>
            </a:r>
            <a:endParaRPr kumimoji="1" lang="en-US" altLang="ja-JP" dirty="0" smtClean="0"/>
          </a:p>
          <a:p>
            <a:r>
              <a:rPr kumimoji="1" lang="ja-JP" altLang="en-US" dirty="0" smtClean="0"/>
              <a:t>■しかし，今，問題としている点は，民法</a:t>
            </a:r>
            <a:r>
              <a:rPr kumimoji="1" lang="en-US" altLang="ja-JP" dirty="0" smtClean="0"/>
              <a:t>612</a:t>
            </a:r>
            <a:r>
              <a:rPr kumimoji="1" lang="ja-JP" altLang="en-US" dirty="0" smtClean="0"/>
              <a:t>条の要件を満たしてはいますが，信頼関係を破壊していない点なので，</a:t>
            </a:r>
            <a:endParaRPr kumimoji="1" lang="en-US" altLang="ja-JP" dirty="0" smtClean="0"/>
          </a:p>
          <a:p>
            <a:r>
              <a:rPr kumimoji="1" lang="ja-JP" altLang="en-US" dirty="0" smtClean="0"/>
              <a:t>■もしも，賃借人が，「背信行為に当たらない特別の事情」があるとの証明に成功した場合には，原則に戻って，資格</a:t>
            </a:r>
            <a:endParaRPr kumimoji="1" lang="en-US" altLang="ja-JP" dirty="0" smtClean="0"/>
          </a:p>
          <a:p>
            <a:r>
              <a:rPr kumimoji="1" lang="ja-JP" altLang="en-US" dirty="0" smtClean="0"/>
              <a:t>★賃貸人は契約の解除ができないのです。■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★最高裁昭和</a:t>
            </a:r>
            <a:r>
              <a:rPr kumimoji="1" lang="en-US" altLang="ja-JP" dirty="0" smtClean="0"/>
              <a:t>28</a:t>
            </a:r>
            <a:r>
              <a:rPr kumimoji="1" lang="ja-JP" altLang="en-US" dirty="0" smtClean="0"/>
              <a:t>年判決は，このことを，以下のように簡潔に表現しています。すなわち，</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賃借人が賃貸人の承諾なく第三者をして賃借物の使用収益をなさしめた場合においても，賃借人の当該行為が賃貸人に対する背信的行為と認めるに足らない特段の事情があるときは，本条に基づく解除権は発生しない。</a:t>
            </a:r>
            <a:r>
              <a:rPr kumimoji="1" lang="ja-JP" altLang="en-US" dirty="0" smtClean="0"/>
              <a:t>」■</a:t>
            </a:r>
            <a:endParaRPr kumimoji="1" lang="en-US" altLang="ja-JP" dirty="0" smtClean="0"/>
          </a:p>
          <a:p>
            <a:r>
              <a:rPr kumimoji="1" lang="ja-JP" altLang="en-US" dirty="0" smtClean="0"/>
              <a:t>■もしも，皆さんの中に，以上のことが理解できる人がいたら，その人は，法学部の</a:t>
            </a:r>
            <a:r>
              <a:rPr kumimoji="1" lang="en-US" altLang="ja-JP" dirty="0" smtClean="0"/>
              <a:t>3</a:t>
            </a:r>
            <a:r>
              <a:rPr kumimoji="1" lang="ja-JP" altLang="en-US" dirty="0" smtClean="0"/>
              <a:t>年生程度の学力があることになります。それは，すごいことなのです。</a:t>
            </a:r>
            <a:endParaRPr kumimoji="1" lang="en-US" altLang="ja-JP" dirty="0" smtClean="0"/>
          </a:p>
          <a:p>
            <a:r>
              <a:rPr kumimoji="1" lang="ja-JP" altLang="en-US" dirty="0" smtClean="0"/>
              <a:t>■大学生でも，民法</a:t>
            </a:r>
            <a:r>
              <a:rPr kumimoji="1" lang="en-US" altLang="ja-JP" dirty="0" smtClean="0"/>
              <a:t>612</a:t>
            </a:r>
            <a:r>
              <a:rPr kumimoji="1" lang="ja-JP" altLang="en-US" dirty="0" smtClean="0"/>
              <a:t>条と最高裁の判例との関係を理解するのは，至難のワザだからです。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25</a:t>
            </a:fld>
            <a:endParaRPr kumimoji="1" lang="ja-JP" altLang="en-US"/>
          </a:p>
        </p:txBody>
      </p:sp>
    </p:spTree>
    <p:extLst>
      <p:ext uri="{BB962C8B-B14F-4D97-AF65-F5344CB8AC3E}">
        <p14:creationId xmlns:p14="http://schemas.microsoft.com/office/powerpoint/2010/main" val="112214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612</a:t>
            </a:r>
            <a:r>
              <a:rPr kumimoji="1" lang="ja-JP" altLang="en-US" dirty="0" smtClean="0"/>
              <a:t>条における例文解釈の事例をあげて，この事例をトゥールミンの議論の図式を使って復習することにします。</a:t>
            </a:r>
            <a:endParaRPr kumimoji="1" lang="en-US" altLang="ja-JP" dirty="0" smtClean="0"/>
          </a:p>
          <a:p>
            <a:r>
              <a:rPr kumimoji="1" lang="ja-JP" altLang="en-US" dirty="0" smtClean="0"/>
              <a:t>■議論する事例というのは，賃借人が借家の一室をおおやさんに無断で又貸ししたので，怒ったおおやさんが，「賃貸借契約を解除したから借家から退去せよ」と主張したのに対して，借家ニンが，「いくらなんでもひどい」といって争いが生じたとしましょう。</a:t>
            </a:r>
            <a:endParaRPr kumimoji="1" lang="en-US" altLang="ja-JP" dirty="0" smtClean="0"/>
          </a:p>
          <a:p>
            <a:r>
              <a:rPr kumimoji="1" lang="ja-JP" altLang="en-US" dirty="0" smtClean="0"/>
              <a:t>■トゥールミンの図式では，主張をするのに，データを示し，かつ，論拠を示して主張することが要求されます。そこで，おおやさんは，データを示して，主張をします。■</a:t>
            </a:r>
            <a:endParaRPr kumimoji="1" lang="en-US" altLang="ja-JP" dirty="0" smtClean="0"/>
          </a:p>
          <a:p>
            <a:r>
              <a:rPr kumimoji="1" lang="ja-JP" altLang="en-US" dirty="0" smtClean="0"/>
              <a:t>★賃借人は，おおやである私に無断で賃借物を転貸しました。■</a:t>
            </a:r>
            <a:endParaRPr kumimoji="1" lang="en-US" altLang="ja-JP" dirty="0" smtClean="0"/>
          </a:p>
          <a:p>
            <a:r>
              <a:rPr kumimoji="1" lang="ja-JP" altLang="en-US" dirty="0" smtClean="0"/>
              <a:t>★そのような場合，賃貸人である私は，賃貸借契約を解除して，賃借人を追い出すことができます。■</a:t>
            </a:r>
            <a:endParaRPr kumimoji="1" lang="en-US" altLang="ja-JP" dirty="0" smtClean="0"/>
          </a:p>
          <a:p>
            <a:r>
              <a:rPr kumimoji="1" lang="ja-JP" altLang="en-US" dirty="0" smtClean="0"/>
              <a:t>★なぜなら，民法</a:t>
            </a:r>
            <a:r>
              <a:rPr kumimoji="1" lang="en-US" altLang="ja-JP" dirty="0" smtClean="0"/>
              <a:t>612</a:t>
            </a:r>
            <a:r>
              <a:rPr kumimoji="1" lang="ja-JP" altLang="en-US" dirty="0" smtClean="0"/>
              <a:t>条には，賃借人が無断転貸した場合には，賃貸人は，契約を解除できると書かれているからです。</a:t>
            </a:r>
            <a:endParaRPr kumimoji="1" lang="en-US" altLang="ja-JP" dirty="0" smtClean="0"/>
          </a:p>
          <a:p>
            <a:r>
              <a:rPr kumimoji="1" lang="ja-JP" altLang="en-US" dirty="0" smtClean="0"/>
              <a:t>■おおやさんの主張は，条文どおりの主張なので，もっともな主張だということになります。</a:t>
            </a:r>
            <a:endParaRPr kumimoji="1" lang="en-US" altLang="ja-JP" dirty="0" smtClean="0"/>
          </a:p>
          <a:p>
            <a:r>
              <a:rPr kumimoji="1" lang="ja-JP" altLang="en-US" dirty="0" smtClean="0"/>
              <a:t>■従来の三段論法なら，これで，決着がつくところです。しかし，議論の場合には，反論によって，結論を覆す可能性があります。</a:t>
            </a:r>
            <a:endParaRPr kumimoji="1" lang="en-US" altLang="ja-JP" dirty="0" smtClean="0"/>
          </a:p>
          <a:p>
            <a:r>
              <a:rPr kumimoji="1" lang="ja-JP" altLang="en-US" dirty="0" smtClean="0"/>
              <a:t>■そこで，賃借人が反論に出ます。■</a:t>
            </a:r>
            <a:endParaRPr kumimoji="1" lang="en-US" altLang="ja-JP" dirty="0" smtClean="0"/>
          </a:p>
          <a:p>
            <a:r>
              <a:rPr kumimoji="1" lang="ja-JP" altLang="en-US" dirty="0" smtClean="0"/>
              <a:t>★民法が，無断転貸を賃貸借契約の解除原因としたのは，それが，信頼関係を破壊するからです。しかし，私が又貸しをしたのは，借家の一室を，就職が決まった甥に，地元になれるまでのわずかな期間貸すことにしただけです。確かに，おおやさんに無断で又貸しをしたことは，申し訳なく思っています。しかし，このような些細なことで，賃貸借を解除するというのはあんまりです。■</a:t>
            </a:r>
            <a:endParaRPr kumimoji="1" lang="en-US" altLang="ja-JP" dirty="0" smtClean="0"/>
          </a:p>
          <a:p>
            <a:r>
              <a:rPr kumimoji="1" lang="ja-JP" altLang="en-US" dirty="0" smtClean="0"/>
              <a:t>★このような議論をした後に，裁判官は，以下のような判決を下すことになります。■</a:t>
            </a:r>
            <a:endParaRPr kumimoji="1" lang="en-US" altLang="ja-JP" dirty="0" smtClean="0"/>
          </a:p>
          <a:p>
            <a:r>
              <a:rPr lang="ja-JP" altLang="en-US" dirty="0" smtClean="0">
                <a:latin typeface="Century" pitchFamily="18" charset="0"/>
              </a:rPr>
              <a:t>★無断譲渡・転貸の場合に賃貸借契約を解除できるかどうかについては，つぎのように考える。■</a:t>
            </a:r>
            <a:endParaRPr lang="en-US" altLang="ja-JP" dirty="0" smtClean="0">
              <a:latin typeface="Century" pitchFamily="18" charset="0"/>
            </a:endParaRPr>
          </a:p>
          <a:p>
            <a:r>
              <a:rPr lang="ja-JP" altLang="en-US" dirty="0" smtClean="0">
                <a:latin typeface="Century" pitchFamily="18" charset="0"/>
              </a:rPr>
              <a:t>★継続的契約関係の当事者が，信頼関係を破壊したときは，民法</a:t>
            </a:r>
            <a:r>
              <a:rPr lang="en-US" altLang="ja-JP" dirty="0" smtClean="0">
                <a:latin typeface="Century" pitchFamily="18" charset="0"/>
              </a:rPr>
              <a:t>612</a:t>
            </a:r>
            <a:r>
              <a:rPr lang="ja-JP" altLang="en-US" dirty="0" smtClean="0">
                <a:latin typeface="Century" pitchFamily="18" charset="0"/>
              </a:rPr>
              <a:t>条により，原則として，契約を解除できる。</a:t>
            </a:r>
            <a:endParaRPr lang="en-US" altLang="ja-JP" dirty="0" smtClean="0">
              <a:latin typeface="Century" pitchFamily="18" charset="0"/>
            </a:endParaRPr>
          </a:p>
          <a:p>
            <a:r>
              <a:rPr lang="ja-JP" altLang="en-US" dirty="0" smtClean="0">
                <a:latin typeface="Century" pitchFamily="18" charset="0"/>
              </a:rPr>
              <a:t>★そして，賃借人が無断譲渡・転貸を行ったときは，信頼関係の破壊が推定される。これが，民法</a:t>
            </a:r>
            <a:r>
              <a:rPr lang="en-US" altLang="ja-JP" dirty="0" smtClean="0">
                <a:latin typeface="Century" pitchFamily="18" charset="0"/>
              </a:rPr>
              <a:t>612</a:t>
            </a:r>
            <a:r>
              <a:rPr lang="ja-JP" altLang="en-US" dirty="0" smtClean="0">
                <a:latin typeface="Century" pitchFamily="18" charset="0"/>
              </a:rPr>
              <a:t>条</a:t>
            </a:r>
            <a:r>
              <a:rPr lang="en-US" altLang="ja-JP" dirty="0" smtClean="0">
                <a:latin typeface="Century" pitchFamily="18" charset="0"/>
              </a:rPr>
              <a:t>2</a:t>
            </a:r>
            <a:r>
              <a:rPr lang="ja-JP" altLang="en-US" dirty="0" smtClean="0">
                <a:latin typeface="Century" pitchFamily="18" charset="0"/>
              </a:rPr>
              <a:t>項の現実的な意味である。■</a:t>
            </a:r>
            <a:endParaRPr lang="en-US" altLang="ja-JP" dirty="0" smtClean="0">
              <a:latin typeface="Century" pitchFamily="18" charset="0"/>
            </a:endParaRPr>
          </a:p>
          <a:p>
            <a:r>
              <a:rPr lang="ja-JP" altLang="en-US" dirty="0" smtClean="0">
                <a:latin typeface="Century" pitchFamily="18" charset="0"/>
              </a:rPr>
              <a:t>★しかし，信頼関係を破壊したと認められない特段の事由があることを賃借人が証明したときは，この推定は覆ることになるため，契約は解除できない。</a:t>
            </a:r>
            <a:endParaRPr lang="en-US" altLang="ja-JP" dirty="0" smtClean="0">
              <a:latin typeface="Century" pitchFamily="18" charset="0"/>
            </a:endParaRPr>
          </a:p>
          <a:p>
            <a:r>
              <a:rPr lang="ja-JP" altLang="en-US" dirty="0" smtClean="0">
                <a:latin typeface="Century" pitchFamily="18" charset="0"/>
              </a:rPr>
              <a:t>■本件の場合，就職した甥が地元になれるまで，短期間の間，借家の一室を転貸することは，背信行為当たらない特段の事由があると認められるので，賃貸人は契約の解除をすることができない。</a:t>
            </a:r>
            <a:endParaRPr lang="en-US" altLang="ja-JP" dirty="0" smtClean="0">
              <a:latin typeface="Century" pitchFamily="18" charset="0"/>
            </a:endParaRPr>
          </a:p>
          <a:p>
            <a:r>
              <a:rPr lang="ja-JP" altLang="en-US" dirty="0" smtClean="0">
                <a:latin typeface="Century" pitchFamily="18" charset="0"/>
              </a:rPr>
              <a:t>■賃借人は，引き続き，借家に居住することが認められる。以上です。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26</a:t>
            </a:fld>
            <a:endParaRPr kumimoji="1" lang="ja-JP" altLang="en-US"/>
          </a:p>
        </p:txBody>
      </p:sp>
    </p:spTree>
    <p:extLst>
      <p:ext uri="{BB962C8B-B14F-4D97-AF65-F5344CB8AC3E}">
        <p14:creationId xmlns:p14="http://schemas.microsoft.com/office/powerpoint/2010/main" val="643176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法解釈方法の代表例をヴェン図でまとめて，復習することにしましょう。</a:t>
            </a:r>
            <a:endParaRPr kumimoji="1" lang="en-US" altLang="ja-JP" dirty="0" smtClean="0"/>
          </a:p>
          <a:p>
            <a:r>
              <a:rPr kumimoji="1" lang="ja-JP" altLang="en-US" dirty="0" smtClean="0"/>
              <a:t>■ここでは，もっとも単純な文理解釈と，高度な解釈である例文解釈とは，除外しています。■</a:t>
            </a:r>
            <a:endParaRPr kumimoji="1" lang="en-US" altLang="ja-JP" dirty="0" smtClean="0"/>
          </a:p>
          <a:p>
            <a:r>
              <a:rPr kumimoji="1" lang="ja-JP" altLang="en-US" dirty="0" smtClean="0"/>
              <a:t>★第</a:t>
            </a:r>
            <a:r>
              <a:rPr kumimoji="1" lang="en-US" altLang="ja-JP" dirty="0" smtClean="0"/>
              <a:t>1</a:t>
            </a:r>
            <a:r>
              <a:rPr kumimoji="1" lang="ja-JP" altLang="en-US" dirty="0" smtClean="0"/>
              <a:t>は，拡大解釈です。概念を拡張しています。■</a:t>
            </a:r>
            <a:endParaRPr kumimoji="1" lang="en-US" altLang="ja-JP" dirty="0" smtClean="0"/>
          </a:p>
          <a:p>
            <a:r>
              <a:rPr kumimoji="1" lang="ja-JP" altLang="en-US" dirty="0" smtClean="0"/>
              <a:t>★第</a:t>
            </a:r>
            <a:r>
              <a:rPr kumimoji="1" lang="en-US" altLang="ja-JP" dirty="0" smtClean="0"/>
              <a:t>2</a:t>
            </a:r>
            <a:r>
              <a:rPr kumimoji="1" lang="ja-JP" altLang="en-US" dirty="0" smtClean="0"/>
              <a:t>は，縮小解釈です。概念を縮小しています。■</a:t>
            </a:r>
            <a:endParaRPr kumimoji="1" lang="en-US" altLang="ja-JP" dirty="0" smtClean="0"/>
          </a:p>
          <a:p>
            <a:r>
              <a:rPr kumimoji="1" lang="ja-JP" altLang="en-US" dirty="0" smtClean="0"/>
              <a:t>★第</a:t>
            </a:r>
            <a:r>
              <a:rPr kumimoji="1" lang="en-US" altLang="ja-JP" dirty="0" smtClean="0"/>
              <a:t>3</a:t>
            </a:r>
            <a:r>
              <a:rPr kumimoji="1" lang="ja-JP" altLang="en-US" dirty="0" smtClean="0"/>
              <a:t>は，類推解釈です。ルールの趣旨を考慮して，同じように扱うことにしています。■</a:t>
            </a:r>
            <a:endParaRPr kumimoji="1" lang="en-US" altLang="ja-JP" dirty="0" smtClean="0"/>
          </a:p>
          <a:p>
            <a:r>
              <a:rPr kumimoji="1" lang="ja-JP" altLang="en-US" dirty="0" smtClean="0"/>
              <a:t>★第</a:t>
            </a:r>
            <a:r>
              <a:rPr kumimoji="1" lang="en-US" altLang="ja-JP" dirty="0" smtClean="0"/>
              <a:t>4</a:t>
            </a:r>
            <a:r>
              <a:rPr kumimoji="1" lang="ja-JP" altLang="en-US" dirty="0" smtClean="0"/>
              <a:t>は，反対解釈です。補集合に当たるため，逆の結論を導いています。</a:t>
            </a:r>
            <a:endParaRPr kumimoji="1" lang="en-US" altLang="ja-JP" dirty="0" smtClean="0"/>
          </a:p>
          <a:p>
            <a:r>
              <a:rPr kumimoji="1" lang="ja-JP" altLang="en-US" dirty="0" smtClean="0"/>
              <a:t>■以上で，法解釈学の練習問題を終わります。</a:t>
            </a:r>
            <a:endParaRPr kumimoji="1" lang="en-US" altLang="ja-JP" dirty="0" smtClean="0"/>
          </a:p>
          <a:p>
            <a:r>
              <a:rPr kumimoji="1" lang="ja-JP" altLang="en-US" dirty="0" smtClean="0"/>
              <a:t>■皆さん，どうでしょうか？■■よく理解できたでしょうか。</a:t>
            </a:r>
            <a:endParaRPr kumimoji="1" lang="en-US" altLang="ja-JP" dirty="0" smtClean="0"/>
          </a:p>
          <a:p>
            <a:r>
              <a:rPr kumimoji="1" lang="ja-JP" altLang="en-US" dirty="0" smtClean="0"/>
              <a:t>■まだ理解が十分にできていないと感じたら，ここでビデオを止めて，分かりにくい箇所に戻って復習しましょう。</a:t>
            </a:r>
            <a:endParaRPr kumimoji="1" lang="en-US" altLang="ja-JP" dirty="0" smtClean="0"/>
          </a:p>
          <a:p>
            <a:r>
              <a:rPr kumimoji="1" lang="ja-JP" altLang="en-US" dirty="0" smtClean="0"/>
              <a:t>■もしも，ここまでの解釈方法をマスターしたと思えるようになったら，最後に，「面白くて，実は，恐ろしい」応用問題に取り掛かることにしましょう。</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ja-JP" altLang="en-US" smtClean="0"/>
              <a:t>民法入門</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2013/2/1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Introcuction to Civil Law by S. Kagayama</a:t>
            </a:r>
            <a:endParaRPr kumimoji="1" lang="ja-JP" altLang="en-US"/>
          </a:p>
        </p:txBody>
      </p:sp>
      <p:sp>
        <p:nvSpPr>
          <p:cNvPr id="7" name="スライド番号プレースホルダー 6"/>
          <p:cNvSpPr>
            <a:spLocks noGrp="1"/>
          </p:cNvSpPr>
          <p:nvPr>
            <p:ph type="sldNum" sz="quarter" idx="13"/>
          </p:nvPr>
        </p:nvSpPr>
        <p:spPr/>
        <p:txBody>
          <a:bodyPr/>
          <a:lstStyle/>
          <a:p>
            <a:fld id="{E3D56150-D474-4F5B-92A7-811BC8494FE0}" type="slidenum">
              <a:rPr kumimoji="1" lang="ja-JP" altLang="en-US" smtClean="0"/>
              <a:t>27</a:t>
            </a:fld>
            <a:endParaRPr kumimoji="1" lang="ja-JP" altLang="en-US"/>
          </a:p>
        </p:txBody>
      </p:sp>
    </p:spTree>
    <p:extLst>
      <p:ext uri="{BB962C8B-B14F-4D97-AF65-F5344CB8AC3E}">
        <p14:creationId xmlns:p14="http://schemas.microsoft.com/office/powerpoint/2010/main" val="1204814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いよいよ，最後の応用問題に取り掛かります。</a:t>
            </a:r>
            <a:endParaRPr kumimoji="1" lang="en-US" altLang="ja-JP" dirty="0" smtClean="0"/>
          </a:p>
          <a:p>
            <a:r>
              <a:rPr kumimoji="1" lang="ja-JP" altLang="en-US" dirty="0" smtClean="0"/>
              <a:t>■憲法第</a:t>
            </a:r>
            <a:r>
              <a:rPr kumimoji="1" lang="en-US" altLang="ja-JP" dirty="0" smtClean="0"/>
              <a:t>9</a:t>
            </a:r>
            <a:r>
              <a:rPr kumimoji="1" lang="ja-JP" altLang="en-US" dirty="0" smtClean="0"/>
              <a:t>条の「戦争の放棄」に関する解釈問題です。確認のため，条文を読んでみましょう。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1</a:t>
            </a:r>
            <a:r>
              <a:rPr kumimoji="1" lang="ja-JP" altLang="en-US" dirty="0" smtClean="0"/>
              <a:t>項▲</a:t>
            </a:r>
            <a:r>
              <a:rPr lang="ja-JP" altLang="en-US" dirty="0" smtClean="0"/>
              <a:t>日本国民は、正義と秩序を基調とする国際平和を誠実に希求し、国権の発動たる戦争と、武力による威嚇又は武力の行使は、国際紛争を解決する手段としては、永久にこれを放棄する。■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★第</a:t>
            </a:r>
            <a:r>
              <a:rPr lang="en-US" altLang="ja-JP" dirty="0" smtClean="0"/>
              <a:t>2</a:t>
            </a:r>
            <a:r>
              <a:rPr lang="ja-JP" altLang="en-US" dirty="0" smtClean="0"/>
              <a:t>項▲</a:t>
            </a:r>
            <a:r>
              <a:rPr lang="ja-JP" altLang="en-US" b="1" dirty="0" smtClean="0">
                <a:solidFill>
                  <a:srgbClr val="FF0000"/>
                </a:solidFill>
              </a:rPr>
              <a:t>前項の目的を達するため</a:t>
            </a:r>
            <a:r>
              <a:rPr lang="ja-JP" altLang="en-US" dirty="0" smtClean="0"/>
              <a:t>、陸海空軍そのたの戦力は、これを保持しない。国の交戦権は、これを認めない。■</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■さて，応用問題は，「自衛隊は違憲か</a:t>
            </a:r>
            <a:r>
              <a:rPr lang="en-US" altLang="ja-JP" dirty="0" smtClean="0"/>
              <a:t>?</a:t>
            </a:r>
            <a:r>
              <a:rPr lang="ja-JP" altLang="en-US" dirty="0" smtClean="0"/>
              <a:t>」という問題です。■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★文理解釈をしてみましょう。■</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★第</a:t>
            </a:r>
            <a:r>
              <a:rPr lang="en-US" altLang="ja-JP" dirty="0" smtClean="0"/>
              <a:t>2</a:t>
            </a:r>
            <a:r>
              <a:rPr lang="ja-JP" altLang="en-US" dirty="0" smtClean="0"/>
              <a:t>項に，「陸海空軍その他の戦力は，これを保持してはならない」とありますから，戦力であることが疑われていない自衛隊をわが国が保持していることは，違憲だということになります。■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★これに対して，「前項の目的を達するため」という文言を重視して，反対解釈をしてみましょう。■</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★前項の目的とは，「国際紛争を解決するため」ですから，その反対概念である「自衛のため」の戦力は，これを保持することができることになります。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■つまり，自衛隊の保持は，合憲だということになります。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■もちろん，これで結論が出たわけではありません。むしろ，先に述べたアイラック（</a:t>
            </a:r>
            <a:r>
              <a:rPr lang="en-US" altLang="ja-JP" dirty="0" smtClean="0"/>
              <a:t>IRAC</a:t>
            </a:r>
            <a:r>
              <a:rPr lang="ja-JP" altLang="en-US" dirty="0" smtClean="0"/>
              <a:t>）の議論の始まりです。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■違憲論に</a:t>
            </a:r>
            <a:r>
              <a:rPr lang="ja-JP" altLang="en-US" dirty="0" err="1" smtClean="0"/>
              <a:t>組する</a:t>
            </a:r>
            <a:r>
              <a:rPr lang="ja-JP" altLang="en-US" dirty="0" smtClean="0"/>
              <a:t>人は，国際紛争を解決する手段としての戦争と，自衛のための戦争を区別することはできないと反論するでしょう。これまでの歴史で，国際紛争は，常に，自衛のための戦争だとされてきたからです。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■しかし，合憲論に</a:t>
            </a:r>
            <a:r>
              <a:rPr lang="ja-JP" altLang="en-US" dirty="0" err="1" smtClean="0"/>
              <a:t>組する</a:t>
            </a:r>
            <a:r>
              <a:rPr lang="ja-JP" altLang="en-US" dirty="0" smtClean="0"/>
              <a:t>人は，侵略されたり，そのおそれが間近に迫ったときに，自国を防衛するために戦争するのと，他国を侵略したり，他国を守るための国際紛争を解決するための戦争とは区別できるし，区別すべきだと主張するでしょう。</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■この議論を収束するためには，どちらもが納得できる高度な解釈原理を確立する必要があります。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■これを機会に，トゥールミンの図式を参考にして，皆さんで実施してみるとよいでしょう。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28</a:t>
            </a:fld>
            <a:endParaRPr kumimoji="1" lang="ja-JP" altLang="en-US"/>
          </a:p>
        </p:txBody>
      </p:sp>
    </p:spTree>
    <p:extLst>
      <p:ext uri="{BB962C8B-B14F-4D97-AF65-F5344CB8AC3E}">
        <p14:creationId xmlns:p14="http://schemas.microsoft.com/office/powerpoint/2010/main" val="2555895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憲法</a:t>
            </a:r>
            <a:r>
              <a:rPr kumimoji="1" lang="en-US" altLang="ja-JP" dirty="0" smtClean="0"/>
              <a:t>9</a:t>
            </a:r>
            <a:r>
              <a:rPr kumimoji="1" lang="ja-JP" altLang="en-US" dirty="0" smtClean="0"/>
              <a:t>条の議論をヴェン図で表現することで，今回の模擬講義のまとめとすることにします。■</a:t>
            </a:r>
            <a:endParaRPr kumimoji="1" lang="en-US" altLang="ja-JP" dirty="0" smtClean="0"/>
          </a:p>
          <a:p>
            <a:r>
              <a:rPr kumimoji="1" lang="ja-JP" altLang="en-US" dirty="0" smtClean="0"/>
              <a:t>■自衛隊の違憲論は，憲法第</a:t>
            </a:r>
            <a:r>
              <a:rPr kumimoji="1" lang="en-US" altLang="ja-JP" dirty="0" smtClean="0"/>
              <a:t>9</a:t>
            </a:r>
            <a:r>
              <a:rPr kumimoji="1" lang="ja-JP" altLang="en-US" dirty="0" smtClean="0"/>
              <a:t>条を原則どおり，文理解釈するものです。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■すなわち，「</a:t>
            </a:r>
            <a:r>
              <a:rPr lang="ja-JP" altLang="en-US" sz="2600" dirty="0" smtClean="0"/>
              <a:t>陸海空軍等の戦力は保持してはならない」のですから，戦力である自衛隊を保持することは，違憲だと考えます。■</a:t>
            </a:r>
          </a:p>
          <a:p>
            <a:r>
              <a:rPr kumimoji="1" lang="ja-JP" altLang="en-US" dirty="0" smtClean="0"/>
              <a:t>■これに対して，自衛隊の合憲論は，憲法第</a:t>
            </a:r>
            <a:r>
              <a:rPr kumimoji="1" lang="en-US" altLang="ja-JP" dirty="0" smtClean="0"/>
              <a:t>9</a:t>
            </a:r>
            <a:r>
              <a:rPr kumimoji="1" lang="ja-JP" altLang="en-US" dirty="0" smtClean="0"/>
              <a:t>条第</a:t>
            </a:r>
            <a:r>
              <a:rPr kumimoji="1" lang="en-US" altLang="ja-JP" dirty="0" smtClean="0"/>
              <a:t>2</a:t>
            </a:r>
            <a:r>
              <a:rPr kumimoji="1" lang="ja-JP" altLang="en-US" dirty="0" smtClean="0"/>
              <a:t>項の「前項の目的を達するために」という文言を重視して，反対解釈をするものです。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■すなわち，確かに，第</a:t>
            </a:r>
            <a:r>
              <a:rPr kumimoji="1" lang="en-US" altLang="ja-JP" dirty="0" smtClean="0"/>
              <a:t>1</a:t>
            </a:r>
            <a:r>
              <a:rPr kumimoji="1" lang="ja-JP" altLang="en-US" dirty="0" smtClean="0"/>
              <a:t>項によって，</a:t>
            </a:r>
            <a:r>
              <a:rPr lang="ja-JP" altLang="en-US" sz="2600" dirty="0" smtClean="0"/>
              <a:t>国際紛争を解決するための軍隊は保持してはならないのですが，</a:t>
            </a:r>
            <a:endParaRPr lang="en-US" altLang="ja-JP" sz="26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2600" dirty="0" smtClean="0"/>
              <a:t>★第</a:t>
            </a:r>
            <a:r>
              <a:rPr lang="en-US" altLang="ja-JP" sz="2600" dirty="0" smtClean="0"/>
              <a:t>2</a:t>
            </a:r>
            <a:r>
              <a:rPr lang="ja-JP" altLang="en-US" sz="2600" dirty="0" smtClean="0"/>
              <a:t>項の「前項の目的を達するため」という文言によって「反対解釈」が可能となり，自衛のための手段としての軍隊は，保持することができるという結論を導くことができます。したがって，自衛のための軍隊である自衛隊を保持するとは，合憲であると考えることになります。■</a:t>
            </a:r>
            <a:endParaRPr lang="en-US" altLang="ja-JP" sz="26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2600" dirty="0" smtClean="0"/>
              <a:t>★自衛のための戦争も同じようなことになるのでしょう。</a:t>
            </a:r>
            <a:endParaRPr lang="en-US" altLang="ja-JP" sz="26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2600" dirty="0" smtClean="0"/>
              <a:t>■皆さんは，どう考えますか</a:t>
            </a:r>
            <a:r>
              <a:rPr kumimoji="1" lang="en-US" altLang="ja-JP" sz="2600" dirty="0" smtClean="0"/>
              <a:t>?</a:t>
            </a:r>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2600" dirty="0" smtClean="0"/>
              <a:t>■ヴェン図を基にして，議論を行い，その議論の経過を，トゥールミンの図式を使って，議論のプロセスを図式化してみると，建設的な議論ができるでしょう。</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ja-JP" altLang="en-US" smtClean="0"/>
              <a:t>民法入門</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2013/2/1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Introcuction to Civil Law by S. Kagayama</a:t>
            </a:r>
            <a:endParaRPr kumimoji="1" lang="ja-JP" altLang="en-US"/>
          </a:p>
        </p:txBody>
      </p:sp>
      <p:sp>
        <p:nvSpPr>
          <p:cNvPr id="7" name="スライド番号プレースホルダー 6"/>
          <p:cNvSpPr>
            <a:spLocks noGrp="1"/>
          </p:cNvSpPr>
          <p:nvPr>
            <p:ph type="sldNum" sz="quarter" idx="13"/>
          </p:nvPr>
        </p:nvSpPr>
        <p:spPr/>
        <p:txBody>
          <a:bodyPr/>
          <a:lstStyle/>
          <a:p>
            <a:fld id="{E3D56150-D474-4F5B-92A7-811BC8494FE0}" type="slidenum">
              <a:rPr kumimoji="1" lang="ja-JP" altLang="en-US" smtClean="0"/>
              <a:t>29</a:t>
            </a:fld>
            <a:endParaRPr kumimoji="1" lang="ja-JP" altLang="en-US"/>
          </a:p>
        </p:txBody>
      </p:sp>
    </p:spTree>
    <p:extLst>
      <p:ext uri="{BB962C8B-B14F-4D97-AF65-F5344CB8AC3E}">
        <p14:creationId xmlns:p14="http://schemas.microsoft.com/office/powerpoint/2010/main" val="324309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今日の模擬授業のテーマは，「法律の解釈は，面白くて恐ろしい」です。</a:t>
            </a:r>
            <a:endParaRPr kumimoji="1" lang="en-US" altLang="ja-JP" dirty="0" smtClean="0"/>
          </a:p>
          <a:p>
            <a:r>
              <a:rPr kumimoji="1" lang="ja-JP" altLang="en-US" dirty="0" smtClean="0"/>
              <a:t>■その内容は，一言で言うと，「法の解釈とは何だろう」という問いに答えるものです。■</a:t>
            </a:r>
            <a:endParaRPr kumimoji="1" lang="en-US" altLang="ja-JP" dirty="0" smtClean="0"/>
          </a:p>
          <a:p>
            <a:r>
              <a:rPr kumimoji="1" lang="ja-JP" altLang="en-US" dirty="0" smtClean="0"/>
              <a:t>★最初は，「法とは何か」から▲はじめて，</a:t>
            </a:r>
            <a:endParaRPr kumimoji="1" lang="en-US" altLang="ja-JP" dirty="0" smtClean="0"/>
          </a:p>
          <a:p>
            <a:r>
              <a:rPr kumimoji="1" lang="ja-JP" altLang="en-US" dirty="0" smtClean="0"/>
              <a:t>★法学部では，何を学ぶのか，</a:t>
            </a:r>
            <a:endParaRPr kumimoji="1" lang="en-US" altLang="ja-JP" dirty="0" smtClean="0"/>
          </a:p>
          <a:p>
            <a:r>
              <a:rPr kumimoji="1" lang="ja-JP" altLang="en-US" dirty="0" smtClean="0"/>
              <a:t>★実務で通用する学習の仕方，すなわち，</a:t>
            </a:r>
            <a:endParaRPr kumimoji="1" lang="en-US" altLang="ja-JP" dirty="0" smtClean="0"/>
          </a:p>
          <a:p>
            <a:r>
              <a:rPr kumimoji="1" lang="ja-JP" altLang="en-US" dirty="0" smtClean="0"/>
              <a:t>★法律家に特別の能力の獲得方法として，</a:t>
            </a:r>
            <a:endParaRPr kumimoji="1" lang="en-US" altLang="ja-JP" dirty="0" smtClean="0"/>
          </a:p>
          <a:p>
            <a:r>
              <a:rPr kumimoji="1" lang="ja-JP" altLang="en-US" dirty="0" smtClean="0"/>
              <a:t>★アイラック（</a:t>
            </a:r>
            <a:r>
              <a:rPr kumimoji="1" lang="en-US" altLang="ja-JP" dirty="0" smtClean="0"/>
              <a:t>IRAC</a:t>
            </a:r>
            <a:r>
              <a:rPr kumimoji="1" lang="ja-JP" altLang="en-US" dirty="0" smtClean="0"/>
              <a:t>）という考え方を紹介します。■</a:t>
            </a:r>
            <a:endParaRPr kumimoji="1" lang="en-US" altLang="ja-JP" dirty="0" smtClean="0"/>
          </a:p>
          <a:p>
            <a:r>
              <a:rPr kumimoji="1" lang="ja-JP" altLang="en-US" dirty="0" smtClean="0"/>
              <a:t>★次に，解釈とは何か，法律に解釈が必要なのは，なぜかについて，説明し，</a:t>
            </a:r>
            <a:endParaRPr kumimoji="1" lang="en-US" altLang="ja-JP" dirty="0" smtClean="0"/>
          </a:p>
          <a:p>
            <a:r>
              <a:rPr kumimoji="1" lang="ja-JP" altLang="en-US" dirty="0" smtClean="0"/>
              <a:t>★法の解釈の種類について，</a:t>
            </a:r>
            <a:endParaRPr kumimoji="1" lang="en-US" altLang="ja-JP" dirty="0" smtClean="0"/>
          </a:p>
          <a:p>
            <a:r>
              <a:rPr kumimoji="1" lang="ja-JP" altLang="en-US" dirty="0" smtClean="0"/>
              <a:t>★文理解釈，拡大・縮小解釈，</a:t>
            </a:r>
            <a:endParaRPr kumimoji="1" lang="en-US" altLang="ja-JP" dirty="0" smtClean="0"/>
          </a:p>
          <a:p>
            <a:r>
              <a:rPr kumimoji="1" lang="ja-JP" altLang="en-US" dirty="0" smtClean="0"/>
              <a:t>★反対解釈，</a:t>
            </a:r>
            <a:endParaRPr kumimoji="1" lang="en-US" altLang="ja-JP" dirty="0" smtClean="0"/>
          </a:p>
          <a:p>
            <a:r>
              <a:rPr kumimoji="1" lang="ja-JP" altLang="en-US" dirty="0" smtClean="0"/>
              <a:t>★類推解釈，例文解釈という，</a:t>
            </a:r>
            <a:r>
              <a:rPr kumimoji="1" lang="en-US" altLang="ja-JP" dirty="0" smtClean="0"/>
              <a:t>6</a:t>
            </a:r>
            <a:r>
              <a:rPr kumimoji="1" lang="ja-JP" altLang="en-US" dirty="0" err="1" smtClean="0"/>
              <a:t>つの</a:t>
            </a:r>
            <a:r>
              <a:rPr kumimoji="1" lang="ja-JP" altLang="en-US" dirty="0" smtClean="0"/>
              <a:t>解釈方法をヴェン図を使いながら，詳しく説明します。■</a:t>
            </a:r>
            <a:endParaRPr kumimoji="1" lang="en-US" altLang="ja-JP" dirty="0" smtClean="0"/>
          </a:p>
          <a:p>
            <a:r>
              <a:rPr kumimoji="1" lang="ja-JP" altLang="en-US" dirty="0" smtClean="0"/>
              <a:t>★そして，最後に，応用問題として，憲法</a:t>
            </a:r>
            <a:r>
              <a:rPr kumimoji="1" lang="en-US" altLang="ja-JP" dirty="0" smtClean="0"/>
              <a:t>9</a:t>
            </a:r>
            <a:r>
              <a:rPr kumimoji="1" lang="ja-JP" altLang="en-US" dirty="0" smtClean="0"/>
              <a:t>条の解釈について，皆さんと一緒に考えてみたいと思います。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3</a:t>
            </a:fld>
            <a:endParaRPr kumimoji="1" lang="ja-JP" altLang="en-US"/>
          </a:p>
        </p:txBody>
      </p:sp>
    </p:spTree>
    <p:extLst>
      <p:ext uri="{BB962C8B-B14F-4D97-AF65-F5344CB8AC3E}">
        <p14:creationId xmlns:p14="http://schemas.microsoft.com/office/powerpoint/2010/main" val="21125202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まず，自衛隊は違憲であるとの立場で主張を行います。</a:t>
            </a:r>
            <a:endParaRPr kumimoji="1" lang="en-US" altLang="ja-JP" dirty="0" smtClean="0"/>
          </a:p>
          <a:p>
            <a:r>
              <a:rPr kumimoji="1" lang="ja-JP" altLang="en-US" dirty="0" smtClean="0"/>
              <a:t>★自衛隊は，陸海空軍を擁する戦力です。■</a:t>
            </a:r>
            <a:endParaRPr kumimoji="1" lang="en-US" altLang="ja-JP" dirty="0" smtClean="0"/>
          </a:p>
          <a:p>
            <a:r>
              <a:rPr kumimoji="1" lang="ja-JP" altLang="en-US" dirty="0" smtClean="0"/>
              <a:t>★したがって，わが国が自衛隊を保持することは憲法に違反します。■</a:t>
            </a:r>
            <a:endParaRPr kumimoji="1" lang="en-US" altLang="ja-JP" dirty="0" smtClean="0"/>
          </a:p>
          <a:p>
            <a:r>
              <a:rPr kumimoji="1" lang="ja-JP" altLang="en-US" dirty="0" smtClean="0"/>
              <a:t>★なぜなら，憲法</a:t>
            </a:r>
            <a:r>
              <a:rPr kumimoji="1" lang="en-US" altLang="ja-JP" dirty="0" smtClean="0"/>
              <a:t>9</a:t>
            </a:r>
            <a:r>
              <a:rPr kumimoji="1" lang="ja-JP" altLang="en-US" dirty="0" smtClean="0"/>
              <a:t>条</a:t>
            </a:r>
            <a:r>
              <a:rPr kumimoji="1" lang="en-US" altLang="ja-JP" dirty="0" smtClean="0"/>
              <a:t>2</a:t>
            </a:r>
            <a:r>
              <a:rPr kumimoji="1" lang="ja-JP" altLang="en-US" dirty="0" smtClean="0"/>
              <a:t>項は，「</a:t>
            </a:r>
            <a:r>
              <a:rPr lang="ja-JP" altLang="en-US" dirty="0" smtClean="0"/>
              <a:t>陸海空軍その他の戦力は、これを保持しない。</a:t>
            </a:r>
            <a:r>
              <a:rPr kumimoji="1" lang="ja-JP" altLang="en-US" dirty="0" smtClean="0"/>
              <a:t>」と規定しているからです。</a:t>
            </a:r>
            <a:endParaRPr kumimoji="1" lang="en-US" altLang="ja-JP" dirty="0" smtClean="0"/>
          </a:p>
          <a:p>
            <a:r>
              <a:rPr kumimoji="1" lang="ja-JP" altLang="en-US" dirty="0" smtClean="0"/>
              <a:t>■これに対して，合憲論の立場</a:t>
            </a:r>
            <a:r>
              <a:rPr kumimoji="1" lang="ja-JP" altLang="en-US" smtClean="0"/>
              <a:t>に立つ</a:t>
            </a:r>
            <a:r>
              <a:rPr kumimoji="1" lang="ja-JP" altLang="en-US" dirty="0" smtClean="0"/>
              <a:t>人は，以下のように反論することでしょう。■</a:t>
            </a:r>
            <a:endParaRPr kumimoji="1" lang="en-US" altLang="ja-JP" dirty="0" smtClean="0"/>
          </a:p>
          <a:p>
            <a:r>
              <a:rPr kumimoji="1" lang="ja-JP" altLang="en-US" dirty="0" smtClean="0"/>
              <a:t>★憲法</a:t>
            </a:r>
            <a:r>
              <a:rPr kumimoji="1" lang="en-US" altLang="ja-JP" dirty="0" smtClean="0"/>
              <a:t>9</a:t>
            </a:r>
            <a:r>
              <a:rPr kumimoji="1" lang="ja-JP" altLang="en-US" dirty="0" smtClean="0"/>
              <a:t>条</a:t>
            </a:r>
            <a:r>
              <a:rPr kumimoji="1" lang="en-US" altLang="ja-JP" dirty="0" smtClean="0"/>
              <a:t>2</a:t>
            </a:r>
            <a:r>
              <a:rPr kumimoji="1" lang="ja-JP" altLang="en-US" dirty="0" smtClean="0"/>
              <a:t>項は，確かに，戦力の保持を認めていません。</a:t>
            </a:r>
            <a:endParaRPr kumimoji="1" lang="en-US" altLang="ja-JP" dirty="0" smtClean="0"/>
          </a:p>
          <a:p>
            <a:r>
              <a:rPr kumimoji="1" lang="ja-JP" altLang="en-US" dirty="0" smtClean="0"/>
              <a:t>■しかし，それは，「前項の目的を達するため」，すなわち，「</a:t>
            </a:r>
            <a:r>
              <a:rPr lang="ja-JP" altLang="en-US" dirty="0" smtClean="0"/>
              <a:t>国際紛争を解決する手段として</a:t>
            </a:r>
            <a:r>
              <a:rPr kumimoji="1" lang="ja-JP" altLang="en-US" dirty="0" smtClean="0"/>
              <a:t>」戦力を保持することを禁止しているのです。</a:t>
            </a:r>
            <a:endParaRPr kumimoji="1" lang="en-US" altLang="ja-JP" dirty="0" smtClean="0"/>
          </a:p>
          <a:p>
            <a:r>
              <a:rPr kumimoji="1" lang="ja-JP" altLang="en-US" dirty="0" smtClean="0"/>
              <a:t>■したがって，国際紛争を解決する手段とは反対の，自衛の手段としての戦力は，保持が禁止されていません。</a:t>
            </a:r>
            <a:endParaRPr kumimoji="1" lang="en-US" altLang="ja-JP" dirty="0" smtClean="0"/>
          </a:p>
          <a:p>
            <a:r>
              <a:rPr kumimoji="1" lang="ja-JP" altLang="en-US" dirty="0" smtClean="0"/>
              <a:t>■これに対して，違憲論の立場に立つ人は，これまでの全ての戦争は，自衛の手段として行使されてきたのであり，自衛のための戦争も，結局は，国際紛争を解決するために行われるのであり，自衛のための戦争を理由に，戦力を保持することはできない。</a:t>
            </a:r>
            <a:endParaRPr kumimoji="1" lang="en-US" altLang="ja-JP" dirty="0" smtClean="0"/>
          </a:p>
          <a:p>
            <a:r>
              <a:rPr kumimoji="1" lang="ja-JP" altLang="en-US" dirty="0" smtClean="0"/>
              <a:t>■これに対して，合憲論の立場に立つ人は，国際紛争を解決する手段と，自衛の手段とは，明確に区別できると反論することでしょう。</a:t>
            </a:r>
            <a:endParaRPr kumimoji="1" lang="en-US" altLang="ja-JP" dirty="0" smtClean="0"/>
          </a:p>
          <a:p>
            <a:r>
              <a:rPr kumimoji="1" lang="ja-JP" altLang="en-US" dirty="0" smtClean="0"/>
              <a:t>■ここでは，次のようにまとめておくことにします。■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dirty="0" smtClean="0">
                <a:latin typeface="Century" pitchFamily="18" charset="0"/>
              </a:rPr>
              <a:t>国際紛争を解決する手段としては，戦力は保持してはならない。しかし，自衛のための戦力は，保持することができる。</a:t>
            </a:r>
          </a:p>
          <a:p>
            <a:r>
              <a:rPr kumimoji="1" lang="ja-JP" altLang="en-US" dirty="0" smtClean="0"/>
              <a:t>■もっとも，国際紛争を解決する手段と，自衛の手段とを区別することができるかどうかについては，さらに，注意深く検討を続ける必要があると思われます。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30</a:t>
            </a:fld>
            <a:endParaRPr kumimoji="1" lang="ja-JP" altLang="en-US"/>
          </a:p>
        </p:txBody>
      </p:sp>
    </p:spTree>
    <p:extLst>
      <p:ext uri="{BB962C8B-B14F-4D97-AF65-F5344CB8AC3E}">
        <p14:creationId xmlns:p14="http://schemas.microsoft.com/office/powerpoint/2010/main" val="3829507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これで，模擬授業「法律の解釈は面白くて，恐ろしい」を終わります。</a:t>
            </a:r>
            <a:endParaRPr kumimoji="1" lang="en-US" altLang="ja-JP" dirty="0" smtClean="0"/>
          </a:p>
          <a:p>
            <a:r>
              <a:rPr kumimoji="1" lang="ja-JP" altLang="en-US" dirty="0" smtClean="0"/>
              <a:t>■ご清聴ありがとうございました。</a:t>
            </a:r>
            <a:endParaRPr kumimoji="1" lang="en-US" altLang="ja-JP" dirty="0" smtClean="0"/>
          </a:p>
          <a:p>
            <a:r>
              <a:rPr kumimoji="1" lang="ja-JP" altLang="en-US" dirty="0" smtClean="0"/>
              <a:t>■ここで，皆さんに提案です。</a:t>
            </a:r>
            <a:endParaRPr kumimoji="1" lang="en-US" altLang="ja-JP" dirty="0" smtClean="0"/>
          </a:p>
          <a:p>
            <a:r>
              <a:rPr kumimoji="1" lang="ja-JP" altLang="en-US" dirty="0" smtClean="0"/>
              <a:t>■この模擬授業の中で，どのページがもっとも印象に残ったのか，</a:t>
            </a:r>
            <a:endParaRPr kumimoji="1" lang="en-US" altLang="ja-JP" dirty="0" smtClean="0"/>
          </a:p>
          <a:p>
            <a:r>
              <a:rPr kumimoji="1" lang="ja-JP" altLang="en-US" dirty="0" smtClean="0"/>
              <a:t>■その理由は何かについて，日付を付けて，メモを取ってみましょう。</a:t>
            </a:r>
            <a:endParaRPr kumimoji="1" lang="en-US" altLang="ja-JP" dirty="0" smtClean="0"/>
          </a:p>
          <a:p>
            <a:r>
              <a:rPr kumimoji="1" lang="ja-JP" altLang="en-US" dirty="0" smtClean="0"/>
              <a:t>■このビデオを見るたびに，その印象が変わるはずです。</a:t>
            </a:r>
            <a:endParaRPr kumimoji="1" lang="en-US" altLang="ja-JP" dirty="0" smtClean="0"/>
          </a:p>
          <a:p>
            <a:r>
              <a:rPr kumimoji="1" lang="ja-JP" altLang="en-US" dirty="0" smtClean="0"/>
              <a:t>■そのようなメモが，あなたの成長の記録となるはずです。</a:t>
            </a:r>
            <a:endParaRPr kumimoji="1" lang="en-US" altLang="ja-JP" dirty="0" smtClean="0"/>
          </a:p>
          <a:p>
            <a:r>
              <a:rPr kumimoji="1" lang="ja-JP" altLang="en-US" dirty="0" smtClean="0"/>
              <a:t>■皆さんのご健闘を祈ります。</a:t>
            </a:r>
            <a:endParaRPr kumimoji="1" lang="en-US" altLang="ja-JP" dirty="0" smtClean="0"/>
          </a:p>
          <a:p>
            <a:r>
              <a:rPr kumimoji="1" lang="ja-JP" altLang="en-US" dirty="0" smtClean="0"/>
              <a:t>■いつか，またお会いしましょう。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31</a:t>
            </a:fld>
            <a:endParaRPr kumimoji="1" lang="ja-JP" altLang="en-US"/>
          </a:p>
        </p:txBody>
      </p:sp>
    </p:spTree>
    <p:extLst>
      <p:ext uri="{BB962C8B-B14F-4D97-AF65-F5344CB8AC3E}">
        <p14:creationId xmlns:p14="http://schemas.microsoft.com/office/powerpoint/2010/main" val="250761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「法とは何か」という問題は，本当は難しい問題です。</a:t>
            </a:r>
            <a:endParaRPr kumimoji="1" lang="en-US" altLang="ja-JP" dirty="0" smtClean="0"/>
          </a:p>
          <a:p>
            <a:r>
              <a:rPr kumimoji="1" lang="ja-JP" altLang="en-US" dirty="0" smtClean="0"/>
              <a:t>■しかし，法の女神である「テミス」の像を見て，テミスが持っている持ち物が何かを考えてみると，「法とは何か」について，言葉に出していえるようになります。■</a:t>
            </a:r>
            <a:endParaRPr kumimoji="1" lang="en-US" altLang="ja-JP" dirty="0" smtClean="0"/>
          </a:p>
          <a:p>
            <a:r>
              <a:rPr kumimoji="1" lang="ja-JP" altLang="en-US" dirty="0" smtClean="0"/>
              <a:t>★テミスは，左手に何を持っていますか，それで何をするのでしょうか</a:t>
            </a:r>
            <a:r>
              <a:rPr kumimoji="1" lang="en-US" altLang="ja-JP" dirty="0" smtClean="0"/>
              <a:t>?</a:t>
            </a:r>
            <a:r>
              <a:rPr kumimoji="1" lang="ja-JP" altLang="en-US" dirty="0" smtClean="0"/>
              <a:t>■</a:t>
            </a:r>
            <a:endParaRPr kumimoji="1" lang="en-US" altLang="ja-JP" dirty="0" smtClean="0"/>
          </a:p>
          <a:p>
            <a:r>
              <a:rPr kumimoji="1" lang="ja-JP" altLang="en-US" dirty="0" smtClean="0"/>
              <a:t>★テミスは，右手に何を持っているのでしょうか，それで何をするのでしょうか</a:t>
            </a:r>
            <a:r>
              <a:rPr kumimoji="1" lang="en-US" altLang="ja-JP" dirty="0" smtClean="0"/>
              <a:t>?</a:t>
            </a:r>
            <a:r>
              <a:rPr kumimoji="1" lang="ja-JP" altLang="en-US" dirty="0" smtClean="0"/>
              <a:t>■</a:t>
            </a:r>
            <a:endParaRPr kumimoji="1" lang="en-US" altLang="ja-JP" dirty="0" smtClean="0"/>
          </a:p>
          <a:p>
            <a:r>
              <a:rPr kumimoji="1" lang="ja-JP" altLang="en-US" dirty="0" smtClean="0"/>
              <a:t>★テミスは，目隠しをしています。それはなぜでしょうか</a:t>
            </a:r>
            <a:r>
              <a:rPr kumimoji="1" lang="en-US" altLang="ja-JP" dirty="0" smtClean="0"/>
              <a:t>?</a:t>
            </a:r>
          </a:p>
          <a:p>
            <a:r>
              <a:rPr kumimoji="1" lang="ja-JP" altLang="en-US" dirty="0" smtClean="0"/>
              <a:t>■以上の疑問に答えることができるようになると，「法とは何か」という問題に答えることができるようになります。</a:t>
            </a:r>
            <a:endParaRPr kumimoji="1" lang="en-US" altLang="ja-JP" dirty="0" smtClean="0"/>
          </a:p>
          <a:p>
            <a:r>
              <a:rPr kumimoji="1" lang="ja-JP" altLang="en-US" dirty="0" smtClean="0"/>
              <a:t>■それでは，順番に答えていくことにしましょう。</a:t>
            </a:r>
            <a:endParaRPr kumimoji="1" lang="en-US" altLang="ja-JP" dirty="0" smtClean="0"/>
          </a:p>
          <a:p>
            <a:r>
              <a:rPr kumimoji="1" lang="ja-JP" altLang="en-US" dirty="0" smtClean="0"/>
              <a:t>■第</a:t>
            </a:r>
            <a:r>
              <a:rPr kumimoji="1" lang="en-US" altLang="ja-JP" dirty="0" smtClean="0"/>
              <a:t>1</a:t>
            </a:r>
            <a:r>
              <a:rPr kumimoji="1" lang="ja-JP" altLang="en-US" dirty="0" smtClean="0"/>
              <a:t>に</a:t>
            </a:r>
            <a:r>
              <a:rPr kumimoji="1" lang="en-US" altLang="ja-JP" dirty="0" smtClean="0"/>
              <a:t>,</a:t>
            </a:r>
            <a:r>
              <a:rPr kumimoji="1" lang="ja-JP" altLang="en-US" dirty="0" smtClean="0"/>
              <a:t>テミスが左手に持っているのは，何ですか？■</a:t>
            </a:r>
            <a:endParaRPr kumimoji="1" lang="en-US" altLang="ja-JP" dirty="0" smtClean="0"/>
          </a:p>
          <a:p>
            <a:r>
              <a:rPr kumimoji="1" lang="ja-JP" altLang="en-US" dirty="0" smtClean="0"/>
              <a:t>★そうです。天秤です。■</a:t>
            </a:r>
            <a:endParaRPr kumimoji="1" lang="en-US" altLang="ja-JP" dirty="0" smtClean="0"/>
          </a:p>
          <a:p>
            <a:r>
              <a:rPr kumimoji="1" lang="ja-JP" altLang="en-US" dirty="0" smtClean="0"/>
              <a:t>★テミスは，当事者の言い分を天秤にかけてはかり，どちらにブがあるかを判断しています。■</a:t>
            </a:r>
            <a:endParaRPr kumimoji="1" lang="en-US" altLang="ja-JP" dirty="0" smtClean="0"/>
          </a:p>
          <a:p>
            <a:r>
              <a:rPr kumimoji="1" lang="ja-JP" altLang="en-US" dirty="0" smtClean="0"/>
              <a:t>★法の世界では，当事者の言い分を良く聞いて，どちらの言い分が合理的かをルールに従って判断するのです。■</a:t>
            </a:r>
            <a:endParaRPr kumimoji="1" lang="en-US" altLang="ja-JP" dirty="0" smtClean="0"/>
          </a:p>
          <a:p>
            <a:r>
              <a:rPr kumimoji="1" lang="ja-JP" altLang="en-US" dirty="0" smtClean="0"/>
              <a:t>■つまり，法の世界とは，問答無用の暴力の世界でも，権威者の言うことに従わざるを得ない権威主義の世界とも違い，ルールに従って合理的に判断される」世界なのです。</a:t>
            </a:r>
            <a:endParaRPr kumimoji="1" lang="en-US" altLang="ja-JP" dirty="0" smtClean="0"/>
          </a:p>
          <a:p>
            <a:r>
              <a:rPr kumimoji="1" lang="ja-JP" altLang="en-US" dirty="0" smtClean="0"/>
              <a:t>■第</a:t>
            </a:r>
            <a:r>
              <a:rPr kumimoji="1" lang="en-US" altLang="ja-JP" dirty="0" smtClean="0"/>
              <a:t>2</a:t>
            </a:r>
            <a:r>
              <a:rPr kumimoji="1" lang="ja-JP" altLang="en-US" dirty="0" smtClean="0"/>
              <a:t>に</a:t>
            </a:r>
            <a:r>
              <a:rPr kumimoji="1" lang="en-US" altLang="ja-JP" dirty="0" smtClean="0"/>
              <a:t>,</a:t>
            </a:r>
            <a:r>
              <a:rPr kumimoji="1" lang="ja-JP" altLang="en-US" dirty="0" smtClean="0"/>
              <a:t>テミスが右手に持っているのは，何ですか</a:t>
            </a:r>
            <a:r>
              <a:rPr kumimoji="1" lang="en-US" altLang="ja-JP" dirty="0" smtClean="0"/>
              <a:t>?</a:t>
            </a:r>
            <a:r>
              <a:rPr kumimoji="1" lang="ja-JP" altLang="en-US" dirty="0" smtClean="0"/>
              <a:t>■</a:t>
            </a:r>
            <a:endParaRPr kumimoji="1" lang="en-US" altLang="ja-JP" dirty="0" smtClean="0"/>
          </a:p>
          <a:p>
            <a:r>
              <a:rPr kumimoji="1" lang="ja-JP" altLang="en-US" dirty="0" smtClean="0"/>
              <a:t>★そうです。剣です。</a:t>
            </a:r>
            <a:endParaRPr kumimoji="1" lang="en-US" altLang="ja-JP" dirty="0" smtClean="0"/>
          </a:p>
          <a:p>
            <a:r>
              <a:rPr kumimoji="1" lang="ja-JP" altLang="en-US" dirty="0" smtClean="0"/>
              <a:t>★当事者が，判決に従わない場合は，法の世界では，判決が強制されます。この点が</a:t>
            </a:r>
            <a:r>
              <a:rPr kumimoji="1" lang="en-US" altLang="ja-JP" dirty="0" smtClean="0"/>
              <a:t>,</a:t>
            </a:r>
            <a:r>
              <a:rPr kumimoji="1" lang="ja-JP" altLang="en-US" dirty="0" smtClean="0"/>
              <a:t>強制力を伴わない道徳とは異なる点です。</a:t>
            </a:r>
            <a:endParaRPr kumimoji="1" lang="en-US" altLang="ja-JP" dirty="0" smtClean="0"/>
          </a:p>
          <a:p>
            <a:r>
              <a:rPr kumimoji="1" lang="ja-JP" altLang="en-US" dirty="0" smtClean="0"/>
              <a:t>■第</a:t>
            </a:r>
            <a:r>
              <a:rPr kumimoji="1" lang="en-US" altLang="ja-JP" dirty="0" smtClean="0"/>
              <a:t>3</a:t>
            </a:r>
            <a:r>
              <a:rPr kumimoji="1" lang="ja-JP" altLang="en-US" dirty="0" smtClean="0"/>
              <a:t>に，テミスが目隠しをしているのは，なぜでしょうか</a:t>
            </a:r>
            <a:r>
              <a:rPr kumimoji="1" lang="en-US" altLang="ja-JP" dirty="0" smtClean="0"/>
              <a:t>?</a:t>
            </a:r>
            <a:r>
              <a:rPr kumimoji="1" lang="ja-JP" altLang="en-US" dirty="0" smtClean="0"/>
              <a:t>■</a:t>
            </a:r>
            <a:endParaRPr kumimoji="1" lang="en-US" altLang="ja-JP" dirty="0" smtClean="0"/>
          </a:p>
          <a:p>
            <a:r>
              <a:rPr kumimoji="1" lang="ja-JP" altLang="en-US" dirty="0" smtClean="0"/>
              <a:t>★そうです。外見に惑わされず，公平な判断をするためです。■</a:t>
            </a:r>
            <a:endParaRPr kumimoji="1" lang="en-US" altLang="ja-JP" dirty="0" smtClean="0"/>
          </a:p>
          <a:p>
            <a:r>
              <a:rPr kumimoji="1" lang="ja-JP" altLang="en-US" dirty="0" smtClean="0"/>
              <a:t>★テミスが目隠しをしているモウひとつの理由は，書類に頼らずに，弁論をしなさいということを言いたいためです。■</a:t>
            </a:r>
            <a:endParaRPr kumimoji="1" lang="en-US" altLang="ja-JP" dirty="0" smtClean="0"/>
          </a:p>
          <a:p>
            <a:r>
              <a:rPr kumimoji="1" lang="ja-JP" altLang="en-US" dirty="0" smtClean="0"/>
              <a:t>★わが国の裁判実務では，法廷でも，弁論をせずに，書類のやり取りで済ませることが多いのですが，これは，本来の法のあり方には反しています。テミスは，そのことを批判しているのだと思います。■</a:t>
            </a:r>
            <a:endParaRPr kumimoji="1" lang="en-US" altLang="ja-JP" dirty="0" smtClean="0"/>
          </a:p>
          <a:p>
            <a:r>
              <a:rPr kumimoji="1" lang="ja-JP" altLang="en-US" dirty="0" smtClean="0"/>
              <a:t>★理想の裁判官を示すテミスの像は，「自分の言いたいことは，口に出して言いなさい。書面を出しても読みませんよ」というメッセージだと考えるべきでしょう。</a:t>
            </a:r>
            <a:endParaRPr kumimoji="1" lang="en-US" altLang="ja-JP" dirty="0" smtClean="0"/>
          </a:p>
          <a:p>
            <a:r>
              <a:rPr kumimoji="1" lang="ja-JP" altLang="en-US" dirty="0" smtClean="0"/>
              <a:t>■一国の大臣が，国会答弁として官僚が書いたメモを読み上げている場面が，テレビで中継されていますが，それは，とても恥ずかしいことです。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自分の意見を言うのに，自分で書いたものであっても，メモを読み上げるのは，カンニングをしているのと同じです。メモを見るのではなく，相手の目を見て，自分の考えを伝えることができるように，練習し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■そして，皆さんが社会に出たら，メモを見ずに，相手の顔を見ながら，堂々と演説ができるような人になってください。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4</a:t>
            </a:fld>
            <a:endParaRPr kumimoji="1" lang="ja-JP" altLang="en-US"/>
          </a:p>
        </p:txBody>
      </p:sp>
    </p:spTree>
    <p:extLst>
      <p:ext uri="{BB962C8B-B14F-4D97-AF65-F5344CB8AC3E}">
        <p14:creationId xmlns:p14="http://schemas.microsoft.com/office/powerpoint/2010/main" val="2365552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法学部では，社会のルールとしての法律を学ぶのですが，その学び方には，二つの方法があります。</a:t>
            </a:r>
            <a:endParaRPr kumimoji="1" lang="en-US" altLang="ja-JP" dirty="0" smtClean="0"/>
          </a:p>
          <a:p>
            <a:r>
              <a:rPr kumimoji="1" lang="ja-JP" altLang="en-US" dirty="0" smtClean="0"/>
              <a:t>■このことは，今まで，誰も指摘したことがありません。皆さんが，日本で，初めて聞くことになるので，注意して聞いてください。■</a:t>
            </a:r>
            <a:endParaRPr kumimoji="1" lang="en-US" altLang="ja-JP" dirty="0" smtClean="0"/>
          </a:p>
          <a:p>
            <a:r>
              <a:rPr kumimoji="1" lang="ja-JP" altLang="en-US" dirty="0" smtClean="0"/>
              <a:t>★第一は，普通の学び方です。■</a:t>
            </a:r>
            <a:endParaRPr kumimoji="1" lang="en-US" altLang="ja-JP" dirty="0" smtClean="0"/>
          </a:p>
          <a:p>
            <a:r>
              <a:rPr kumimoji="1" lang="ja-JP" altLang="en-US" dirty="0" smtClean="0"/>
              <a:t>★第二は，普通とは逆の学び方です。普通とは違う，この「逆向きの学習」ができるようになってこそ，実践に通用する社会人となることができます。</a:t>
            </a:r>
            <a:endParaRPr kumimoji="1" lang="en-US" altLang="ja-JP" dirty="0" smtClean="0"/>
          </a:p>
          <a:p>
            <a:r>
              <a:rPr kumimoji="1" lang="ja-JP" altLang="en-US" dirty="0" smtClean="0"/>
              <a:t>■二つの学習方法は，英語の学習に喩えて言えば，英文和訳と，和文英訳の関係と似ているといえるでしょう。</a:t>
            </a:r>
            <a:endParaRPr kumimoji="1" lang="en-US" altLang="ja-JP" dirty="0" smtClean="0"/>
          </a:p>
          <a:p>
            <a:r>
              <a:rPr kumimoji="1" lang="ja-JP" altLang="en-US" dirty="0" smtClean="0"/>
              <a:t>■いくら，英語を読んだり，聞いたりして，英語が理解できるようになっても，それでは不十分です。</a:t>
            </a:r>
            <a:endParaRPr kumimoji="1" lang="en-US" altLang="ja-JP" dirty="0" smtClean="0"/>
          </a:p>
          <a:p>
            <a:r>
              <a:rPr kumimoji="1" lang="ja-JP" altLang="en-US" dirty="0" smtClean="0"/>
              <a:t>■自分の考え方を英語で話したり，書いたりできるようにならないと，世界には通用しません。</a:t>
            </a:r>
            <a:endParaRPr kumimoji="1" lang="en-US" altLang="ja-JP" dirty="0" smtClean="0"/>
          </a:p>
          <a:p>
            <a:r>
              <a:rPr kumimoji="1" lang="ja-JP" altLang="en-US" dirty="0" smtClean="0"/>
              <a:t>■それと同じことで，法律の条文を 法律辞典を引いたり，注釈書を読んで理解できるようになってもそれだけでは不十分です。</a:t>
            </a:r>
            <a:endParaRPr kumimoji="1" lang="en-US" altLang="ja-JP" dirty="0" smtClean="0"/>
          </a:p>
          <a:p>
            <a:r>
              <a:rPr kumimoji="1" lang="ja-JP" altLang="en-US" dirty="0" smtClean="0"/>
              <a:t>■それとは逆に，実際の事実を前にして，その事実に適用できる法律とその条文を的確に指摘できるようになることが大切なのです。</a:t>
            </a:r>
            <a:endParaRPr kumimoji="1" lang="en-US" altLang="ja-JP" dirty="0" smtClean="0"/>
          </a:p>
          <a:p>
            <a:r>
              <a:rPr kumimoji="1" lang="ja-JP" altLang="en-US" dirty="0" smtClean="0"/>
              <a:t>■そうはいっても，まず大切なのは，普通の学習方法です。■</a:t>
            </a:r>
            <a:endParaRPr kumimoji="1" lang="en-US" altLang="ja-JP" dirty="0" smtClean="0"/>
          </a:p>
          <a:p>
            <a:r>
              <a:rPr kumimoji="1" lang="ja-JP" altLang="en-US" dirty="0" smtClean="0"/>
              <a:t>★まずは，法律の条文の意味を理解し，その条文がどのような場面で使われるのか，その条文については，どのような判決があるのかについて，まじめに勉強しなければなりません。■</a:t>
            </a:r>
            <a:endParaRPr kumimoji="1" lang="en-US" altLang="ja-JP" dirty="0" smtClean="0"/>
          </a:p>
          <a:p>
            <a:r>
              <a:rPr kumimoji="1" lang="ja-JP" altLang="en-US" dirty="0" smtClean="0"/>
              <a:t>■しかし，そのような勉強で終わっただけでは，社会で役に立つ人にはなれません。■</a:t>
            </a:r>
            <a:endParaRPr kumimoji="1" lang="en-US" altLang="ja-JP" dirty="0" smtClean="0"/>
          </a:p>
          <a:p>
            <a:r>
              <a:rPr kumimoji="1" lang="ja-JP" altLang="en-US" dirty="0" smtClean="0"/>
              <a:t>★逆向きの学習方法とは，実際の事件や事実に対して，その事実に適用される条文を見つけ出し，その条文を事件に適用してみて，一応のあたりをつけることができなければなりません。</a:t>
            </a:r>
            <a:endParaRPr kumimoji="1" lang="en-US" altLang="ja-JP" dirty="0" smtClean="0"/>
          </a:p>
          <a:p>
            <a:r>
              <a:rPr kumimoji="1" lang="ja-JP" altLang="en-US" dirty="0" smtClean="0"/>
              <a:t>■しかも，それで満足せずに，今度は，反対の結論を導くことのできる条文を探し出し，反対の結論をぶつけ合ってみることが大切です。</a:t>
            </a:r>
            <a:endParaRPr kumimoji="1" lang="en-US" altLang="ja-JP" dirty="0" smtClean="0"/>
          </a:p>
          <a:p>
            <a:r>
              <a:rPr kumimoji="1" lang="ja-JP" altLang="en-US" dirty="0" smtClean="0"/>
              <a:t>■その上で，どちらの条文を適用するのが，具体的に妥当な解決を導くことができるかを議論し，最終的な結論を導き出せるような能力を育成するための学習と練習をする必要があります。</a:t>
            </a:r>
            <a:r>
              <a:rPr kumimoji="1" lang="ja-JP" altLang="en-US" dirty="0" smtClean="0"/>
              <a:t>■</a:t>
            </a:r>
            <a:endParaRPr kumimoji="1" lang="en-US" altLang="ja-JP" dirty="0" smtClean="0"/>
          </a:p>
          <a:p>
            <a:r>
              <a:rPr kumimoji="1" lang="ja-JP" altLang="en-US" dirty="0" smtClean="0"/>
              <a:t>★これ</a:t>
            </a:r>
            <a:r>
              <a:rPr kumimoji="1" lang="ja-JP" altLang="en-US" dirty="0" smtClean="0"/>
              <a:t>が，法科大学院の学習方法であり，これからは，法学部の学習においても，取り入れるべき大切な方法なのです。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5</a:t>
            </a:fld>
            <a:endParaRPr kumimoji="1" lang="ja-JP" altLang="en-US"/>
          </a:p>
        </p:txBody>
      </p:sp>
    </p:spTree>
    <p:extLst>
      <p:ext uri="{BB962C8B-B14F-4D97-AF65-F5344CB8AC3E}">
        <p14:creationId xmlns:p14="http://schemas.microsoft.com/office/powerpoint/2010/main" val="827301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法学部から目を転じて，医学部の学習方法を見てみましょう。■</a:t>
            </a:r>
            <a:endParaRPr kumimoji="1" lang="en-US" altLang="ja-JP" dirty="0" smtClean="0"/>
          </a:p>
          <a:p>
            <a:r>
              <a:rPr kumimoji="1" lang="ja-JP" altLang="en-US" dirty="0" smtClean="0"/>
              <a:t>★この写真は，</a:t>
            </a:r>
            <a:r>
              <a:rPr kumimoji="1" lang="en-US" altLang="ja-JP" dirty="0" smtClean="0"/>
              <a:t>NHK</a:t>
            </a:r>
            <a:r>
              <a:rPr kumimoji="1" lang="ja-JP" altLang="en-US" dirty="0" smtClean="0"/>
              <a:t>で毎週木曜日，午後</a:t>
            </a:r>
            <a:r>
              <a:rPr kumimoji="1" lang="en-US" altLang="ja-JP" dirty="0" smtClean="0"/>
              <a:t>10</a:t>
            </a:r>
            <a:r>
              <a:rPr kumimoji="1" lang="ja-JP" altLang="en-US" dirty="0" smtClean="0"/>
              <a:t>時から</a:t>
            </a:r>
            <a:r>
              <a:rPr kumimoji="1" lang="en-US" altLang="ja-JP" dirty="0" smtClean="0"/>
              <a:t>10</a:t>
            </a:r>
            <a:r>
              <a:rPr kumimoji="1" lang="ja-JP" altLang="en-US" dirty="0" smtClean="0"/>
              <a:t>時</a:t>
            </a:r>
            <a:r>
              <a:rPr kumimoji="1" lang="en-US" altLang="ja-JP" dirty="0" smtClean="0"/>
              <a:t>50</a:t>
            </a:r>
            <a:r>
              <a:rPr kumimoji="1" lang="ja-JP" altLang="en-US" dirty="0" smtClean="0"/>
              <a:t>分まで放送されている，病名推理番組，</a:t>
            </a:r>
            <a:endParaRPr kumimoji="1" lang="en-US" altLang="ja-JP" dirty="0" smtClean="0"/>
          </a:p>
          <a:p>
            <a:r>
              <a:rPr kumimoji="1" lang="ja-JP" altLang="en-US" dirty="0" smtClean="0"/>
              <a:t>★総合診療医「ドクター・ゼネラル」の一場面です。</a:t>
            </a:r>
            <a:endParaRPr kumimoji="1" lang="en-US" altLang="ja-JP" dirty="0" smtClean="0"/>
          </a:p>
          <a:p>
            <a:r>
              <a:rPr lang="ja-JP" altLang="en-US" sz="2800" dirty="0" smtClean="0"/>
              <a:t>★この番組では，患者の病状から，病名を解明し，診療方法を確定するまでのプロセスを見せてくれます。■</a:t>
            </a:r>
            <a:endParaRPr lang="en-US" altLang="ja-JP" sz="2800" dirty="0" smtClean="0"/>
          </a:p>
          <a:p>
            <a:r>
              <a:rPr lang="ja-JP" altLang="en-US" sz="2800" dirty="0" smtClean="0"/>
              <a:t>★国家試験に合格した</a:t>
            </a:r>
            <a:r>
              <a:rPr lang="ja-JP" altLang="en-US" sz="2400" dirty="0" smtClean="0"/>
              <a:t>研修医が，ビデオを見て，病名を推理しますが，最初の見立ては，全て外れです。これでは，患者を救済できません。それは，なぜなのでしょうか？■</a:t>
            </a:r>
            <a:endParaRPr lang="en-US" altLang="ja-JP" sz="2400" dirty="0" smtClean="0"/>
          </a:p>
          <a:p>
            <a:r>
              <a:rPr lang="ja-JP" altLang="en-US" sz="2400" dirty="0" smtClean="0"/>
              <a:t>★研修医たちは，総合診療医のアドバイスを受けながら，可能性のある病名を全てチェックし，除外すべきものを除外して，正解にたどり着くことができるようになります</a:t>
            </a:r>
            <a:r>
              <a:rPr lang="ja-JP" altLang="en-US" sz="1400" dirty="0" smtClean="0"/>
              <a:t>。</a:t>
            </a:r>
            <a:endParaRPr kumimoji="1" lang="en-US" altLang="ja-JP" dirty="0" smtClean="0"/>
          </a:p>
          <a:p>
            <a:r>
              <a:rPr kumimoji="1" lang="ja-JP" altLang="en-US" dirty="0" smtClean="0"/>
              <a:t>■法学部の教育でも，同じことが言えます。</a:t>
            </a:r>
            <a:endParaRPr kumimoji="1" lang="en-US" altLang="ja-JP" dirty="0" smtClean="0"/>
          </a:p>
          <a:p>
            <a:r>
              <a:rPr kumimoji="1" lang="ja-JP" altLang="en-US" dirty="0" smtClean="0"/>
              <a:t>■普通の大学の法学部では，条文の意味や，それがどのような場面で使われるのかを，事例や判例に即して講義がなされます。</a:t>
            </a:r>
            <a:endParaRPr kumimoji="1" lang="en-US" altLang="ja-JP" dirty="0" smtClean="0"/>
          </a:p>
          <a:p>
            <a:r>
              <a:rPr kumimoji="1" lang="ja-JP" altLang="en-US" dirty="0" smtClean="0"/>
              <a:t>■しかし，それだけでは，単位を取得して，法学部を卒業したとしても，実際の役には立ちません。</a:t>
            </a:r>
            <a:endParaRPr kumimoji="1" lang="en-US" altLang="ja-JP" dirty="0" smtClean="0"/>
          </a:p>
          <a:p>
            <a:r>
              <a:rPr kumimoji="1" lang="ja-JP" altLang="en-US" dirty="0" smtClean="0"/>
              <a:t>■事件を見たり，聞いたりして，その事件について，たくさんある法律の中のどの条文が適用されるのかを見抜けるようにならなければ，法学部で勉強したことが社会で役に立つことはないのです。</a:t>
            </a:r>
            <a:endParaRPr kumimoji="1" lang="en-US" altLang="ja-JP" dirty="0" smtClean="0"/>
          </a:p>
          <a:p>
            <a:r>
              <a:rPr kumimoji="1" lang="ja-JP" altLang="en-US" dirty="0" smtClean="0"/>
              <a:t>■もしも，皆さんが，法学部に入って，法律をマスターしようと思うのであれば，この番組の研修医と同じように，普通の学習（すなわち，条文から事実を結び付ける学習）と並行して，逆向きの学習（すなわち，事実から適用されるべき条文を探索する学習）を積み重ねる必要があるので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6</a:t>
            </a:fld>
            <a:endParaRPr kumimoji="1" lang="ja-JP" altLang="en-US"/>
          </a:p>
        </p:txBody>
      </p:sp>
    </p:spTree>
    <p:extLst>
      <p:ext uri="{BB962C8B-B14F-4D97-AF65-F5344CB8AC3E}">
        <p14:creationId xmlns:p14="http://schemas.microsoft.com/office/powerpoint/2010/main" val="2619060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普通の学習方法と逆向きの学習との違いをもう少し詳しく説明しましょう。■</a:t>
            </a:r>
            <a:endParaRPr kumimoji="1" lang="en-US" altLang="ja-JP" dirty="0" smtClean="0"/>
          </a:p>
          <a:p>
            <a:r>
              <a:rPr kumimoji="1" lang="ja-JP" altLang="en-US" dirty="0" smtClean="0"/>
              <a:t>★通常の学習は，法律の条文について説明を受け，そのルールがどのような事実に適用されるのかについて理解を深めていきます。</a:t>
            </a:r>
            <a:endParaRPr kumimoji="1" lang="en-US" altLang="ja-JP" dirty="0" smtClean="0"/>
          </a:p>
          <a:p>
            <a:r>
              <a:rPr kumimoji="1" lang="ja-JP" altLang="en-US" dirty="0" smtClean="0"/>
              <a:t>■つまり，トップ・ダウンの思考方法です。</a:t>
            </a:r>
            <a:endParaRPr kumimoji="1" lang="en-US" altLang="ja-JP" dirty="0" smtClean="0"/>
          </a:p>
          <a:p>
            <a:r>
              <a:rPr kumimoji="1" lang="ja-JP" altLang="en-US" dirty="0" smtClean="0"/>
              <a:t>★これに対して，逆向きの学習方法は，事実から始めて，それに適用されるべきルールを探索する学習方法，つまり，ボトム・アップの学習法です。</a:t>
            </a:r>
            <a:endParaRPr kumimoji="1" lang="en-US" altLang="ja-JP" dirty="0" smtClean="0"/>
          </a:p>
          <a:p>
            <a:r>
              <a:rPr kumimoji="1" lang="ja-JP" altLang="en-US" dirty="0" smtClean="0"/>
              <a:t>■この学習方法の特色は，事実に適用されるべきルールの候補を複数見つけることができるようになることです。</a:t>
            </a:r>
            <a:endParaRPr kumimoji="1" lang="en-US" altLang="ja-JP" dirty="0" smtClean="0"/>
          </a:p>
          <a:p>
            <a:r>
              <a:rPr kumimoji="1" lang="ja-JP" altLang="en-US" dirty="0" smtClean="0"/>
              <a:t>■この方法は，ルールの意味を理解していることが前提になりますが，それにとどまらず，逆向きの学習を並行して行うことで，実務に役立つ経験を積み重ねることができます。</a:t>
            </a:r>
            <a:endParaRPr kumimoji="1" lang="en-US" altLang="ja-JP" dirty="0" smtClean="0"/>
          </a:p>
          <a:p>
            <a:r>
              <a:rPr kumimoji="1" lang="ja-JP" altLang="en-US" dirty="0" smtClean="0"/>
              <a:t>■以上をまとめて言うと，最初は，トップ・ダウン式にルールから必要な事実を発見し，次に，ボトム・アップ式に，発見した事実から，適用されるべきルールを探索し，さらには，それらを総合して，両方向を「行き</a:t>
            </a:r>
            <a:r>
              <a:rPr kumimoji="1" lang="ja-JP" altLang="en-US" dirty="0" err="1" smtClean="0"/>
              <a:t>つ</a:t>
            </a:r>
            <a:r>
              <a:rPr kumimoji="1" lang="ja-JP" altLang="en-US" dirty="0" smtClean="0"/>
              <a:t>・戻り</a:t>
            </a:r>
            <a:r>
              <a:rPr kumimoji="1" lang="ja-JP" altLang="en-US" dirty="0" err="1" smtClean="0"/>
              <a:t>つ</a:t>
            </a:r>
            <a:r>
              <a:rPr kumimoji="1" lang="ja-JP" altLang="en-US" dirty="0" smtClean="0"/>
              <a:t>」と，行き来しながら学習することが大切なのです。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7</a:t>
            </a:fld>
            <a:endParaRPr kumimoji="1" lang="ja-JP" altLang="en-US"/>
          </a:p>
        </p:txBody>
      </p:sp>
    </p:spTree>
    <p:extLst>
      <p:ext uri="{BB962C8B-B14F-4D97-AF65-F5344CB8AC3E}">
        <p14:creationId xmlns:p14="http://schemas.microsoft.com/office/powerpoint/2010/main" val="1743490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普通の学習と逆向きの学習ができるようになると，議論が楽しくなります。■</a:t>
            </a:r>
            <a:endParaRPr kumimoji="1" lang="en-US" altLang="ja-JP" dirty="0" smtClean="0"/>
          </a:p>
          <a:p>
            <a:r>
              <a:rPr kumimoji="1" lang="ja-JP" altLang="en-US" dirty="0" smtClean="0"/>
              <a:t>★議論の方法は，従来は，答えがひとつに決まる「三段論法」が尊重されてきましたが，現在では，硬直的な三段論法ではなく，</a:t>
            </a:r>
            <a:endParaRPr kumimoji="1" lang="en-US" altLang="ja-JP" dirty="0" smtClean="0"/>
          </a:p>
          <a:p>
            <a:r>
              <a:rPr kumimoji="1" lang="ja-JP" altLang="en-US" dirty="0" smtClean="0"/>
              <a:t>★トゥールミン図式に従った議論をし，その議論のプロセスを記録することが重視されるようになっています。■</a:t>
            </a:r>
            <a:endParaRPr kumimoji="1" lang="en-US" altLang="ja-JP" dirty="0" smtClean="0"/>
          </a:p>
          <a:p>
            <a:r>
              <a:rPr kumimoji="1" lang="ja-JP" altLang="en-US" dirty="0" smtClean="0"/>
              <a:t>★トゥールミンの議論の図式は，何かを主張したいのであれば，必ず，</a:t>
            </a:r>
            <a:endParaRPr kumimoji="1" lang="en-US" altLang="ja-JP" dirty="0" smtClean="0"/>
          </a:p>
          <a:p>
            <a:r>
              <a:rPr kumimoji="1" lang="ja-JP" altLang="en-US" dirty="0" smtClean="0"/>
              <a:t>★データを示して主張することの重要性を明らかにしています。</a:t>
            </a:r>
            <a:endParaRPr kumimoji="1" lang="en-US" altLang="ja-JP" dirty="0" smtClean="0"/>
          </a:p>
          <a:p>
            <a:r>
              <a:rPr kumimoji="1" lang="ja-JP" altLang="en-US" dirty="0" smtClean="0"/>
              <a:t>■しかも，データから主張を正当化する論拠を示すことが要求されます。■</a:t>
            </a:r>
            <a:endParaRPr kumimoji="1" lang="en-US" altLang="ja-JP" dirty="0" smtClean="0"/>
          </a:p>
          <a:p>
            <a:r>
              <a:rPr kumimoji="1" lang="ja-JP" altLang="en-US" dirty="0" smtClean="0"/>
              <a:t>★そして，論拠が示されると，主張がほぼ正しいことが推定されます。■</a:t>
            </a:r>
            <a:endParaRPr kumimoji="1" lang="en-US" altLang="ja-JP" dirty="0" smtClean="0"/>
          </a:p>
          <a:p>
            <a:r>
              <a:rPr kumimoji="1" lang="ja-JP" altLang="en-US" dirty="0" smtClean="0"/>
              <a:t>★しかし，この論拠は，反論によって覆される可能性があります。■</a:t>
            </a:r>
            <a:endParaRPr kumimoji="1" lang="en-US" altLang="ja-JP" dirty="0" smtClean="0"/>
          </a:p>
          <a:p>
            <a:r>
              <a:rPr kumimoji="1" lang="ja-JP" altLang="en-US" dirty="0" smtClean="0"/>
              <a:t>★反論された場合には，論拠と反論の裏にある原理を探りだし，どのような場合に論拠が正当化され，どのような場合に，反論が正当化されるのかを検討します。</a:t>
            </a:r>
            <a:endParaRPr kumimoji="1" lang="en-US" altLang="ja-JP" dirty="0" smtClean="0"/>
          </a:p>
          <a:p>
            <a:r>
              <a:rPr kumimoji="1" lang="ja-JP" altLang="en-US" dirty="0" smtClean="0"/>
              <a:t>■トゥールミンの図式に従って議論の練習を繰り返し行うと，問題となっているデータに基づいて，主張が正当化されるかどうか，反論によって覆る危険があるかどうか，さらには，それらの議論を踏まえた上で，具体的に妥当な結論を導くことができるよう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8</a:t>
            </a:fld>
            <a:endParaRPr kumimoji="1" lang="ja-JP" altLang="en-US"/>
          </a:p>
        </p:txBody>
      </p:sp>
    </p:spTree>
    <p:extLst>
      <p:ext uri="{BB962C8B-B14F-4D97-AF65-F5344CB8AC3E}">
        <p14:creationId xmlns:p14="http://schemas.microsoft.com/office/powerpoint/2010/main" val="1246062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以上の学習方法をまとめて示しているのが，アイラック（</a:t>
            </a:r>
            <a:r>
              <a:rPr kumimoji="1" lang="en-US" altLang="ja-JP" dirty="0" smtClean="0"/>
              <a:t>IRAC</a:t>
            </a:r>
            <a:r>
              <a:rPr kumimoji="1" lang="ja-JP" altLang="en-US" dirty="0" smtClean="0"/>
              <a:t>）という法律家の思考方法です。</a:t>
            </a:r>
            <a:endParaRPr kumimoji="1" lang="en-US" altLang="ja-JP" dirty="0" smtClean="0"/>
          </a:p>
          <a:p>
            <a:r>
              <a:rPr kumimoji="1" lang="ja-JP" altLang="en-US" dirty="0" smtClean="0"/>
              <a:t>★</a:t>
            </a:r>
            <a:r>
              <a:rPr kumimoji="1" lang="en-US" altLang="ja-JP" dirty="0" smtClean="0"/>
              <a:t>I</a:t>
            </a:r>
            <a:r>
              <a:rPr kumimoji="1" lang="ja-JP" altLang="en-US" dirty="0" smtClean="0"/>
              <a:t>：は，</a:t>
            </a:r>
            <a:r>
              <a:rPr kumimoji="1" lang="en-US" altLang="ja-JP" dirty="0" smtClean="0"/>
              <a:t>Issue</a:t>
            </a:r>
            <a:r>
              <a:rPr kumimoji="1" lang="ja-JP" altLang="en-US" dirty="0" err="1" smtClean="0"/>
              <a:t>，</a:t>
            </a:r>
            <a:r>
              <a:rPr kumimoji="1" lang="ja-JP" altLang="en-US" dirty="0" smtClean="0"/>
              <a:t>つまり，争点のことです。</a:t>
            </a:r>
            <a:endParaRPr kumimoji="1" lang="en-US" altLang="ja-JP" dirty="0" smtClean="0"/>
          </a:p>
          <a:p>
            <a:r>
              <a:rPr kumimoji="1" lang="ja-JP" altLang="en-US" dirty="0" smtClean="0"/>
              <a:t>■</a:t>
            </a:r>
            <a:r>
              <a:rPr kumimoji="1" lang="en-US" altLang="ja-JP" dirty="0" smtClean="0"/>
              <a:t>R</a:t>
            </a:r>
            <a:r>
              <a:rPr kumimoji="1" lang="ja-JP" altLang="en-US" dirty="0" smtClean="0"/>
              <a:t>：は，</a:t>
            </a:r>
            <a:r>
              <a:rPr kumimoji="1" lang="en-US" altLang="ja-JP" dirty="0" smtClean="0"/>
              <a:t>Rule</a:t>
            </a:r>
            <a:r>
              <a:rPr kumimoji="1" lang="ja-JP" altLang="en-US" dirty="0" smtClean="0"/>
              <a:t>のことです。</a:t>
            </a:r>
            <a:endParaRPr kumimoji="1" lang="en-US" altLang="ja-JP" dirty="0" smtClean="0"/>
          </a:p>
          <a:p>
            <a:r>
              <a:rPr kumimoji="1" lang="ja-JP" altLang="en-US" dirty="0" smtClean="0"/>
              <a:t>■このように，争点に適用されるべきルールを探すのが，逆向きの学習法です。</a:t>
            </a:r>
            <a:endParaRPr kumimoji="1" lang="en-US" altLang="ja-JP" dirty="0" smtClean="0"/>
          </a:p>
          <a:p>
            <a:r>
              <a:rPr kumimoji="1" lang="ja-JP" altLang="en-US" dirty="0" smtClean="0"/>
              <a:t>■</a:t>
            </a:r>
            <a:r>
              <a:rPr kumimoji="1" lang="en-US" altLang="ja-JP" dirty="0" smtClean="0"/>
              <a:t>A</a:t>
            </a:r>
            <a:r>
              <a:rPr kumimoji="1" lang="ja-JP" altLang="en-US" dirty="0" smtClean="0"/>
              <a:t>：には，二つの意味があります。</a:t>
            </a:r>
            <a:endParaRPr kumimoji="1" lang="en-US" altLang="ja-JP" dirty="0" smtClean="0"/>
          </a:p>
          <a:p>
            <a:r>
              <a:rPr kumimoji="1" lang="ja-JP" altLang="en-US" dirty="0" smtClean="0"/>
              <a:t>■一つは，争点にルールを適用して，暫定的な結論を導くという，</a:t>
            </a:r>
            <a:r>
              <a:rPr kumimoji="1" lang="en-US" altLang="ja-JP" dirty="0" smtClean="0"/>
              <a:t>Application</a:t>
            </a:r>
            <a:r>
              <a:rPr kumimoji="1" lang="ja-JP" altLang="en-US" dirty="0" smtClean="0"/>
              <a:t>（適用）のことです。</a:t>
            </a:r>
            <a:endParaRPr kumimoji="1" lang="en-US" altLang="ja-JP" dirty="0" smtClean="0"/>
          </a:p>
          <a:p>
            <a:r>
              <a:rPr kumimoji="1" lang="ja-JP" altLang="en-US" dirty="0" smtClean="0"/>
              <a:t>■この場合，原告に有利なルールを適用して原告に有利である暫定的な結論を導くだけでなく，</a:t>
            </a:r>
            <a:endParaRPr kumimoji="1" lang="en-US" altLang="ja-JP" dirty="0" smtClean="0"/>
          </a:p>
          <a:p>
            <a:r>
              <a:rPr kumimoji="1" lang="ja-JP" altLang="en-US" dirty="0" smtClean="0"/>
              <a:t>被告に有利なルールを探索して，被告に有利である暫定的な結論も導く必要があります。</a:t>
            </a:r>
            <a:endParaRPr kumimoji="1" lang="en-US" altLang="ja-JP" dirty="0" smtClean="0"/>
          </a:p>
          <a:p>
            <a:r>
              <a:rPr kumimoji="1" lang="ja-JP" altLang="en-US" dirty="0" smtClean="0"/>
              <a:t>■トゥールミン図式で言えば，論拠と反論とがかみ合うことを意味しています。</a:t>
            </a:r>
            <a:endParaRPr kumimoji="1" lang="en-US" altLang="ja-JP" dirty="0" smtClean="0"/>
          </a:p>
          <a:p>
            <a:r>
              <a:rPr kumimoji="1" lang="ja-JP" altLang="en-US" dirty="0" smtClean="0"/>
              <a:t>■モウひとつの</a:t>
            </a:r>
            <a:r>
              <a:rPr kumimoji="1" lang="en-US" altLang="ja-JP" dirty="0" smtClean="0"/>
              <a:t>A</a:t>
            </a:r>
            <a:r>
              <a:rPr kumimoji="1" lang="ja-JP" altLang="en-US" dirty="0" smtClean="0"/>
              <a:t>：は，</a:t>
            </a:r>
            <a:r>
              <a:rPr kumimoji="1" lang="en-US" altLang="ja-JP" dirty="0" smtClean="0"/>
              <a:t>Argument</a:t>
            </a:r>
            <a:r>
              <a:rPr kumimoji="1" lang="ja-JP" altLang="en-US" dirty="0" err="1" smtClean="0"/>
              <a:t>，</a:t>
            </a:r>
            <a:r>
              <a:rPr kumimoji="1" lang="ja-JP" altLang="en-US" dirty="0" smtClean="0"/>
              <a:t>つまり，議論のことです。</a:t>
            </a:r>
            <a:endParaRPr kumimoji="1" lang="en-US" altLang="ja-JP" dirty="0" smtClean="0"/>
          </a:p>
          <a:p>
            <a:r>
              <a:rPr kumimoji="1" lang="ja-JP" altLang="en-US" dirty="0" smtClean="0"/>
              <a:t>■同じ事実について，論拠とこれを崩す反論とをぶつけ合い，どちらが具体的に妥当な結論を導くことができるのか，検討します。</a:t>
            </a:r>
            <a:endParaRPr kumimoji="1" lang="en-US" altLang="ja-JP" dirty="0" smtClean="0"/>
          </a:p>
          <a:p>
            <a:r>
              <a:rPr kumimoji="1" lang="ja-JP" altLang="en-US" dirty="0" smtClean="0"/>
              <a:t>■最後の，</a:t>
            </a:r>
            <a:r>
              <a:rPr kumimoji="1" lang="en-US" altLang="ja-JP" dirty="0" smtClean="0"/>
              <a:t>C</a:t>
            </a:r>
            <a:r>
              <a:rPr kumimoji="1" lang="ja-JP" altLang="en-US" dirty="0" smtClean="0"/>
              <a:t>：は，</a:t>
            </a:r>
            <a:r>
              <a:rPr kumimoji="1" lang="en-US" altLang="ja-JP" dirty="0" smtClean="0"/>
              <a:t>Conclusion</a:t>
            </a:r>
            <a:r>
              <a:rPr kumimoji="1" lang="ja-JP" altLang="en-US" dirty="0" err="1" smtClean="0"/>
              <a:t>，</a:t>
            </a:r>
            <a:r>
              <a:rPr kumimoji="1" lang="ja-JP" altLang="en-US" dirty="0" smtClean="0"/>
              <a:t>すなわち，結論です。</a:t>
            </a:r>
            <a:endParaRPr kumimoji="1" lang="en-US" altLang="ja-JP" dirty="0" smtClean="0"/>
          </a:p>
          <a:p>
            <a:r>
              <a:rPr kumimoji="1" lang="ja-JP" altLang="en-US" dirty="0" smtClean="0"/>
              <a:t>■アイラックは，法律の議論だけでなく，あらゆる分野における論文の作成の指針としても使うことができるので，法学部に進まない人にとっても，非常に有益な考え方です。</a:t>
            </a:r>
            <a:endParaRPr kumimoji="1" lang="en-US" altLang="ja-JP" dirty="0" smtClean="0"/>
          </a:p>
          <a:p>
            <a:r>
              <a:rPr kumimoji="1" lang="ja-JP" altLang="en-US" dirty="0" smtClean="0"/>
              <a:t>■この考え方を理解して，いろいろな場面で応用してみましょう。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6A843713-413B-4837-8C06-D23AC63C9F6F}" type="slidenum">
              <a:rPr kumimoji="1" lang="ja-JP" altLang="en-US" smtClean="0"/>
              <a:t>9</a:t>
            </a:fld>
            <a:endParaRPr kumimoji="1" lang="ja-JP" altLang="en-US"/>
          </a:p>
        </p:txBody>
      </p:sp>
    </p:spTree>
    <p:extLst>
      <p:ext uri="{BB962C8B-B14F-4D97-AF65-F5344CB8AC3E}">
        <p14:creationId xmlns:p14="http://schemas.microsoft.com/office/powerpoint/2010/main" val="9549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normAutofit/>
          </a:bodyPr>
          <a:lstStyle>
            <a:lvl1pPr algn="ctr">
              <a:defRPr sz="54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34585" y="214314"/>
            <a:ext cx="10390716" cy="146208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1576917" y="2017713"/>
            <a:ext cx="508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860117" y="2017713"/>
            <a:ext cx="508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p:txBody>
          <a:bodyPr/>
          <a:lstStyle>
            <a:lvl1pPr>
              <a:defRPr/>
            </a:lvl1pPr>
          </a:lstStyle>
          <a:p>
            <a:pPr>
              <a:defRPr/>
            </a:pPr>
            <a:r>
              <a:rPr lang="en-US" altLang="ja-JP" smtClean="0"/>
              <a:t>2015/11/9</a:t>
            </a:r>
            <a:endParaRPr lang="en-US" altLang="ja-JP"/>
          </a:p>
        </p:txBody>
      </p:sp>
      <p:sp>
        <p:nvSpPr>
          <p:cNvPr id="6" name="Rectangle 12"/>
          <p:cNvSpPr>
            <a:spLocks noGrp="1" noChangeArrowheads="1"/>
          </p:cNvSpPr>
          <p:nvPr>
            <p:ph type="ftr" sz="quarter" idx="11"/>
          </p:nvPr>
        </p:nvSpPr>
        <p:spPr/>
        <p:txBody>
          <a:bodyPr/>
          <a:lstStyle>
            <a:lvl1pPr>
              <a:defRPr/>
            </a:lvl1pPr>
          </a:lstStyle>
          <a:p>
            <a:pPr>
              <a:defRPr/>
            </a:pPr>
            <a:r>
              <a:rPr lang="en-US" altLang="ja-JP" smtClean="0"/>
              <a:t>How to interpret the law</a:t>
            </a:r>
            <a:endParaRPr lang="en-US" altLang="ja-JP"/>
          </a:p>
        </p:txBody>
      </p:sp>
      <p:sp>
        <p:nvSpPr>
          <p:cNvPr id="7" name="Rectangle 13"/>
          <p:cNvSpPr>
            <a:spLocks noGrp="1" noChangeArrowheads="1"/>
          </p:cNvSpPr>
          <p:nvPr>
            <p:ph type="sldNum" sz="quarter" idx="12"/>
          </p:nvPr>
        </p:nvSpPr>
        <p:spPr/>
        <p:txBody>
          <a:bodyPr/>
          <a:lstStyle>
            <a:lvl1pPr>
              <a:defRPr/>
            </a:lvl1pPr>
          </a:lstStyle>
          <a:p>
            <a:fld id="{C2E94B34-2129-4F2E-95FE-77680D8A1D86}" type="slidenum">
              <a:rPr lang="ja-JP" altLang="en-US"/>
              <a:pPr/>
              <a:t>‹#›</a:t>
            </a:fld>
            <a:endParaRPr lang="en-US" altLang="ja-JP"/>
          </a:p>
        </p:txBody>
      </p:sp>
    </p:spTree>
    <p:extLst>
      <p:ext uri="{BB962C8B-B14F-4D97-AF65-F5344CB8AC3E}">
        <p14:creationId xmlns:p14="http://schemas.microsoft.com/office/powerpoint/2010/main" val="926559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34585" y="214314"/>
            <a:ext cx="10390716" cy="146208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1576917" y="2017713"/>
            <a:ext cx="50800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6860117" y="2017713"/>
            <a:ext cx="5080000" cy="1981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6860117" y="4151313"/>
            <a:ext cx="5080000" cy="1981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r>
              <a:rPr lang="en-US" altLang="ja-JP" smtClean="0"/>
              <a:t>2015/11/9</a:t>
            </a:r>
            <a:endParaRPr lang="en-US" altLang="ja-JP"/>
          </a:p>
        </p:txBody>
      </p:sp>
      <p:sp>
        <p:nvSpPr>
          <p:cNvPr id="7" name="Rectangle 12"/>
          <p:cNvSpPr>
            <a:spLocks noGrp="1" noChangeArrowheads="1"/>
          </p:cNvSpPr>
          <p:nvPr>
            <p:ph type="ftr" sz="quarter" idx="11"/>
          </p:nvPr>
        </p:nvSpPr>
        <p:spPr/>
        <p:txBody>
          <a:bodyPr/>
          <a:lstStyle>
            <a:lvl1pPr>
              <a:defRPr/>
            </a:lvl1pPr>
          </a:lstStyle>
          <a:p>
            <a:pPr>
              <a:defRPr/>
            </a:pPr>
            <a:r>
              <a:rPr lang="en-US" altLang="ja-JP" smtClean="0"/>
              <a:t>How to interpret the law</a:t>
            </a:r>
            <a:endParaRPr lang="en-US" altLang="ja-JP"/>
          </a:p>
        </p:txBody>
      </p:sp>
      <p:sp>
        <p:nvSpPr>
          <p:cNvPr id="8" name="Rectangle 13"/>
          <p:cNvSpPr>
            <a:spLocks noGrp="1" noChangeArrowheads="1"/>
          </p:cNvSpPr>
          <p:nvPr>
            <p:ph type="sldNum" sz="quarter" idx="12"/>
          </p:nvPr>
        </p:nvSpPr>
        <p:spPr/>
        <p:txBody>
          <a:bodyPr/>
          <a:lstStyle>
            <a:lvl1pPr>
              <a:defRPr/>
            </a:lvl1pPr>
          </a:lstStyle>
          <a:p>
            <a:fld id="{634AEC60-CE3A-4C27-A6C3-85A2D6666868}" type="slidenum">
              <a:rPr lang="ja-JP" altLang="en-US"/>
              <a:pPr/>
              <a:t>‹#›</a:t>
            </a:fld>
            <a:endParaRPr lang="en-US" altLang="ja-JP"/>
          </a:p>
        </p:txBody>
      </p:sp>
    </p:spTree>
    <p:extLst>
      <p:ext uri="{BB962C8B-B14F-4D97-AF65-F5344CB8AC3E}">
        <p14:creationId xmlns:p14="http://schemas.microsoft.com/office/powerpoint/2010/main" val="129614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2015/11/9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2015/11/9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How to interpret the law</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2015/11/9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2015/11/9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 Target="../slides/slide29.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28.xml"/><Relationship Id="rId2" Type="http://schemas.openxmlformats.org/officeDocument/2006/relationships/slideLayout" Target="../slideLayouts/slideLayout2.xml"/><Relationship Id="rId16" Type="http://schemas.openxmlformats.org/officeDocument/2006/relationships/slide" Target="../slides/slide2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2015/11/9</a:t>
            </a:r>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37504"/>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5" action="ppaction://hlinksldjump" highlightClick="1"/>
          </p:cNvPr>
          <p:cNvSpPr/>
          <p:nvPr userDrawn="1"/>
        </p:nvSpPr>
        <p:spPr>
          <a:xfrm>
            <a:off x="3235670" y="6337504"/>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37504"/>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37504"/>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6" action="ppaction://hlinksldjump" highlightClick="1"/>
          </p:cNvPr>
          <p:cNvSpPr/>
          <p:nvPr userDrawn="1"/>
        </p:nvSpPr>
        <p:spPr>
          <a:xfrm>
            <a:off x="4059715" y="6337504"/>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情報 11">
            <a:hlinkClick r:id="rId17" action="ppaction://hlinksldjump" highlightClick="1"/>
          </p:cNvPr>
          <p:cNvSpPr/>
          <p:nvPr userDrawn="1"/>
        </p:nvSpPr>
        <p:spPr>
          <a:xfrm>
            <a:off x="7768706" y="6349489"/>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情報 12">
            <a:hlinkClick r:id="rId18" action="ppaction://hlinksldjump" highlightClick="1"/>
          </p:cNvPr>
          <p:cNvSpPr/>
          <p:nvPr userDrawn="1"/>
        </p:nvSpPr>
        <p:spPr>
          <a:xfrm>
            <a:off x="8625889" y="6349489"/>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9.xml"/><Relationship Id="rId7" Type="http://schemas.openxmlformats.org/officeDocument/2006/relationships/slide" Target="slide2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0.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image" Target="../media/image8.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3" Type="http://schemas.openxmlformats.org/officeDocument/2006/relationships/hyperlink" Target="http://cyberlawschool.jp/kagayam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20.xml"/><Relationship Id="rId7" Type="http://schemas.openxmlformats.org/officeDocument/2006/relationships/image" Target="../media/image12.e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Microsoft_Visio_2003-2010_Drawing1.vsd"/><Relationship Id="rId5" Type="http://schemas.openxmlformats.org/officeDocument/2006/relationships/image" Target="../media/image11.e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21.xml"/><Relationship Id="rId7" Type="http://schemas.openxmlformats.org/officeDocument/2006/relationships/image" Target="../media/image15.e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4.emf"/><Relationship Id="rId10" Type="http://schemas.openxmlformats.org/officeDocument/2006/relationships/image" Target="../media/image17.wmf"/><Relationship Id="rId4" Type="http://schemas.openxmlformats.org/officeDocument/2006/relationships/oleObject" Target="../embeddings/oleObject6.bin"/><Relationship Id="rId9"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22.xml"/><Relationship Id="rId7" Type="http://schemas.openxmlformats.org/officeDocument/2006/relationships/image" Target="../media/image19.emf"/><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8.emf"/><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slide" Target="slide22.xml"/><Relationship Id="rId5" Type="http://schemas.openxmlformats.org/officeDocument/2006/relationships/slide" Target="slide23.xml"/><Relationship Id="rId4" Type="http://schemas.openxmlformats.org/officeDocument/2006/relationships/slide" Target="slide21.xml"/></Relationships>
</file>

<file path=ppt/slides/_rels/slide2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slide" Target="slide22.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1.xml"/><Relationship Id="rId18" Type="http://schemas.openxmlformats.org/officeDocument/2006/relationships/slide" Target="slide28.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20.xml"/><Relationship Id="rId17" Type="http://schemas.openxmlformats.org/officeDocument/2006/relationships/slide" Target="slide27.xml"/><Relationship Id="rId2" Type="http://schemas.openxmlformats.org/officeDocument/2006/relationships/notesSlide" Target="../notesSlides/notesSlide3.xml"/><Relationship Id="rId16" Type="http://schemas.openxmlformats.org/officeDocument/2006/relationships/slide" Target="slide25.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9.xml"/><Relationship Id="rId5" Type="http://schemas.openxmlformats.org/officeDocument/2006/relationships/slide" Target="slide6.xml"/><Relationship Id="rId15" Type="http://schemas.openxmlformats.org/officeDocument/2006/relationships/slide" Target="slide23.xml"/><Relationship Id="rId10" Type="http://schemas.openxmlformats.org/officeDocument/2006/relationships/slide" Target="slide17.xml"/><Relationship Id="rId19" Type="http://schemas.openxmlformats.org/officeDocument/2006/relationships/slide" Target="slide31.xml"/><Relationship Id="rId4" Type="http://schemas.openxmlformats.org/officeDocument/2006/relationships/slide" Target="slide5.xml"/><Relationship Id="rId9" Type="http://schemas.openxmlformats.org/officeDocument/2006/relationships/slide" Target="slide16.xml"/><Relationship Id="rId14" Type="http://schemas.openxmlformats.org/officeDocument/2006/relationships/slide" Target="slide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695830"/>
            <a:ext cx="9144000" cy="1353558"/>
          </a:xfrm>
        </p:spPr>
        <p:txBody>
          <a:bodyPr/>
          <a:lstStyle/>
          <a:p>
            <a:r>
              <a:rPr lang="ja-JP" altLang="en-US" dirty="0" smtClean="0"/>
              <a:t>法律</a:t>
            </a:r>
            <a:r>
              <a:rPr lang="ja-JP" altLang="en-US" dirty="0"/>
              <a:t>の解釈は面白くて</a:t>
            </a:r>
            <a:r>
              <a:rPr lang="ja-JP" altLang="en-US" dirty="0" smtClean="0"/>
              <a:t>恐ろしい</a:t>
            </a:r>
            <a:endParaRPr kumimoji="1" lang="ja-JP" altLang="en-US" dirty="0"/>
          </a:p>
        </p:txBody>
      </p:sp>
      <p:sp>
        <p:nvSpPr>
          <p:cNvPr id="3" name="サブタイトル 2"/>
          <p:cNvSpPr>
            <a:spLocks noGrp="1"/>
          </p:cNvSpPr>
          <p:nvPr>
            <p:ph type="subTitle" idx="1"/>
          </p:nvPr>
        </p:nvSpPr>
        <p:spPr>
          <a:xfrm>
            <a:off x="1524000" y="3262745"/>
            <a:ext cx="9144000" cy="2306781"/>
          </a:xfrm>
        </p:spPr>
        <p:txBody>
          <a:bodyPr anchor="ctr">
            <a:normAutofit/>
          </a:bodyPr>
          <a:lstStyle/>
          <a:p>
            <a:pPr marL="0" indent="0" algn="r">
              <a:buNone/>
            </a:pPr>
            <a:r>
              <a:rPr lang="en-US" altLang="ja-JP" sz="3600" dirty="0" smtClean="0"/>
              <a:t>2015</a:t>
            </a:r>
            <a:r>
              <a:rPr lang="ja-JP" altLang="en-US" sz="3600" dirty="0"/>
              <a:t>年</a:t>
            </a:r>
            <a:r>
              <a:rPr lang="en-US" altLang="ja-JP" sz="3600" dirty="0"/>
              <a:t>11</a:t>
            </a:r>
            <a:r>
              <a:rPr lang="ja-JP" altLang="en-US" sz="3600" dirty="0"/>
              <a:t>月</a:t>
            </a:r>
            <a:r>
              <a:rPr lang="en-US" altLang="ja-JP" sz="3600" dirty="0"/>
              <a:t>9</a:t>
            </a:r>
            <a:r>
              <a:rPr lang="ja-JP" altLang="en-US" sz="3600" dirty="0" smtClean="0"/>
              <a:t>日</a:t>
            </a:r>
            <a:endParaRPr lang="en-US" altLang="ja-JP" sz="3600" dirty="0" smtClean="0"/>
          </a:p>
          <a:p>
            <a:pPr marL="0" indent="0" algn="r">
              <a:buNone/>
            </a:pPr>
            <a:r>
              <a:rPr lang="ja-JP" altLang="en-US" sz="3600" dirty="0"/>
              <a:t>神奈川県立麻溝台高校</a:t>
            </a:r>
            <a:r>
              <a:rPr lang="ja-JP" altLang="en-US" sz="3600" dirty="0" smtClean="0"/>
              <a:t>にて</a:t>
            </a:r>
            <a:endParaRPr kumimoji="1" lang="en-US" altLang="ja-JP" sz="3600" dirty="0" smtClean="0"/>
          </a:p>
          <a:p>
            <a:pPr marL="0" indent="0" algn="r">
              <a:buNone/>
            </a:pPr>
            <a:r>
              <a:rPr kumimoji="1" lang="ja-JP" altLang="en-US" sz="3600" dirty="0" smtClean="0"/>
              <a:t>明治学院大学法学部教授　加賀山 茂</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sp>
        <p:nvSpPr>
          <p:cNvPr id="7" name="テキスト ボックス 6"/>
          <p:cNvSpPr txBox="1"/>
          <p:nvPr/>
        </p:nvSpPr>
        <p:spPr>
          <a:xfrm>
            <a:off x="1524000" y="921909"/>
            <a:ext cx="9144000" cy="646331"/>
          </a:xfrm>
          <a:prstGeom prst="rect">
            <a:avLst/>
          </a:prstGeom>
          <a:noFill/>
        </p:spPr>
        <p:txBody>
          <a:bodyPr wrap="square" rtlCol="0">
            <a:spAutoFit/>
          </a:bodyPr>
          <a:lstStyle/>
          <a:p>
            <a:pPr algn="r"/>
            <a:r>
              <a:rPr kumimoji="1" lang="ja-JP" altLang="en-US" sz="3600" dirty="0" smtClean="0"/>
              <a:t>高等学校における法教育</a:t>
            </a:r>
            <a:endParaRPr kumimoji="1" lang="ja-JP" altLang="en-US" sz="3600"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9299" y="2718302"/>
            <a:ext cx="1890104" cy="2520138"/>
          </a:xfrm>
          <a:prstGeom prst="rect">
            <a:avLst/>
          </a:prstGeom>
        </p:spPr>
      </p:pic>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par>
                                <p:cTn id="8" presetID="22" presetClass="entr" presetSubtype="1" fill="hold" grpId="0" nodeType="withEffect">
                                  <p:stCondLst>
                                    <p:cond delay="250"/>
                                  </p:stCondLst>
                                  <p:iterate type="lt">
                                    <p:tmPct val="0"/>
                                  </p:iterate>
                                  <p:childTnLst>
                                    <p:set>
                                      <p:cBhvr>
                                        <p:cTn id="9" dur="1" fill="hold">
                                          <p:stCondLst>
                                            <p:cond delay="0"/>
                                          </p:stCondLst>
                                        </p:cTn>
                                        <p:tgtEl>
                                          <p:spTgt spid="2"/>
                                        </p:tgtEl>
                                        <p:attrNameLst>
                                          <p:attrName>style.visibility</p:attrName>
                                        </p:attrNameLst>
                                      </p:cBhvr>
                                      <p:to>
                                        <p:strVal val="visible"/>
                                      </p:to>
                                    </p:set>
                                    <p:animEffect transition="in" filter="wipe(up)">
                                      <p:cBhvr>
                                        <p:cTn id="10" dur="1750"/>
                                        <p:tgtEl>
                                          <p:spTgt spid="2"/>
                                        </p:tgtEl>
                                      </p:cBhvr>
                                    </p:animEffect>
                                  </p:childTnLst>
                                </p:cTn>
                              </p:par>
                            </p:childTnLst>
                          </p:cTn>
                        </p:par>
                        <p:par>
                          <p:cTn id="11" fill="hold">
                            <p:stCondLst>
                              <p:cond delay="2000"/>
                            </p:stCondLst>
                            <p:childTnLst>
                              <p:par>
                                <p:cTn id="12" presetID="22" presetClass="entr" presetSubtype="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750"/>
                                        <p:tgtEl>
                                          <p:spTgt spid="3">
                                            <p:txEl>
                                              <p:pRg st="0" end="0"/>
                                            </p:txEl>
                                          </p:spTgt>
                                        </p:tgtEl>
                                      </p:cBhvr>
                                    </p:animEffect>
                                  </p:childTnLst>
                                </p:cTn>
                              </p:par>
                              <p:par>
                                <p:cTn id="15" presetID="22" presetClass="entr" presetSubtype="1" fill="hold" grpId="0" nodeType="withEffect">
                                  <p:stCondLst>
                                    <p:cond delay="25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750"/>
                                        <p:tgtEl>
                                          <p:spTgt spid="3">
                                            <p:txEl>
                                              <p:pRg st="1" end="1"/>
                                            </p:txEl>
                                          </p:spTgt>
                                        </p:tgtEl>
                                      </p:cBhvr>
                                    </p:animEffect>
                                  </p:childTnLst>
                                </p:cTn>
                              </p:par>
                              <p:par>
                                <p:cTn id="18" presetID="22" presetClass="entr" presetSubtype="1" fill="hold" grpId="0" nodeType="withEffect">
                                  <p:stCondLst>
                                    <p:cond delay="5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1000"/>
                                        <p:tgtEl>
                                          <p:spTgt spid="3">
                                            <p:txEl>
                                              <p:pRg st="2" end="2"/>
                                            </p:txEl>
                                          </p:spTgt>
                                        </p:tgtEl>
                                      </p:cBhvr>
                                    </p:animEffect>
                                  </p:childTnLst>
                                </p:cTn>
                              </p:par>
                              <p:par>
                                <p:cTn id="21" presetID="6" presetClass="entr" presetSubtype="32"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circle(out)">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4" presetClass="emph" presetSubtype="0" fill="hold" grpId="1" nodeType="clickEffect">
                                  <p:stCondLst>
                                    <p:cond delay="0"/>
                                  </p:stCondLst>
                                  <p:iterate type="lt">
                                    <p:tmPct val="10000"/>
                                  </p:iterate>
                                  <p:childTnLst>
                                    <p:animMotion origin="layout" path="M 0 -3.33333E-6 L 0 -0.07222 " pathEditMode="relative" rAng="0" ptsTypes="AA">
                                      <p:cBhvr>
                                        <p:cTn id="27" dur="375" accel="50000" decel="50000" autoRev="1" fill="hold">
                                          <p:stCondLst>
                                            <p:cond delay="0"/>
                                          </p:stCondLst>
                                        </p:cTn>
                                        <p:tgtEl>
                                          <p:spTgt spid="2"/>
                                        </p:tgtEl>
                                        <p:attrNameLst>
                                          <p:attrName>ppt_x</p:attrName>
                                          <p:attrName>ppt_y</p:attrName>
                                        </p:attrNameLst>
                                      </p:cBhvr>
                                      <p:rCtr x="0" y="-3611"/>
                                    </p:animMotion>
                                    <p:animRot by="1500000">
                                      <p:cBhvr>
                                        <p:cTn id="28" dur="188" fill="hold">
                                          <p:stCondLst>
                                            <p:cond delay="0"/>
                                          </p:stCondLst>
                                        </p:cTn>
                                        <p:tgtEl>
                                          <p:spTgt spid="2"/>
                                        </p:tgtEl>
                                        <p:attrNameLst>
                                          <p:attrName>r</p:attrName>
                                        </p:attrNameLst>
                                      </p:cBhvr>
                                    </p:animRot>
                                    <p:animRot by="-1500000">
                                      <p:cBhvr>
                                        <p:cTn id="29" dur="188" fill="hold">
                                          <p:stCondLst>
                                            <p:cond delay="188"/>
                                          </p:stCondLst>
                                        </p:cTn>
                                        <p:tgtEl>
                                          <p:spTgt spid="2"/>
                                        </p:tgtEl>
                                        <p:attrNameLst>
                                          <p:attrName>r</p:attrName>
                                        </p:attrNameLst>
                                      </p:cBhvr>
                                    </p:animRot>
                                    <p:animRot by="-1500000">
                                      <p:cBhvr>
                                        <p:cTn id="30" dur="188" fill="hold">
                                          <p:stCondLst>
                                            <p:cond delay="375"/>
                                          </p:stCondLst>
                                        </p:cTn>
                                        <p:tgtEl>
                                          <p:spTgt spid="2"/>
                                        </p:tgtEl>
                                        <p:attrNameLst>
                                          <p:attrName>r</p:attrName>
                                        </p:attrNameLst>
                                      </p:cBhvr>
                                    </p:animRot>
                                    <p:animRot by="1500000">
                                      <p:cBhvr>
                                        <p:cTn id="31" dur="188" fill="hold">
                                          <p:stCondLst>
                                            <p:cond delay="563"/>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522984768"/>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a:t>
                      </a: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spTree>
    <p:extLst>
      <p:ext uri="{BB962C8B-B14F-4D97-AF65-F5344CB8AC3E}">
        <p14:creationId xmlns:p14="http://schemas.microsoft.com/office/powerpoint/2010/main" val="2828461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3593875729"/>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a:t>
                      </a: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11</a:t>
            </a:fld>
            <a:endParaRPr kumimoji="1" lang="ja-JP" altLang="en-US"/>
          </a:p>
        </p:txBody>
      </p:sp>
    </p:spTree>
    <p:extLst>
      <p:ext uri="{BB962C8B-B14F-4D97-AF65-F5344CB8AC3E}">
        <p14:creationId xmlns:p14="http://schemas.microsoft.com/office/powerpoint/2010/main" val="2084937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943174634"/>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a:t>
                      </a: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12</a:t>
            </a:fld>
            <a:endParaRPr kumimoji="1" lang="ja-JP" altLang="en-US"/>
          </a:p>
        </p:txBody>
      </p:sp>
    </p:spTree>
    <p:extLst>
      <p:ext uri="{BB962C8B-B14F-4D97-AF65-F5344CB8AC3E}">
        <p14:creationId xmlns:p14="http://schemas.microsoft.com/office/powerpoint/2010/main" val="91775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2067862251"/>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a:t>
                      </a: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Tree>
    <p:extLst>
      <p:ext uri="{BB962C8B-B14F-4D97-AF65-F5344CB8AC3E}">
        <p14:creationId xmlns:p14="http://schemas.microsoft.com/office/powerpoint/2010/main" val="279210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181410288"/>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a:t>
                      </a:r>
                      <a:r>
                        <a:rPr kumimoji="1" lang="ja-JP" altLang="en-US" sz="2800" b="0" i="0" u="none" strike="noStrike" cap="none" normalizeH="0" baseline="0" dirty="0" smtClean="0">
                          <a:ln>
                            <a:noFill/>
                          </a:ln>
                          <a:solidFill>
                            <a:schemeClr val="bg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14</a:t>
            </a:fld>
            <a:endParaRPr kumimoji="1" lang="ja-JP" altLang="en-US"/>
          </a:p>
        </p:txBody>
      </p:sp>
    </p:spTree>
    <p:extLst>
      <p:ext uri="{BB962C8B-B14F-4D97-AF65-F5344CB8AC3E}">
        <p14:creationId xmlns:p14="http://schemas.microsoft.com/office/powerpoint/2010/main" val="4102319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2598696586"/>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15</a:t>
            </a:fld>
            <a:endParaRPr kumimoji="1" lang="ja-JP" altLang="en-US"/>
          </a:p>
        </p:txBody>
      </p:sp>
    </p:spTree>
    <p:extLst>
      <p:ext uri="{BB962C8B-B14F-4D97-AF65-F5344CB8AC3E}">
        <p14:creationId xmlns:p14="http://schemas.microsoft.com/office/powerpoint/2010/main" val="1124178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FCF62D98-DE87-4CF4-9EFE-7BB1A263E949}" type="slidenum">
              <a:rPr kumimoji="0" lang="ja-JP" altLang="en-US"/>
              <a:pPr eaLnBrk="1" hangingPunct="1"/>
              <a:t>16</a:t>
            </a:fld>
            <a:endParaRPr kumimoji="0" lang="en-US" altLang="ja-JP"/>
          </a:p>
        </p:txBody>
      </p:sp>
      <p:sp>
        <p:nvSpPr>
          <p:cNvPr id="21507" name="Rectangle 2"/>
          <p:cNvSpPr>
            <a:spLocks noGrp="1" noChangeArrowheads="1"/>
          </p:cNvSpPr>
          <p:nvPr>
            <p:ph type="title"/>
          </p:nvPr>
        </p:nvSpPr>
        <p:spPr>
          <a:xfrm>
            <a:off x="2674939" y="214314"/>
            <a:ext cx="6950075" cy="1462087"/>
          </a:xfrm>
        </p:spPr>
        <p:txBody>
          <a:bodyPr/>
          <a:lstStyle/>
          <a:p>
            <a:pPr eaLnBrk="1" hangingPunct="1"/>
            <a:r>
              <a:rPr lang="ja-JP" altLang="en-US" smtClean="0"/>
              <a:t>法律の解釈－なぜ必要で，なぜ複数の説があるのか？</a:t>
            </a:r>
            <a:endParaRPr lang="en-US" altLang="ja-JP" smtClean="0"/>
          </a:p>
        </p:txBody>
      </p:sp>
      <p:sp>
        <p:nvSpPr>
          <p:cNvPr id="155658" name="Rectangle 10"/>
          <p:cNvSpPr>
            <a:spLocks noGrp="1" noChangeArrowheads="1"/>
          </p:cNvSpPr>
          <p:nvPr>
            <p:ph type="body" sz="half" idx="2"/>
          </p:nvPr>
        </p:nvSpPr>
        <p:spPr>
          <a:xfrm>
            <a:off x="6096001" y="4772812"/>
            <a:ext cx="5257800" cy="1094369"/>
          </a:xfrm>
        </p:spPr>
        <p:txBody>
          <a:bodyPr>
            <a:noAutofit/>
          </a:bodyPr>
          <a:lstStyle/>
          <a:p>
            <a:pPr eaLnBrk="1" hangingPunct="1">
              <a:lnSpc>
                <a:spcPts val="2000"/>
              </a:lnSpc>
              <a:spcBef>
                <a:spcPts val="600"/>
              </a:spcBef>
            </a:pPr>
            <a:r>
              <a:rPr lang="ja-JP" altLang="en-US" sz="1800" dirty="0"/>
              <a:t>カーボーイと娘の図？</a:t>
            </a:r>
          </a:p>
          <a:p>
            <a:pPr eaLnBrk="1" hangingPunct="1">
              <a:lnSpc>
                <a:spcPts val="2000"/>
              </a:lnSpc>
              <a:spcBef>
                <a:spcPts val="600"/>
              </a:spcBef>
            </a:pPr>
            <a:r>
              <a:rPr lang="ja-JP" altLang="en-US" sz="1800" dirty="0"/>
              <a:t>お爺さんとお婆さんの図？</a:t>
            </a:r>
          </a:p>
          <a:p>
            <a:pPr eaLnBrk="1" hangingPunct="1">
              <a:lnSpc>
                <a:spcPts val="2000"/>
              </a:lnSpc>
              <a:spcBef>
                <a:spcPts val="600"/>
              </a:spcBef>
            </a:pPr>
            <a:r>
              <a:rPr lang="en-US" altLang="ja-JP" sz="1800" dirty="0"/>
              <a:t>2</a:t>
            </a:r>
            <a:r>
              <a:rPr lang="ja-JP" altLang="en-US" sz="1800" dirty="0"/>
              <a:t>人は，青年か？高齢者か</a:t>
            </a:r>
            <a:r>
              <a:rPr lang="ja-JP" altLang="en-US" sz="1800" dirty="0" smtClean="0"/>
              <a:t>？どう答えるべき？</a:t>
            </a:r>
            <a:endParaRPr lang="ja-JP" altLang="en-US" sz="1800" dirty="0"/>
          </a:p>
        </p:txBody>
      </p:sp>
      <p:pic>
        <p:nvPicPr>
          <p:cNvPr id="155656" name="Picture 8" descr="2009_0321aspect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255" y="1902054"/>
            <a:ext cx="3574034" cy="2682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60" name="Text Box 12"/>
          <p:cNvSpPr txBox="1">
            <a:spLocks noChangeArrowheads="1"/>
          </p:cNvSpPr>
          <p:nvPr/>
        </p:nvSpPr>
        <p:spPr bwMode="auto">
          <a:xfrm>
            <a:off x="1476255" y="4905294"/>
            <a:ext cx="357403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marL="285750" indent="-285750" eaLnBrk="1" hangingPunct="1">
              <a:spcBef>
                <a:spcPct val="50000"/>
              </a:spcBef>
              <a:buClr>
                <a:srgbClr val="0070C0"/>
              </a:buClr>
              <a:buFont typeface="Wingdings" panose="05000000000000000000" pitchFamily="2" charset="2"/>
              <a:buChar char="n"/>
            </a:pPr>
            <a:r>
              <a:rPr lang="ja-JP" altLang="en-US" sz="2000" dirty="0"/>
              <a:t>優勝カップの図</a:t>
            </a:r>
            <a:r>
              <a:rPr lang="ja-JP" altLang="en-US" sz="2000" dirty="0" smtClean="0"/>
              <a:t>？</a:t>
            </a:r>
            <a:endParaRPr lang="en-US" altLang="ja-JP" sz="2000" dirty="0" smtClean="0"/>
          </a:p>
          <a:p>
            <a:pPr marL="285750" indent="-285750" eaLnBrk="1" hangingPunct="1">
              <a:spcBef>
                <a:spcPct val="50000"/>
              </a:spcBef>
              <a:buClr>
                <a:srgbClr val="0070C0"/>
              </a:buClr>
              <a:buFont typeface="Wingdings" panose="05000000000000000000" pitchFamily="2" charset="2"/>
              <a:buChar char="n"/>
            </a:pPr>
            <a:r>
              <a:rPr lang="ja-JP" altLang="en-US" sz="2000" dirty="0" smtClean="0"/>
              <a:t>男</a:t>
            </a:r>
            <a:r>
              <a:rPr lang="ja-JP" altLang="en-US" sz="2000" dirty="0"/>
              <a:t>と女が向き合った図？</a:t>
            </a:r>
          </a:p>
        </p:txBody>
      </p:sp>
      <p:pic>
        <p:nvPicPr>
          <p:cNvPr id="155661" name="Picture 13" descr="2009_0328women0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8896" y="1902054"/>
            <a:ext cx="3580946" cy="2685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64" name="Text Box 16"/>
          <p:cNvSpPr txBox="1">
            <a:spLocks noChangeArrowheads="1"/>
          </p:cNvSpPr>
          <p:nvPr/>
        </p:nvSpPr>
        <p:spPr bwMode="auto">
          <a:xfrm>
            <a:off x="1992314" y="5782121"/>
            <a:ext cx="81359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algn="ctr" eaLnBrk="1" hangingPunct="1">
              <a:spcBef>
                <a:spcPct val="50000"/>
              </a:spcBef>
            </a:pPr>
            <a:r>
              <a:rPr lang="ja-JP" altLang="en-US" sz="1600" dirty="0"/>
              <a:t>理化学研究所脳科学総合研究センター</a:t>
            </a:r>
            <a:r>
              <a:rPr lang="en-US" altLang="ja-JP" sz="1600" dirty="0"/>
              <a:t>『</a:t>
            </a:r>
            <a:r>
              <a:rPr lang="ja-JP" altLang="en-US" sz="1600" dirty="0"/>
              <a:t>脳研究の最前線（上</a:t>
            </a:r>
            <a:r>
              <a:rPr lang="en-US" altLang="ja-JP" sz="1600" dirty="0"/>
              <a:t>)』</a:t>
            </a:r>
            <a:r>
              <a:rPr lang="ja-JP" altLang="en-US" sz="1600" dirty="0"/>
              <a:t>講談社（</a:t>
            </a:r>
            <a:r>
              <a:rPr lang="en-US" altLang="ja-JP" sz="1600" dirty="0"/>
              <a:t>2007</a:t>
            </a:r>
            <a:r>
              <a:rPr lang="ja-JP" altLang="en-US" sz="1600" dirty="0"/>
              <a:t>）</a:t>
            </a:r>
            <a:r>
              <a:rPr lang="en-US" altLang="ja-JP" sz="1600" dirty="0"/>
              <a:t>287</a:t>
            </a:r>
            <a:r>
              <a:rPr lang="ja-JP" altLang="en-US" sz="1600" dirty="0"/>
              <a:t>頁，</a:t>
            </a:r>
            <a:r>
              <a:rPr lang="en-US" altLang="ja-JP" sz="1600" dirty="0"/>
              <a:t>57</a:t>
            </a:r>
            <a:r>
              <a:rPr lang="ja-JP" altLang="en-US" sz="1600" dirty="0"/>
              <a:t>頁）</a:t>
            </a:r>
          </a:p>
        </p:txBody>
      </p:sp>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Tree>
    <p:extLst>
      <p:ext uri="{BB962C8B-B14F-4D97-AF65-F5344CB8AC3E}">
        <p14:creationId xmlns:p14="http://schemas.microsoft.com/office/powerpoint/2010/main" val="40543765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5656"/>
                                        </p:tgtEl>
                                        <p:attrNameLst>
                                          <p:attrName>style.visibility</p:attrName>
                                        </p:attrNameLst>
                                      </p:cBhvr>
                                      <p:to>
                                        <p:strVal val="visible"/>
                                      </p:to>
                                    </p:set>
                                    <p:anim calcmode="lin" valueType="num">
                                      <p:cBhvr additive="base">
                                        <p:cTn id="7" dur="500" fill="hold"/>
                                        <p:tgtEl>
                                          <p:spTgt spid="155656"/>
                                        </p:tgtEl>
                                        <p:attrNameLst>
                                          <p:attrName>ppt_x</p:attrName>
                                        </p:attrNameLst>
                                      </p:cBhvr>
                                      <p:tavLst>
                                        <p:tav tm="0">
                                          <p:val>
                                            <p:strVal val="0-#ppt_w/2"/>
                                          </p:val>
                                        </p:tav>
                                        <p:tav tm="100000">
                                          <p:val>
                                            <p:strVal val="#ppt_x"/>
                                          </p:val>
                                        </p:tav>
                                      </p:tavLst>
                                    </p:anim>
                                    <p:anim calcmode="lin" valueType="num">
                                      <p:cBhvr additive="base">
                                        <p:cTn id="8" dur="500" fill="hold"/>
                                        <p:tgtEl>
                                          <p:spTgt spid="1556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5660">
                                            <p:txEl>
                                              <p:pRg st="0" end="0"/>
                                            </p:txEl>
                                          </p:spTgt>
                                        </p:tgtEl>
                                        <p:attrNameLst>
                                          <p:attrName>style.visibility</p:attrName>
                                        </p:attrNameLst>
                                      </p:cBhvr>
                                      <p:to>
                                        <p:strVal val="visible"/>
                                      </p:to>
                                    </p:set>
                                    <p:anim calcmode="lin" valueType="num">
                                      <p:cBhvr additive="base">
                                        <p:cTn id="13" dur="500" fill="hold"/>
                                        <p:tgtEl>
                                          <p:spTgt spid="15566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56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5660">
                                            <p:txEl>
                                              <p:pRg st="1" end="1"/>
                                            </p:txEl>
                                          </p:spTgt>
                                        </p:tgtEl>
                                        <p:attrNameLst>
                                          <p:attrName>style.visibility</p:attrName>
                                        </p:attrNameLst>
                                      </p:cBhvr>
                                      <p:to>
                                        <p:strVal val="visible"/>
                                      </p:to>
                                    </p:set>
                                    <p:anim calcmode="lin" valueType="num">
                                      <p:cBhvr additive="base">
                                        <p:cTn id="19" dur="500" fill="hold"/>
                                        <p:tgtEl>
                                          <p:spTgt spid="155660">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566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155661"/>
                                        </p:tgtEl>
                                        <p:attrNameLst>
                                          <p:attrName>style.visibility</p:attrName>
                                        </p:attrNameLst>
                                      </p:cBhvr>
                                      <p:to>
                                        <p:strVal val="visible"/>
                                      </p:to>
                                    </p:set>
                                    <p:anim calcmode="lin" valueType="num">
                                      <p:cBhvr additive="base">
                                        <p:cTn id="25" dur="500" fill="hold"/>
                                        <p:tgtEl>
                                          <p:spTgt spid="155661"/>
                                        </p:tgtEl>
                                        <p:attrNameLst>
                                          <p:attrName>ppt_x</p:attrName>
                                        </p:attrNameLst>
                                      </p:cBhvr>
                                      <p:tavLst>
                                        <p:tav tm="0">
                                          <p:val>
                                            <p:strVal val="1+#ppt_w/2"/>
                                          </p:val>
                                        </p:tav>
                                        <p:tav tm="100000">
                                          <p:val>
                                            <p:strVal val="#ppt_x"/>
                                          </p:val>
                                        </p:tav>
                                      </p:tavLst>
                                    </p:anim>
                                    <p:anim calcmode="lin" valueType="num">
                                      <p:cBhvr additive="base">
                                        <p:cTn id="26" dur="500" fill="hold"/>
                                        <p:tgtEl>
                                          <p:spTgt spid="15566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55658">
                                            <p:txEl>
                                              <p:pRg st="0" end="0"/>
                                            </p:txEl>
                                          </p:spTgt>
                                        </p:tgtEl>
                                        <p:attrNameLst>
                                          <p:attrName>style.visibility</p:attrName>
                                        </p:attrNameLst>
                                      </p:cBhvr>
                                      <p:to>
                                        <p:strVal val="visible"/>
                                      </p:to>
                                    </p:set>
                                    <p:anim calcmode="lin" valueType="num">
                                      <p:cBhvr additive="base">
                                        <p:cTn id="31" dur="500" fill="hold"/>
                                        <p:tgtEl>
                                          <p:spTgt spid="155658">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56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155658">
                                            <p:txEl>
                                              <p:pRg st="1" end="1"/>
                                            </p:txEl>
                                          </p:spTgt>
                                        </p:tgtEl>
                                        <p:attrNameLst>
                                          <p:attrName>style.visibility</p:attrName>
                                        </p:attrNameLst>
                                      </p:cBhvr>
                                      <p:to>
                                        <p:strVal val="visible"/>
                                      </p:to>
                                    </p:set>
                                    <p:anim calcmode="lin" valueType="num">
                                      <p:cBhvr additive="base">
                                        <p:cTn id="37" dur="500" fill="hold"/>
                                        <p:tgtEl>
                                          <p:spTgt spid="15565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56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155658">
                                            <p:txEl>
                                              <p:pRg st="2" end="2"/>
                                            </p:txEl>
                                          </p:spTgt>
                                        </p:tgtEl>
                                        <p:attrNameLst>
                                          <p:attrName>style.visibility</p:attrName>
                                        </p:attrNameLst>
                                      </p:cBhvr>
                                      <p:to>
                                        <p:strVal val="visible"/>
                                      </p:to>
                                    </p:set>
                                    <p:anim calcmode="lin" valueType="num">
                                      <p:cBhvr additive="base">
                                        <p:cTn id="43" dur="500" fill="hold"/>
                                        <p:tgtEl>
                                          <p:spTgt spid="155658">
                                            <p:txEl>
                                              <p:pRg st="2" end="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56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5664"/>
                                        </p:tgtEl>
                                        <p:attrNameLst>
                                          <p:attrName>style.visibility</p:attrName>
                                        </p:attrNameLst>
                                      </p:cBhvr>
                                      <p:to>
                                        <p:strVal val="visible"/>
                                      </p:to>
                                    </p:set>
                                    <p:anim calcmode="lin" valueType="num">
                                      <p:cBhvr additive="base">
                                        <p:cTn id="49" dur="500" fill="hold"/>
                                        <p:tgtEl>
                                          <p:spTgt spid="155664"/>
                                        </p:tgtEl>
                                        <p:attrNameLst>
                                          <p:attrName>ppt_x</p:attrName>
                                        </p:attrNameLst>
                                      </p:cBhvr>
                                      <p:tavLst>
                                        <p:tav tm="0">
                                          <p:val>
                                            <p:strVal val="#ppt_x"/>
                                          </p:val>
                                        </p:tav>
                                        <p:tav tm="100000">
                                          <p:val>
                                            <p:strVal val="#ppt_x"/>
                                          </p:val>
                                        </p:tav>
                                      </p:tavLst>
                                    </p:anim>
                                    <p:anim calcmode="lin" valueType="num">
                                      <p:cBhvr additive="base">
                                        <p:cTn id="50" dur="500" fill="hold"/>
                                        <p:tgtEl>
                                          <p:spTgt spid="1556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60" grpId="0" uiExpand="1" build="allAtOnce"/>
      <p:bldP spid="1556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法の解釈が必要な法的根拠</a:t>
            </a:r>
            <a:endParaRPr kumimoji="1" lang="ja-JP" altLang="en-US" dirty="0"/>
          </a:p>
        </p:txBody>
      </p:sp>
      <p:sp>
        <p:nvSpPr>
          <p:cNvPr id="6" name="コンテンツ プレースホルダー 5"/>
          <p:cNvSpPr>
            <a:spLocks noGrp="1"/>
          </p:cNvSpPr>
          <p:nvPr>
            <p:ph idx="1"/>
          </p:nvPr>
        </p:nvSpPr>
        <p:spPr/>
        <p:txBody>
          <a:bodyPr>
            <a:normAutofit/>
          </a:bodyPr>
          <a:lstStyle/>
          <a:p>
            <a:pPr>
              <a:lnSpc>
                <a:spcPct val="100000"/>
              </a:lnSpc>
            </a:pPr>
            <a:r>
              <a:rPr lang="ja-JP" altLang="en-US" sz="3600" dirty="0"/>
              <a:t>国民</a:t>
            </a:r>
            <a:r>
              <a:rPr lang="ja-JP" altLang="en-US" sz="3600" dirty="0" smtClean="0"/>
              <a:t>の「裁判</a:t>
            </a:r>
            <a:r>
              <a:rPr lang="ja-JP" altLang="en-US" sz="3600" dirty="0"/>
              <a:t>を受ける</a:t>
            </a:r>
            <a:r>
              <a:rPr lang="ja-JP" altLang="en-US" sz="3600" dirty="0" smtClean="0"/>
              <a:t>権利」の尊重</a:t>
            </a:r>
            <a:endParaRPr lang="en-US" altLang="ja-JP" sz="3600" dirty="0"/>
          </a:p>
          <a:p>
            <a:pPr lvl="1">
              <a:lnSpc>
                <a:spcPct val="100000"/>
              </a:lnSpc>
            </a:pPr>
            <a:r>
              <a:rPr lang="ja-JP" altLang="en-US" sz="3200" dirty="0"/>
              <a:t>憲法</a:t>
            </a:r>
            <a:r>
              <a:rPr lang="en-US" altLang="ja-JP" sz="3200" dirty="0"/>
              <a:t>32</a:t>
            </a:r>
            <a:r>
              <a:rPr lang="ja-JP" altLang="en-US" sz="3200" dirty="0"/>
              <a:t>条</a:t>
            </a:r>
            <a:endParaRPr lang="en-US" altLang="ja-JP" sz="3200" dirty="0"/>
          </a:p>
          <a:p>
            <a:pPr lvl="2">
              <a:lnSpc>
                <a:spcPct val="100000"/>
              </a:lnSpc>
            </a:pPr>
            <a:r>
              <a:rPr lang="ja-JP" altLang="en-US" sz="2800" dirty="0"/>
              <a:t>何人</a:t>
            </a:r>
            <a:r>
              <a:rPr lang="ja-JP" altLang="en-US" sz="2800" dirty="0" smtClean="0"/>
              <a:t>も，裁判所</a:t>
            </a:r>
            <a:r>
              <a:rPr lang="ja-JP" altLang="en-US" sz="2800" dirty="0"/>
              <a:t>において裁判を受ける権利を奪はれない。</a:t>
            </a:r>
            <a:endParaRPr lang="en-US" altLang="ja-JP" sz="2800" dirty="0"/>
          </a:p>
          <a:p>
            <a:pPr>
              <a:lnSpc>
                <a:spcPct val="100000"/>
              </a:lnSpc>
            </a:pPr>
            <a:r>
              <a:rPr lang="ja-JP" altLang="en-US" sz="3600" dirty="0" smtClean="0"/>
              <a:t>裁判官は，憲法と法律の条文に</a:t>
            </a:r>
            <a:r>
              <a:rPr lang="ja-JP" altLang="en-US" sz="3600" dirty="0"/>
              <a:t>拘束</a:t>
            </a:r>
            <a:r>
              <a:rPr lang="ja-JP" altLang="en-US" sz="3600" dirty="0" smtClean="0"/>
              <a:t>される</a:t>
            </a:r>
            <a:endParaRPr lang="en-US" altLang="ja-JP" sz="3600" dirty="0" smtClean="0"/>
          </a:p>
          <a:p>
            <a:pPr lvl="1">
              <a:lnSpc>
                <a:spcPct val="100000"/>
              </a:lnSpc>
            </a:pPr>
            <a:r>
              <a:rPr lang="ja-JP" altLang="en-US" sz="3200" dirty="0" smtClean="0"/>
              <a:t>憲法</a:t>
            </a:r>
            <a:r>
              <a:rPr lang="en-US" altLang="ja-JP" sz="3200" dirty="0"/>
              <a:t>76</a:t>
            </a:r>
            <a:r>
              <a:rPr lang="ja-JP" altLang="en-US" sz="3200" dirty="0"/>
              <a:t>条</a:t>
            </a:r>
            <a:r>
              <a:rPr lang="en-US" altLang="ja-JP" sz="3200" dirty="0"/>
              <a:t>3</a:t>
            </a:r>
            <a:r>
              <a:rPr lang="ja-JP" altLang="en-US" sz="3200" dirty="0"/>
              <a:t>項</a:t>
            </a:r>
            <a:endParaRPr lang="en-US" altLang="ja-JP" sz="3200" dirty="0"/>
          </a:p>
          <a:p>
            <a:pPr lvl="2">
              <a:lnSpc>
                <a:spcPct val="100000"/>
              </a:lnSpc>
            </a:pPr>
            <a:r>
              <a:rPr lang="ja-JP" altLang="en-US" sz="2800" dirty="0"/>
              <a:t>すべて裁判官</a:t>
            </a:r>
            <a:r>
              <a:rPr lang="ja-JP" altLang="en-US" sz="2800" dirty="0" smtClean="0"/>
              <a:t>は，その</a:t>
            </a:r>
            <a:r>
              <a:rPr lang="ja-JP" altLang="en-US" sz="2800" dirty="0"/>
              <a:t>良心に従</a:t>
            </a:r>
            <a:r>
              <a:rPr lang="ja-JP" altLang="en-US" sz="2800" dirty="0" err="1"/>
              <a:t>ひ</a:t>
            </a:r>
            <a:r>
              <a:rPr lang="ja-JP" altLang="en-US" sz="2800" dirty="0"/>
              <a:t>独立してその職権を行ひ，この憲法及び法律にのみ拘束される</a:t>
            </a:r>
            <a:r>
              <a:rPr lang="ja-JP" altLang="en-US" sz="2800" dirty="0" smtClean="0"/>
              <a:t>。</a:t>
            </a:r>
            <a:endParaRPr lang="en-US" altLang="ja-JP" sz="2800" dirty="0" smtClean="0"/>
          </a:p>
          <a:p>
            <a:pPr>
              <a:lnSpc>
                <a:spcPct val="100000"/>
              </a:lnSpc>
            </a:pPr>
            <a:endParaRPr lang="en-US" altLang="ja-JP" sz="3600" dirty="0"/>
          </a:p>
        </p:txBody>
      </p:sp>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17</a:t>
            </a:fld>
            <a:endParaRPr kumimoji="1" lang="ja-JP" altLang="en-US"/>
          </a:p>
        </p:txBody>
      </p:sp>
    </p:spTree>
    <p:extLst>
      <p:ext uri="{BB962C8B-B14F-4D97-AF65-F5344CB8AC3E}">
        <p14:creationId xmlns:p14="http://schemas.microsoft.com/office/powerpoint/2010/main" val="2757795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10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left)">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1D700747-6397-4F66-A5B1-00BC64786702}" type="slidenum">
              <a:rPr kumimoji="0" lang="ja-JP" altLang="en-US"/>
              <a:pPr eaLnBrk="1" hangingPunct="1"/>
              <a:t>18</a:t>
            </a:fld>
            <a:endParaRPr kumimoji="0" lang="en-US" altLang="ja-JP"/>
          </a:p>
        </p:txBody>
      </p:sp>
      <p:sp>
        <p:nvSpPr>
          <p:cNvPr id="22531" name="Rectangle 2"/>
          <p:cNvSpPr>
            <a:spLocks noGrp="1" noChangeArrowheads="1"/>
          </p:cNvSpPr>
          <p:nvPr>
            <p:ph type="title"/>
          </p:nvPr>
        </p:nvSpPr>
        <p:spPr>
          <a:xfrm>
            <a:off x="1120746" y="540879"/>
            <a:ext cx="9806047" cy="1462087"/>
          </a:xfrm>
        </p:spPr>
        <p:txBody>
          <a:bodyPr>
            <a:normAutofit/>
          </a:bodyPr>
          <a:lstStyle/>
          <a:p>
            <a:pPr eaLnBrk="1" hangingPunct="1"/>
            <a:r>
              <a:rPr lang="ja-JP" altLang="en-US" sz="4800" dirty="0"/>
              <a:t>解釈方法論をマスター</a:t>
            </a:r>
            <a:r>
              <a:rPr lang="ja-JP" altLang="en-US" sz="4800" dirty="0" smtClean="0"/>
              <a:t>する</a:t>
            </a:r>
            <a:r>
              <a:rPr lang="en-US" altLang="ja-JP" sz="4800" dirty="0" smtClean="0"/>
              <a:t/>
            </a:r>
            <a:br>
              <a:rPr lang="en-US" altLang="ja-JP" sz="4800" dirty="0" smtClean="0"/>
            </a:br>
            <a:r>
              <a:rPr lang="ja-JP" altLang="en-US" sz="4000" dirty="0" smtClean="0"/>
              <a:t>条文に拘束される</a:t>
            </a:r>
            <a:r>
              <a:rPr lang="ja-JP" altLang="en-US" sz="4000" dirty="0"/>
              <a:t>が</a:t>
            </a:r>
            <a:r>
              <a:rPr lang="ja-JP" altLang="en-US" sz="4000" dirty="0" smtClean="0"/>
              <a:t>，解釈の余地がある</a:t>
            </a:r>
            <a:endParaRPr lang="ja-JP" altLang="en-US" sz="5400" dirty="0" smtClean="0"/>
          </a:p>
        </p:txBody>
      </p:sp>
      <p:sp>
        <p:nvSpPr>
          <p:cNvPr id="130051" name="Rectangle 3"/>
          <p:cNvSpPr>
            <a:spLocks noGrp="1" noChangeArrowheads="1"/>
          </p:cNvSpPr>
          <p:nvPr>
            <p:ph type="body" idx="1"/>
          </p:nvPr>
        </p:nvSpPr>
        <p:spPr>
          <a:xfrm>
            <a:off x="920956" y="2188026"/>
            <a:ext cx="10345064" cy="3777343"/>
          </a:xfrm>
        </p:spPr>
        <p:txBody>
          <a:bodyPr>
            <a:noAutofit/>
          </a:bodyPr>
          <a:lstStyle/>
          <a:p>
            <a:pPr eaLnBrk="1" hangingPunct="1">
              <a:lnSpc>
                <a:spcPct val="100000"/>
              </a:lnSpc>
            </a:pPr>
            <a:r>
              <a:rPr lang="ja-JP" altLang="en-US" sz="3200" dirty="0" smtClean="0"/>
              <a:t>「</a:t>
            </a:r>
            <a:r>
              <a:rPr lang="ja-JP" altLang="en-US" sz="3200" u="sng" dirty="0" smtClean="0"/>
              <a:t>車馬</a:t>
            </a:r>
            <a:r>
              <a:rPr lang="ja-JP" altLang="en-US" sz="3200" dirty="0" smtClean="0"/>
              <a:t> </a:t>
            </a:r>
            <a:r>
              <a:rPr lang="ja-JP" altLang="en-US" sz="3200" u="sng" dirty="0" smtClean="0"/>
              <a:t>通行止め</a:t>
            </a:r>
            <a:r>
              <a:rPr lang="ja-JP" altLang="en-US" sz="3200" dirty="0" smtClean="0"/>
              <a:t>」で理解する法解釈の方法</a:t>
            </a:r>
          </a:p>
          <a:p>
            <a:pPr lvl="1">
              <a:lnSpc>
                <a:spcPct val="100000"/>
              </a:lnSpc>
            </a:pPr>
            <a:r>
              <a:rPr lang="ja-JP" altLang="en-US" sz="2800" dirty="0" smtClean="0">
                <a:hlinkClick r:id="rId3" action="ppaction://hlinksldjump"/>
              </a:rPr>
              <a:t>文理解釈</a:t>
            </a:r>
            <a:r>
              <a:rPr lang="ja-JP" altLang="en-US" sz="2800" dirty="0" smtClean="0"/>
              <a:t>（結論肯定）</a:t>
            </a:r>
            <a:r>
              <a:rPr lang="en-US" altLang="ja-JP" sz="2800" dirty="0" smtClean="0">
                <a:latin typeface="Arial" panose="020B0604020202020204" pitchFamily="34" charset="0"/>
              </a:rPr>
              <a:t>…</a:t>
            </a:r>
            <a:r>
              <a:rPr lang="ja-JP" altLang="en-US" sz="2800" dirty="0" smtClean="0">
                <a:latin typeface="Arial" panose="020B0604020202020204" pitchFamily="34" charset="0"/>
              </a:rPr>
              <a:t>車または馬ならば，通行止め</a:t>
            </a:r>
            <a:endParaRPr lang="en-US" altLang="ja-JP" sz="2800" dirty="0" smtClean="0">
              <a:latin typeface="Arial" panose="020B0604020202020204" pitchFamily="34" charset="0"/>
            </a:endParaRPr>
          </a:p>
          <a:p>
            <a:pPr lvl="1">
              <a:lnSpc>
                <a:spcPct val="100000"/>
              </a:lnSpc>
            </a:pPr>
            <a:r>
              <a:rPr lang="ja-JP" altLang="en-US" sz="2800" dirty="0" smtClean="0">
                <a:hlinkClick r:id="rId4" action="ppaction://hlinksldjump"/>
              </a:rPr>
              <a:t>拡大解釈</a:t>
            </a:r>
            <a:r>
              <a:rPr lang="ja-JP" altLang="en-US" sz="2800" dirty="0" smtClean="0"/>
              <a:t>（結論肯定）</a:t>
            </a:r>
            <a:r>
              <a:rPr lang="en-US" altLang="ja-JP" sz="2800" dirty="0" smtClean="0">
                <a:latin typeface="Arial" panose="020B0604020202020204" pitchFamily="34" charset="0"/>
              </a:rPr>
              <a:t>…</a:t>
            </a:r>
            <a:r>
              <a:rPr lang="ja-JP" altLang="en-US" sz="2800" dirty="0" smtClean="0">
                <a:latin typeface="Arial" panose="020B0604020202020204" pitchFamily="34" charset="0"/>
              </a:rPr>
              <a:t>車馬ではないが，</a:t>
            </a:r>
            <a:r>
              <a:rPr lang="ja-JP" altLang="en-US" sz="2800" dirty="0" smtClean="0"/>
              <a:t>○も，通行止め</a:t>
            </a:r>
            <a:endParaRPr lang="en-US" altLang="ja-JP" sz="2800" dirty="0" smtClean="0"/>
          </a:p>
          <a:p>
            <a:pPr lvl="1">
              <a:lnSpc>
                <a:spcPct val="100000"/>
              </a:lnSpc>
            </a:pPr>
            <a:r>
              <a:rPr lang="ja-JP" altLang="en-US" sz="2800" dirty="0" smtClean="0">
                <a:hlinkClick r:id="rId5" action="ppaction://hlinksldjump"/>
              </a:rPr>
              <a:t>縮小解釈</a:t>
            </a:r>
            <a:r>
              <a:rPr lang="ja-JP" altLang="en-US" sz="2800" dirty="0" smtClean="0"/>
              <a:t>（結論否定）</a:t>
            </a:r>
            <a:r>
              <a:rPr lang="en-US" altLang="ja-JP" sz="2800" dirty="0" smtClean="0">
                <a:latin typeface="Arial" panose="020B0604020202020204" pitchFamily="34" charset="0"/>
              </a:rPr>
              <a:t>…</a:t>
            </a:r>
            <a:r>
              <a:rPr lang="ja-JP" altLang="en-US" sz="2800" dirty="0" smtClean="0">
                <a:latin typeface="Arial" panose="020B0604020202020204" pitchFamily="34" charset="0"/>
              </a:rPr>
              <a:t>車馬だけど，○○○</a:t>
            </a:r>
            <a:r>
              <a:rPr lang="ja-JP" altLang="en-US" sz="2800" baseline="-10000" dirty="0" smtClean="0">
                <a:latin typeface="Arial" panose="020B0604020202020204" pitchFamily="34" charset="0"/>
              </a:rPr>
              <a:t>○</a:t>
            </a:r>
            <a:r>
              <a:rPr lang="ja-JP" altLang="en-US" sz="2800" dirty="0" smtClean="0">
                <a:latin typeface="Arial" panose="020B0604020202020204" pitchFamily="34" charset="0"/>
              </a:rPr>
              <a:t>は，</a:t>
            </a:r>
            <a:r>
              <a:rPr lang="ja-JP" altLang="en-US" sz="2800" u="sng" dirty="0" smtClean="0">
                <a:latin typeface="Arial" panose="020B0604020202020204" pitchFamily="34" charset="0"/>
              </a:rPr>
              <a:t>通行許可</a:t>
            </a:r>
            <a:endParaRPr lang="ja-JP" altLang="en-US" sz="2800" u="sng" dirty="0" smtClean="0"/>
          </a:p>
          <a:p>
            <a:pPr lvl="1" eaLnBrk="1" hangingPunct="1">
              <a:lnSpc>
                <a:spcPct val="100000"/>
              </a:lnSpc>
            </a:pPr>
            <a:r>
              <a:rPr lang="ja-JP" altLang="en-US" sz="2800" dirty="0" smtClean="0">
                <a:hlinkClick r:id="rId6" action="ppaction://hlinksldjump"/>
              </a:rPr>
              <a:t>反対解釈</a:t>
            </a:r>
            <a:r>
              <a:rPr lang="ja-JP" altLang="en-US" sz="2800" dirty="0" smtClean="0"/>
              <a:t>（結論否定）</a:t>
            </a:r>
            <a:r>
              <a:rPr lang="en-US" altLang="ja-JP" sz="2800" dirty="0" smtClean="0">
                <a:latin typeface="Arial" panose="020B0604020202020204" pitchFamily="34" charset="0"/>
              </a:rPr>
              <a:t>…</a:t>
            </a:r>
            <a:r>
              <a:rPr lang="ja-JP" altLang="en-US" sz="2800" dirty="0" smtClean="0"/>
              <a:t>車馬でない○ならば，</a:t>
            </a:r>
            <a:r>
              <a:rPr lang="ja-JP" altLang="en-US" sz="2800" u="sng" dirty="0" smtClean="0"/>
              <a:t>通行許可</a:t>
            </a:r>
          </a:p>
          <a:p>
            <a:pPr lvl="1" eaLnBrk="1" hangingPunct="1">
              <a:lnSpc>
                <a:spcPct val="100000"/>
              </a:lnSpc>
            </a:pPr>
            <a:r>
              <a:rPr lang="ja-JP" altLang="en-US" sz="2800" dirty="0" smtClean="0">
                <a:hlinkClick r:id="rId7" action="ppaction://hlinksldjump"/>
              </a:rPr>
              <a:t>類推解釈</a:t>
            </a:r>
            <a:r>
              <a:rPr lang="ja-JP" altLang="en-US" sz="2800" dirty="0" smtClean="0"/>
              <a:t>（結論肯定）</a:t>
            </a:r>
            <a:r>
              <a:rPr lang="en-US" altLang="ja-JP" sz="2800" dirty="0" smtClean="0">
                <a:latin typeface="Arial" panose="020B0604020202020204" pitchFamily="34" charset="0"/>
              </a:rPr>
              <a:t>…</a:t>
            </a:r>
            <a:r>
              <a:rPr lang="ja-JP" altLang="en-US" sz="2800" dirty="0" smtClean="0"/>
              <a:t>車馬ではないが，○○なら，通行止め</a:t>
            </a:r>
          </a:p>
          <a:p>
            <a:pPr lvl="1" eaLnBrk="1" hangingPunct="1">
              <a:lnSpc>
                <a:spcPct val="100000"/>
              </a:lnSpc>
            </a:pPr>
            <a:r>
              <a:rPr lang="ja-JP" altLang="en-US" sz="2800" dirty="0" smtClean="0">
                <a:hlinkClick r:id="rId8" action="ppaction://hlinksldjump"/>
              </a:rPr>
              <a:t>例文解釈</a:t>
            </a:r>
            <a:r>
              <a:rPr lang="ja-JP" altLang="en-US" sz="2800" dirty="0" smtClean="0"/>
              <a:t>（結論否定）</a:t>
            </a:r>
            <a:r>
              <a:rPr lang="en-US" altLang="ja-JP" sz="2800" dirty="0" smtClean="0">
                <a:latin typeface="Arial" panose="020B0604020202020204" pitchFamily="34" charset="0"/>
              </a:rPr>
              <a:t>…</a:t>
            </a:r>
            <a:r>
              <a:rPr lang="ja-JP" altLang="en-US" sz="2800" dirty="0" smtClean="0"/>
              <a:t>車馬だけど，○○○ならば，</a:t>
            </a:r>
            <a:r>
              <a:rPr lang="ja-JP" altLang="en-US" sz="2800" u="sng" dirty="0" smtClean="0"/>
              <a:t>通行許可</a:t>
            </a:r>
          </a:p>
        </p:txBody>
      </p:sp>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Tree>
    <p:extLst>
      <p:ext uri="{BB962C8B-B14F-4D97-AF65-F5344CB8AC3E}">
        <p14:creationId xmlns:p14="http://schemas.microsoft.com/office/powerpoint/2010/main" val="2162290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animEffect transition="in" filter="wipe(left)">
                                      <p:cBhvr>
                                        <p:cTn id="7" dur="1000"/>
                                        <p:tgtEl>
                                          <p:spTgt spid="130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1">
                                            <p:txEl>
                                              <p:pRg st="2" end="2"/>
                                            </p:txEl>
                                          </p:spTgt>
                                        </p:tgtEl>
                                        <p:attrNameLst>
                                          <p:attrName>style.visibility</p:attrName>
                                        </p:attrNameLst>
                                      </p:cBhvr>
                                      <p:to>
                                        <p:strVal val="visible"/>
                                      </p:to>
                                    </p:set>
                                    <p:animEffect transition="in" filter="wipe(left)">
                                      <p:cBhvr>
                                        <p:cTn id="12" dur="1000"/>
                                        <p:tgtEl>
                                          <p:spTgt spid="130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0051">
                                            <p:txEl>
                                              <p:pRg st="3" end="3"/>
                                            </p:txEl>
                                          </p:spTgt>
                                        </p:tgtEl>
                                        <p:attrNameLst>
                                          <p:attrName>style.visibility</p:attrName>
                                        </p:attrNameLst>
                                      </p:cBhvr>
                                      <p:to>
                                        <p:strVal val="visible"/>
                                      </p:to>
                                    </p:set>
                                    <p:animEffect transition="in" filter="wipe(left)">
                                      <p:cBhvr>
                                        <p:cTn id="17" dur="1000"/>
                                        <p:tgtEl>
                                          <p:spTgt spid="130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0051">
                                            <p:txEl>
                                              <p:pRg st="4" end="4"/>
                                            </p:txEl>
                                          </p:spTgt>
                                        </p:tgtEl>
                                        <p:attrNameLst>
                                          <p:attrName>style.visibility</p:attrName>
                                        </p:attrNameLst>
                                      </p:cBhvr>
                                      <p:to>
                                        <p:strVal val="visible"/>
                                      </p:to>
                                    </p:set>
                                    <p:animEffect transition="in" filter="wipe(left)">
                                      <p:cBhvr>
                                        <p:cTn id="22" dur="1000"/>
                                        <p:tgtEl>
                                          <p:spTgt spid="1300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0051">
                                            <p:txEl>
                                              <p:pRg st="5" end="5"/>
                                            </p:txEl>
                                          </p:spTgt>
                                        </p:tgtEl>
                                        <p:attrNameLst>
                                          <p:attrName>style.visibility</p:attrName>
                                        </p:attrNameLst>
                                      </p:cBhvr>
                                      <p:to>
                                        <p:strVal val="visible"/>
                                      </p:to>
                                    </p:set>
                                    <p:animEffect transition="in" filter="wipe(left)">
                                      <p:cBhvr>
                                        <p:cTn id="27" dur="1000"/>
                                        <p:tgtEl>
                                          <p:spTgt spid="1300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0051">
                                            <p:txEl>
                                              <p:pRg st="6" end="6"/>
                                            </p:txEl>
                                          </p:spTgt>
                                        </p:tgtEl>
                                        <p:attrNameLst>
                                          <p:attrName>style.visibility</p:attrName>
                                        </p:attrNameLst>
                                      </p:cBhvr>
                                      <p:to>
                                        <p:strVal val="visible"/>
                                      </p:to>
                                    </p:set>
                                    <p:animEffect transition="in" filter="wipe(left)">
                                      <p:cBhvr>
                                        <p:cTn id="32" dur="1000"/>
                                        <p:tgtEl>
                                          <p:spTgt spid="130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5DE603CC-F12F-48C5-A238-D4A28D028FC5}" type="slidenum">
              <a:rPr kumimoji="0" lang="ja-JP" altLang="en-US"/>
              <a:pPr eaLnBrk="1" hangingPunct="1"/>
              <a:t>19</a:t>
            </a:fld>
            <a:endParaRPr kumimoji="0" lang="en-US" altLang="ja-JP"/>
          </a:p>
        </p:txBody>
      </p:sp>
      <p:sp>
        <p:nvSpPr>
          <p:cNvPr id="23555" name="Rectangle 2"/>
          <p:cNvSpPr>
            <a:spLocks noGrp="1" noChangeArrowheads="1"/>
          </p:cNvSpPr>
          <p:nvPr>
            <p:ph type="title"/>
          </p:nvPr>
        </p:nvSpPr>
        <p:spPr>
          <a:xfrm>
            <a:off x="2632408" y="299374"/>
            <a:ext cx="7002462" cy="1462087"/>
          </a:xfrm>
        </p:spPr>
        <p:txBody>
          <a:bodyPr/>
          <a:lstStyle/>
          <a:p>
            <a:pPr eaLnBrk="1" hangingPunct="1"/>
            <a:r>
              <a:rPr lang="ja-JP" altLang="en-US" sz="4000" dirty="0"/>
              <a:t>解釈方法論（</a:t>
            </a:r>
            <a:r>
              <a:rPr lang="en-US" altLang="ja-JP" sz="4000" dirty="0" smtClean="0"/>
              <a:t>1/7</a:t>
            </a:r>
            <a:r>
              <a:rPr lang="ja-JP" altLang="en-US" sz="4000" dirty="0" smtClean="0"/>
              <a:t>）</a:t>
            </a:r>
            <a:r>
              <a:rPr lang="ja-JP" altLang="en-US" sz="4000" dirty="0"/>
              <a:t/>
            </a:r>
            <a:br>
              <a:rPr lang="ja-JP" altLang="en-US" sz="4000" dirty="0"/>
            </a:br>
            <a:r>
              <a:rPr lang="ja-JP" altLang="en-US" sz="4000" dirty="0"/>
              <a:t>公園の入口に「車馬通行止め」</a:t>
            </a:r>
          </a:p>
        </p:txBody>
      </p:sp>
      <p:sp>
        <p:nvSpPr>
          <p:cNvPr id="131075" name="Rectangle 3"/>
          <p:cNvSpPr>
            <a:spLocks noGrp="1" noChangeArrowheads="1"/>
          </p:cNvSpPr>
          <p:nvPr>
            <p:ph type="body" sz="half" idx="1"/>
          </p:nvPr>
        </p:nvSpPr>
        <p:spPr>
          <a:xfrm>
            <a:off x="1752600" y="2133600"/>
            <a:ext cx="3119438" cy="4319588"/>
          </a:xfrm>
        </p:spPr>
        <p:txBody>
          <a:bodyPr/>
          <a:lstStyle/>
          <a:p>
            <a:pPr eaLnBrk="1" hangingPunct="1"/>
            <a:r>
              <a:rPr lang="en-US" altLang="ja-JP" dirty="0"/>
              <a:t>I</a:t>
            </a:r>
            <a:r>
              <a:rPr lang="ja-JP" altLang="en-US" dirty="0"/>
              <a:t>：</a:t>
            </a:r>
            <a:r>
              <a:rPr lang="ja-JP" altLang="en-US" u="sng" dirty="0"/>
              <a:t>馬</a:t>
            </a:r>
            <a:r>
              <a:rPr lang="ja-JP" altLang="en-US" dirty="0"/>
              <a:t>に乗った人が通りかかった。公園に入れるだろうか？</a:t>
            </a:r>
          </a:p>
          <a:p>
            <a:pPr eaLnBrk="1" hangingPunct="1"/>
            <a:r>
              <a:rPr lang="en-US" altLang="ja-JP" dirty="0"/>
              <a:t>R</a:t>
            </a:r>
            <a:r>
              <a:rPr lang="ja-JP" altLang="en-US" dirty="0"/>
              <a:t>：車馬通行止め</a:t>
            </a:r>
          </a:p>
          <a:p>
            <a:pPr eaLnBrk="1" hangingPunct="1"/>
            <a:r>
              <a:rPr lang="en-US" altLang="ja-JP" dirty="0"/>
              <a:t>A</a:t>
            </a:r>
            <a:r>
              <a:rPr lang="ja-JP" altLang="en-US" dirty="0"/>
              <a:t>：文理解釈</a:t>
            </a:r>
          </a:p>
          <a:p>
            <a:pPr eaLnBrk="1" hangingPunct="1"/>
            <a:r>
              <a:rPr lang="en-US" altLang="ja-JP" dirty="0"/>
              <a:t>C</a:t>
            </a:r>
            <a:r>
              <a:rPr lang="ja-JP" altLang="en-US" dirty="0"/>
              <a:t>：通ることができない</a:t>
            </a:r>
          </a:p>
        </p:txBody>
      </p:sp>
      <p:graphicFrame>
        <p:nvGraphicFramePr>
          <p:cNvPr id="23557" name="Object 4"/>
          <p:cNvGraphicFramePr>
            <a:graphicFrameLocks noGrp="1" noChangeAspect="1"/>
          </p:cNvGraphicFramePr>
          <p:nvPr>
            <p:ph sz="half" idx="2"/>
            <p:extLst>
              <p:ext uri="{D42A27DB-BD31-4B8C-83A1-F6EECF244321}">
                <p14:modId xmlns:p14="http://schemas.microsoft.com/office/powerpoint/2010/main" val="1834061701"/>
              </p:ext>
            </p:extLst>
          </p:nvPr>
        </p:nvGraphicFramePr>
        <p:xfrm>
          <a:off x="5664201" y="1911646"/>
          <a:ext cx="5472113" cy="4051300"/>
        </p:xfrm>
        <a:graphic>
          <a:graphicData uri="http://schemas.openxmlformats.org/presentationml/2006/ole">
            <mc:AlternateContent xmlns:mc="http://schemas.openxmlformats.org/markup-compatibility/2006">
              <mc:Choice xmlns:v="urn:schemas-microsoft-com:vml" Requires="v">
                <p:oleObj spid="_x0000_s3212" name="Visio" r:id="rId4" imgW="2773680" imgH="2053742" progId="Visio.Drawing.11">
                  <p:embed/>
                </p:oleObj>
              </mc:Choice>
              <mc:Fallback>
                <p:oleObj name="Visio" r:id="rId4" imgW="2773680" imgH="205374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4201" y="1911646"/>
                        <a:ext cx="5472113" cy="405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1077" name="Picture 5" descr="MCj0415996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400" y="3110134"/>
            <a:ext cx="2424113"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8" name="Picture 6" descr="MCj0222192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80886" y="3546219"/>
            <a:ext cx="17367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日付プレースホルダー 1"/>
          <p:cNvSpPr>
            <a:spLocks noGrp="1"/>
          </p:cNvSpPr>
          <p:nvPr>
            <p:ph type="dt" sz="half" idx="10"/>
          </p:nvPr>
        </p:nvSpPr>
        <p:spPr/>
        <p:txBody>
          <a:bodyPr/>
          <a:lstStyle/>
          <a:p>
            <a:pPr>
              <a:defRPr/>
            </a:pPr>
            <a:r>
              <a:rPr lang="en-US" altLang="ja-JP" smtClean="0"/>
              <a:t>2015/11/9</a:t>
            </a: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How to interpret the law</a:t>
            </a:r>
            <a:endParaRPr lang="en-US" altLang="ja-JP"/>
          </a:p>
        </p:txBody>
      </p:sp>
    </p:spTree>
    <p:extLst>
      <p:ext uri="{BB962C8B-B14F-4D97-AF65-F5344CB8AC3E}">
        <p14:creationId xmlns:p14="http://schemas.microsoft.com/office/powerpoint/2010/main" val="24832307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1077"/>
                                        </p:tgtEl>
                                        <p:attrNameLst>
                                          <p:attrName>style.visibility</p:attrName>
                                        </p:attrNameLst>
                                      </p:cBhvr>
                                      <p:to>
                                        <p:strVal val="visible"/>
                                      </p:to>
                                    </p:set>
                                    <p:anim calcmode="lin" valueType="num">
                                      <p:cBhvr additive="base">
                                        <p:cTn id="7" dur="1000" fill="hold"/>
                                        <p:tgtEl>
                                          <p:spTgt spid="131077"/>
                                        </p:tgtEl>
                                        <p:attrNameLst>
                                          <p:attrName>ppt_x</p:attrName>
                                        </p:attrNameLst>
                                      </p:cBhvr>
                                      <p:tavLst>
                                        <p:tav tm="0">
                                          <p:val>
                                            <p:strVal val="0-#ppt_w/2"/>
                                          </p:val>
                                        </p:tav>
                                        <p:tav tm="100000">
                                          <p:val>
                                            <p:strVal val="#ppt_x"/>
                                          </p:val>
                                        </p:tav>
                                      </p:tavLst>
                                    </p:anim>
                                    <p:anim calcmode="lin" valueType="num">
                                      <p:cBhvr additive="base">
                                        <p:cTn id="8" dur="10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Effect transition="in" filter="wipe(left)">
                                      <p:cBhvr>
                                        <p:cTn id="13" dur="500"/>
                                        <p:tgtEl>
                                          <p:spTgt spid="13107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131075">
                                            <p:txEl>
                                              <p:pRg st="3" end="3"/>
                                            </p:txEl>
                                          </p:spTgt>
                                        </p:tgtEl>
                                        <p:attrNameLst>
                                          <p:attrName>style.visibility</p:attrName>
                                        </p:attrNameLst>
                                      </p:cBhvr>
                                      <p:to>
                                        <p:strVal val="visible"/>
                                      </p:to>
                                    </p:set>
                                    <p:animEffect transition="in" filter="strips(downRight)">
                                      <p:cBhvr>
                                        <p:cTn id="18" dur="500"/>
                                        <p:tgtEl>
                                          <p:spTgt spid="13107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nodeType="clickEffect">
                                  <p:stCondLst>
                                    <p:cond delay="0"/>
                                  </p:stCondLst>
                                  <p:childTnLst>
                                    <p:set>
                                      <p:cBhvr>
                                        <p:cTn id="22" dur="1" fill="hold">
                                          <p:stCondLst>
                                            <p:cond delay="0"/>
                                          </p:stCondLst>
                                        </p:cTn>
                                        <p:tgtEl>
                                          <p:spTgt spid="131075">
                                            <p:txEl>
                                              <p:pRg st="2" end="2"/>
                                            </p:txEl>
                                          </p:spTgt>
                                        </p:tgtEl>
                                        <p:attrNameLst>
                                          <p:attrName>style.visibility</p:attrName>
                                        </p:attrNameLst>
                                      </p:cBhvr>
                                      <p:to>
                                        <p:strVal val="visible"/>
                                      </p:to>
                                    </p:set>
                                    <p:animEffect transition="in" filter="strips(downRight)">
                                      <p:cBhvr>
                                        <p:cTn id="23" dur="500"/>
                                        <p:tgtEl>
                                          <p:spTgt spid="1310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3" fill="hold" nodeType="clickEffect">
                                  <p:stCondLst>
                                    <p:cond delay="0"/>
                                  </p:stCondLst>
                                  <p:childTnLst>
                                    <p:set>
                                      <p:cBhvr>
                                        <p:cTn id="27" dur="1" fill="hold">
                                          <p:stCondLst>
                                            <p:cond delay="0"/>
                                          </p:stCondLst>
                                        </p:cTn>
                                        <p:tgtEl>
                                          <p:spTgt spid="131078"/>
                                        </p:tgtEl>
                                        <p:attrNameLst>
                                          <p:attrName>style.visibility</p:attrName>
                                        </p:attrNameLst>
                                      </p:cBhvr>
                                      <p:to>
                                        <p:strVal val="visible"/>
                                      </p:to>
                                    </p:set>
                                    <p:anim calcmode="lin" valueType="num">
                                      <p:cBhvr additive="base">
                                        <p:cTn id="28" dur="500" fill="hold"/>
                                        <p:tgtEl>
                                          <p:spTgt spid="131078"/>
                                        </p:tgtEl>
                                        <p:attrNameLst>
                                          <p:attrName>ppt_x</p:attrName>
                                        </p:attrNameLst>
                                      </p:cBhvr>
                                      <p:tavLst>
                                        <p:tav tm="0">
                                          <p:val>
                                            <p:strVal val="1+#ppt_w/2"/>
                                          </p:val>
                                        </p:tav>
                                        <p:tav tm="100000">
                                          <p:val>
                                            <p:strVal val="#ppt_x"/>
                                          </p:val>
                                        </p:tav>
                                      </p:tavLst>
                                    </p:anim>
                                    <p:anim calcmode="lin" valueType="num">
                                      <p:cBhvr additive="base">
                                        <p:cTn id="29" dur="500" fill="hold"/>
                                        <p:tgtEl>
                                          <p:spTgt spid="13107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加賀山 茂（かがやま しげる） </a:t>
            </a:r>
            <a:r>
              <a:rPr kumimoji="1" lang="en-US" altLang="ja-JP" dirty="0" smtClean="0">
                <a:hlinkClick r:id="rId3"/>
              </a:rPr>
              <a:t>http://cyberlawschool.jp/kagayama/</a:t>
            </a:r>
            <a:endParaRPr kumimoji="1" lang="en-US" altLang="ja-JP" dirty="0" smtClean="0"/>
          </a:p>
          <a:p>
            <a:pPr lvl="1"/>
            <a:r>
              <a:rPr lang="ja-JP" altLang="en-US" dirty="0" smtClean="0"/>
              <a:t>現職</a:t>
            </a:r>
            <a:endParaRPr lang="en-US" altLang="ja-JP" dirty="0" smtClean="0"/>
          </a:p>
          <a:p>
            <a:pPr lvl="2"/>
            <a:r>
              <a:rPr kumimoji="1" lang="ja-JP" altLang="en-US" dirty="0"/>
              <a:t>明治学院</a:t>
            </a:r>
            <a:r>
              <a:rPr kumimoji="1" lang="ja-JP" altLang="en-US" dirty="0" smtClean="0"/>
              <a:t>大学</a:t>
            </a:r>
            <a:r>
              <a:rPr kumimoji="1" lang="ja-JP" altLang="en-US" dirty="0"/>
              <a:t>法</a:t>
            </a:r>
            <a:r>
              <a:rPr kumimoji="1" lang="ja-JP" altLang="en-US" dirty="0" smtClean="0"/>
              <a:t>学部教授　民法，消費者法，法情報学が専門</a:t>
            </a:r>
            <a:endParaRPr kumimoji="1" lang="en-US" altLang="ja-JP" dirty="0" smtClean="0"/>
          </a:p>
          <a:p>
            <a:pPr lvl="1"/>
            <a:r>
              <a:rPr lang="ja-JP" altLang="en-US" dirty="0" smtClean="0"/>
              <a:t>出身と経歴</a:t>
            </a:r>
            <a:endParaRPr lang="en-US" altLang="ja-JP" dirty="0" smtClean="0"/>
          </a:p>
          <a:p>
            <a:pPr lvl="2"/>
            <a:r>
              <a:rPr kumimoji="1" lang="ja-JP" altLang="en-US" dirty="0" smtClean="0"/>
              <a:t>愛媛県生まれ</a:t>
            </a:r>
            <a:endParaRPr kumimoji="1" lang="en-US" altLang="ja-JP" dirty="0" smtClean="0"/>
          </a:p>
          <a:p>
            <a:pPr lvl="2"/>
            <a:r>
              <a:rPr lang="ja-JP" altLang="en-US" dirty="0" smtClean="0"/>
              <a:t>大阪府池田市池田高校卒</a:t>
            </a:r>
            <a:endParaRPr lang="en-US" altLang="ja-JP" dirty="0" smtClean="0"/>
          </a:p>
          <a:p>
            <a:pPr lvl="2"/>
            <a:r>
              <a:rPr kumimoji="1" lang="ja-JP" altLang="en-US" dirty="0" smtClean="0"/>
              <a:t>大阪大学法学部卒，修士課程卒業，博士課程単位取得退学</a:t>
            </a:r>
            <a:endParaRPr kumimoji="1" lang="en-US" altLang="ja-JP" dirty="0" smtClean="0"/>
          </a:p>
          <a:p>
            <a:pPr lvl="2"/>
            <a:r>
              <a:rPr lang="ja-JP" altLang="en-US" dirty="0" smtClean="0"/>
              <a:t>国民生活センター研究部職員</a:t>
            </a:r>
            <a:endParaRPr lang="en-US" altLang="ja-JP" dirty="0" smtClean="0"/>
          </a:p>
          <a:p>
            <a:pPr lvl="2"/>
            <a:r>
              <a:rPr kumimoji="1" lang="ja-JP" altLang="en-US" dirty="0" smtClean="0"/>
              <a:t>大阪大学教養部講師，法学部助教授，法学部教授</a:t>
            </a:r>
            <a:endParaRPr kumimoji="1" lang="en-US" altLang="ja-JP" dirty="0" smtClean="0"/>
          </a:p>
          <a:p>
            <a:pPr lvl="2"/>
            <a:r>
              <a:rPr lang="ja-JP" altLang="en-US" dirty="0" smtClean="0"/>
              <a:t>名古屋大学</a:t>
            </a:r>
            <a:r>
              <a:rPr lang="ja-JP" altLang="en-US" dirty="0"/>
              <a:t>法</a:t>
            </a:r>
            <a:r>
              <a:rPr lang="ja-JP" altLang="en-US" dirty="0" smtClean="0"/>
              <a:t>学部教授</a:t>
            </a:r>
            <a:endParaRPr lang="en-US" altLang="ja-JP" dirty="0" smtClean="0"/>
          </a:p>
          <a:p>
            <a:pPr lvl="2"/>
            <a:r>
              <a:rPr kumimoji="1" lang="ja-JP" altLang="en-US" dirty="0" smtClean="0"/>
              <a:t>明治学院大学法科大学院教授　法学部へ移籍し，現在に至る。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980862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75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7"/>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AFA36BA2-0D27-499C-8840-B0162CA04E6E}" type="slidenum">
              <a:rPr kumimoji="0" lang="ja-JP" altLang="en-US"/>
              <a:pPr eaLnBrk="1" hangingPunct="1"/>
              <a:t>20</a:t>
            </a:fld>
            <a:endParaRPr kumimoji="0" lang="en-US" altLang="ja-JP"/>
          </a:p>
        </p:txBody>
      </p:sp>
      <p:sp>
        <p:nvSpPr>
          <p:cNvPr id="24579" name="Rectangle 2"/>
          <p:cNvSpPr>
            <a:spLocks noGrp="1" noChangeArrowheads="1"/>
          </p:cNvSpPr>
          <p:nvPr>
            <p:ph type="title"/>
          </p:nvPr>
        </p:nvSpPr>
        <p:spPr>
          <a:xfrm>
            <a:off x="3015178" y="299374"/>
            <a:ext cx="6164262" cy="1462087"/>
          </a:xfrm>
        </p:spPr>
        <p:txBody>
          <a:bodyPr/>
          <a:lstStyle/>
          <a:p>
            <a:pPr eaLnBrk="1" hangingPunct="1"/>
            <a:r>
              <a:rPr lang="ja-JP" altLang="en-US" sz="4000" dirty="0"/>
              <a:t>解釈方法論（</a:t>
            </a:r>
            <a:r>
              <a:rPr lang="en-US" altLang="ja-JP" sz="4000" dirty="0" smtClean="0"/>
              <a:t>2/7</a:t>
            </a:r>
            <a:r>
              <a:rPr lang="ja-JP" altLang="en-US" sz="4000" dirty="0" smtClean="0"/>
              <a:t>）</a:t>
            </a:r>
            <a:r>
              <a:rPr lang="ja-JP" altLang="en-US" sz="4000" dirty="0"/>
              <a:t/>
            </a:r>
            <a:br>
              <a:rPr lang="ja-JP" altLang="en-US" sz="4000" dirty="0"/>
            </a:br>
            <a:r>
              <a:rPr lang="ja-JP" altLang="en-US" sz="4000" dirty="0"/>
              <a:t>公園に「車馬通行止め」</a:t>
            </a:r>
          </a:p>
        </p:txBody>
      </p:sp>
      <p:sp>
        <p:nvSpPr>
          <p:cNvPr id="132099" name="Rectangle 3"/>
          <p:cNvSpPr>
            <a:spLocks noGrp="1" noChangeArrowheads="1"/>
          </p:cNvSpPr>
          <p:nvPr>
            <p:ph type="body" sz="half" idx="1"/>
          </p:nvPr>
        </p:nvSpPr>
        <p:spPr>
          <a:xfrm>
            <a:off x="1905000" y="2133600"/>
            <a:ext cx="3048000" cy="4114800"/>
          </a:xfrm>
        </p:spPr>
        <p:txBody>
          <a:bodyPr/>
          <a:lstStyle/>
          <a:p>
            <a:pPr eaLnBrk="1" hangingPunct="1"/>
            <a:r>
              <a:rPr lang="en-US" altLang="ja-JP" dirty="0"/>
              <a:t>I</a:t>
            </a:r>
            <a:r>
              <a:rPr lang="ja-JP" altLang="en-US" dirty="0"/>
              <a:t>：</a:t>
            </a:r>
            <a:r>
              <a:rPr lang="ja-JP" altLang="en-US" u="sng" dirty="0"/>
              <a:t>牛</a:t>
            </a:r>
            <a:r>
              <a:rPr lang="ja-JP" altLang="en-US" dirty="0"/>
              <a:t>を連れた人が通りかかった。公園に入れるだろうか？</a:t>
            </a:r>
          </a:p>
          <a:p>
            <a:pPr eaLnBrk="1" hangingPunct="1"/>
            <a:r>
              <a:rPr lang="en-US" altLang="ja-JP" dirty="0"/>
              <a:t>R</a:t>
            </a:r>
            <a:r>
              <a:rPr lang="ja-JP" altLang="en-US" dirty="0"/>
              <a:t>：車馬通行止め</a:t>
            </a:r>
          </a:p>
          <a:p>
            <a:pPr eaLnBrk="1" hangingPunct="1"/>
            <a:r>
              <a:rPr lang="en-US" altLang="ja-JP" dirty="0"/>
              <a:t>A</a:t>
            </a:r>
            <a:r>
              <a:rPr lang="ja-JP" altLang="en-US" dirty="0"/>
              <a:t>：拡大解釈</a:t>
            </a:r>
          </a:p>
          <a:p>
            <a:pPr eaLnBrk="1" hangingPunct="1"/>
            <a:r>
              <a:rPr lang="en-US" altLang="ja-JP" dirty="0"/>
              <a:t>C</a:t>
            </a:r>
            <a:r>
              <a:rPr lang="ja-JP" altLang="en-US" dirty="0"/>
              <a:t>：通ることができない</a:t>
            </a:r>
          </a:p>
        </p:txBody>
      </p:sp>
      <p:graphicFrame>
        <p:nvGraphicFramePr>
          <p:cNvPr id="24581" name="Object 4"/>
          <p:cNvGraphicFramePr>
            <a:graphicFrameLocks noGrp="1" noChangeAspect="1"/>
          </p:cNvGraphicFramePr>
          <p:nvPr>
            <p:ph sz="quarter" idx="2"/>
            <p:extLst>
              <p:ext uri="{D42A27DB-BD31-4B8C-83A1-F6EECF244321}">
                <p14:modId xmlns:p14="http://schemas.microsoft.com/office/powerpoint/2010/main" val="3309693337"/>
              </p:ext>
            </p:extLst>
          </p:nvPr>
        </p:nvGraphicFramePr>
        <p:xfrm>
          <a:off x="5560161" y="1871444"/>
          <a:ext cx="5616575" cy="4160837"/>
        </p:xfrm>
        <a:graphic>
          <a:graphicData uri="http://schemas.openxmlformats.org/presentationml/2006/ole">
            <mc:AlternateContent xmlns:mc="http://schemas.openxmlformats.org/markup-compatibility/2006">
              <mc:Choice xmlns:v="urn:schemas-microsoft-com:vml" Requires="v">
                <p:oleObj spid="_x0000_s4374" name="Visio" r:id="rId4" imgW="2773680" imgH="2053742" progId="Visio.Drawing.11">
                  <p:embed/>
                </p:oleObj>
              </mc:Choice>
              <mc:Fallback>
                <p:oleObj name="Visio" r:id="rId4" imgW="2773680" imgH="205374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0161" y="1871444"/>
                        <a:ext cx="5616575" cy="4160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2101" name="Object 5"/>
          <p:cNvGraphicFramePr>
            <a:graphicFrameLocks noGrp="1" noChangeAspect="1"/>
          </p:cNvGraphicFramePr>
          <p:nvPr>
            <p:ph sz="quarter" idx="3"/>
            <p:extLst>
              <p:ext uri="{D42A27DB-BD31-4B8C-83A1-F6EECF244321}">
                <p14:modId xmlns:p14="http://schemas.microsoft.com/office/powerpoint/2010/main" val="415466342"/>
              </p:ext>
            </p:extLst>
          </p:nvPr>
        </p:nvGraphicFramePr>
        <p:xfrm>
          <a:off x="9917113" y="2065005"/>
          <a:ext cx="1150937" cy="1150938"/>
        </p:xfrm>
        <a:graphic>
          <a:graphicData uri="http://schemas.openxmlformats.org/presentationml/2006/ole">
            <mc:AlternateContent xmlns:mc="http://schemas.openxmlformats.org/markup-compatibility/2006">
              <mc:Choice xmlns:v="urn:schemas-microsoft-com:vml" Requires="v">
                <p:oleObj spid="_x0000_s4375" name="Visio" r:id="rId6" imgW="464766" imgH="464748" progId="Visio.Drawing.11">
                  <p:embed/>
                </p:oleObj>
              </mc:Choice>
              <mc:Fallback>
                <p:oleObj name="Visio" r:id="rId6" imgW="464766" imgH="464748" progId="Visio.Drawing.11">
                  <p:embed/>
                  <p:pic>
                    <p:nvPicPr>
                      <p:cNvPr id="0" name=""/>
                      <p:cNvPicPr>
                        <a:picLocks noChangeAspect="1" noChangeArrowheads="1"/>
                      </p:cNvPicPr>
                      <p:nvPr/>
                    </p:nvPicPr>
                    <p:blipFill>
                      <a:blip r:embed="rId7"/>
                      <a:srcRect/>
                      <a:stretch>
                        <a:fillRect/>
                      </a:stretch>
                    </p:blipFill>
                    <p:spPr bwMode="auto">
                      <a:xfrm>
                        <a:off x="9917113" y="2065005"/>
                        <a:ext cx="1150937" cy="115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2102" name="Picture 6" descr="MCj0430033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73273" y="722759"/>
            <a:ext cx="2195512"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日付プレースホルダー 1"/>
          <p:cNvSpPr>
            <a:spLocks noGrp="1"/>
          </p:cNvSpPr>
          <p:nvPr>
            <p:ph type="dt" sz="half" idx="10"/>
          </p:nvPr>
        </p:nvSpPr>
        <p:spPr/>
        <p:txBody>
          <a:bodyPr/>
          <a:lstStyle/>
          <a:p>
            <a:pPr>
              <a:defRPr/>
            </a:pPr>
            <a:r>
              <a:rPr lang="en-US" altLang="ja-JP" smtClean="0"/>
              <a:t>2015/11/9</a:t>
            </a: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How to interpret the law</a:t>
            </a:r>
            <a:endParaRPr lang="en-US" altLang="ja-JP"/>
          </a:p>
        </p:txBody>
      </p:sp>
    </p:spTree>
    <p:extLst>
      <p:ext uri="{BB962C8B-B14F-4D97-AF65-F5344CB8AC3E}">
        <p14:creationId xmlns:p14="http://schemas.microsoft.com/office/powerpoint/2010/main" val="6822172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32102"/>
                                        </p:tgtEl>
                                        <p:attrNameLst>
                                          <p:attrName>style.visibility</p:attrName>
                                        </p:attrNameLst>
                                      </p:cBhvr>
                                      <p:to>
                                        <p:strVal val="visible"/>
                                      </p:to>
                                    </p:set>
                                    <p:anim calcmode="lin" valueType="num">
                                      <p:cBhvr additive="base">
                                        <p:cTn id="7" dur="500" fill="hold"/>
                                        <p:tgtEl>
                                          <p:spTgt spid="132102"/>
                                        </p:tgtEl>
                                        <p:attrNameLst>
                                          <p:attrName>ppt_x</p:attrName>
                                        </p:attrNameLst>
                                      </p:cBhvr>
                                      <p:tavLst>
                                        <p:tav tm="0">
                                          <p:val>
                                            <p:strVal val="1+#ppt_w/2"/>
                                          </p:val>
                                        </p:tav>
                                        <p:tav tm="100000">
                                          <p:val>
                                            <p:strVal val="#ppt_x"/>
                                          </p:val>
                                        </p:tav>
                                      </p:tavLst>
                                    </p:anim>
                                    <p:anim calcmode="lin" valueType="num">
                                      <p:cBhvr additive="base">
                                        <p:cTn id="8" dur="500" fill="hold"/>
                                        <p:tgtEl>
                                          <p:spTgt spid="1321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132099">
                                            <p:txEl>
                                              <p:pRg st="3" end="3"/>
                                            </p:txEl>
                                          </p:spTgt>
                                        </p:tgtEl>
                                        <p:attrNameLst>
                                          <p:attrName>style.visibility</p:attrName>
                                        </p:attrNameLst>
                                      </p:cBhvr>
                                      <p:to>
                                        <p:strVal val="visible"/>
                                      </p:to>
                                    </p:set>
                                    <p:animEffect transition="in" filter="strips(downRight)">
                                      <p:cBhvr>
                                        <p:cTn id="13" dur="500"/>
                                        <p:tgtEl>
                                          <p:spTgt spid="13209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32099">
                                            <p:txEl>
                                              <p:pRg st="1" end="1"/>
                                            </p:txEl>
                                          </p:spTgt>
                                        </p:tgtEl>
                                        <p:attrNameLst>
                                          <p:attrName>style.visibility</p:attrName>
                                        </p:attrNameLst>
                                      </p:cBhvr>
                                      <p:to>
                                        <p:strVal val="visible"/>
                                      </p:to>
                                    </p:set>
                                    <p:animEffect transition="in" filter="wipe(left)">
                                      <p:cBhvr>
                                        <p:cTn id="18" dur="500"/>
                                        <p:tgtEl>
                                          <p:spTgt spid="1320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3" fill="hold" nodeType="clickEffect">
                                  <p:stCondLst>
                                    <p:cond delay="0"/>
                                  </p:stCondLst>
                                  <p:childTnLst>
                                    <p:set>
                                      <p:cBhvr>
                                        <p:cTn id="22" dur="1" fill="hold">
                                          <p:stCondLst>
                                            <p:cond delay="0"/>
                                          </p:stCondLst>
                                        </p:cTn>
                                        <p:tgtEl>
                                          <p:spTgt spid="132101"/>
                                        </p:tgtEl>
                                        <p:attrNameLst>
                                          <p:attrName>style.visibility</p:attrName>
                                        </p:attrNameLst>
                                      </p:cBhvr>
                                      <p:to>
                                        <p:strVal val="visible"/>
                                      </p:to>
                                    </p:set>
                                    <p:animEffect transition="in" filter="strips(upRight)">
                                      <p:cBhvr>
                                        <p:cTn id="23" dur="500"/>
                                        <p:tgtEl>
                                          <p:spTgt spid="13210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nodeType="clickEffect">
                                  <p:stCondLst>
                                    <p:cond delay="0"/>
                                  </p:stCondLst>
                                  <p:childTnLst>
                                    <p:set>
                                      <p:cBhvr>
                                        <p:cTn id="27" dur="1" fill="hold">
                                          <p:stCondLst>
                                            <p:cond delay="0"/>
                                          </p:stCondLst>
                                        </p:cTn>
                                        <p:tgtEl>
                                          <p:spTgt spid="132099">
                                            <p:txEl>
                                              <p:pRg st="2" end="2"/>
                                            </p:txEl>
                                          </p:spTgt>
                                        </p:tgtEl>
                                        <p:attrNameLst>
                                          <p:attrName>style.visibility</p:attrName>
                                        </p:attrNameLst>
                                      </p:cBhvr>
                                      <p:to>
                                        <p:strVal val="visible"/>
                                      </p:to>
                                    </p:set>
                                    <p:animEffect transition="in" filter="strips(downRight)">
                                      <p:cBhvr>
                                        <p:cTn id="28" dur="500"/>
                                        <p:tgtEl>
                                          <p:spTgt spid="132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7"/>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3CC9B88F-EC14-4F1E-973C-8C61B5987E0C}" type="slidenum">
              <a:rPr kumimoji="0" lang="ja-JP" altLang="en-US"/>
              <a:pPr eaLnBrk="1" hangingPunct="1"/>
              <a:t>21</a:t>
            </a:fld>
            <a:endParaRPr kumimoji="0" lang="en-US" altLang="ja-JP"/>
          </a:p>
        </p:txBody>
      </p:sp>
      <p:sp>
        <p:nvSpPr>
          <p:cNvPr id="25603" name="Rectangle 2"/>
          <p:cNvSpPr>
            <a:spLocks noGrp="1" noChangeArrowheads="1"/>
          </p:cNvSpPr>
          <p:nvPr>
            <p:ph type="title"/>
          </p:nvPr>
        </p:nvSpPr>
        <p:spPr>
          <a:xfrm>
            <a:off x="3206563" y="341904"/>
            <a:ext cx="5783262" cy="1462087"/>
          </a:xfrm>
        </p:spPr>
        <p:txBody>
          <a:bodyPr/>
          <a:lstStyle/>
          <a:p>
            <a:pPr eaLnBrk="1" hangingPunct="1"/>
            <a:r>
              <a:rPr lang="ja-JP" altLang="en-US" sz="4000" dirty="0"/>
              <a:t>解釈方法論（</a:t>
            </a:r>
            <a:r>
              <a:rPr lang="en-US" altLang="ja-JP" sz="4000" dirty="0" smtClean="0"/>
              <a:t>3/7</a:t>
            </a:r>
            <a:r>
              <a:rPr lang="ja-JP" altLang="en-US" sz="4000" dirty="0" smtClean="0"/>
              <a:t>）</a:t>
            </a:r>
            <a:r>
              <a:rPr lang="ja-JP" altLang="en-US" sz="4000" dirty="0"/>
              <a:t/>
            </a:r>
            <a:br>
              <a:rPr lang="ja-JP" altLang="en-US" sz="4000" dirty="0"/>
            </a:br>
            <a:r>
              <a:rPr lang="ja-JP" altLang="en-US" sz="4000" dirty="0"/>
              <a:t>公園に「車馬通行止め」</a:t>
            </a:r>
          </a:p>
        </p:txBody>
      </p:sp>
      <p:sp>
        <p:nvSpPr>
          <p:cNvPr id="133123" name="Rectangle 3"/>
          <p:cNvSpPr>
            <a:spLocks noGrp="1" noChangeArrowheads="1"/>
          </p:cNvSpPr>
          <p:nvPr>
            <p:ph type="body" sz="half" idx="1"/>
          </p:nvPr>
        </p:nvSpPr>
        <p:spPr>
          <a:xfrm>
            <a:off x="1828800" y="2133600"/>
            <a:ext cx="3124200" cy="4114800"/>
          </a:xfrm>
        </p:spPr>
        <p:txBody>
          <a:bodyPr/>
          <a:lstStyle/>
          <a:p>
            <a:pPr eaLnBrk="1" hangingPunct="1">
              <a:lnSpc>
                <a:spcPct val="90000"/>
              </a:lnSpc>
            </a:pPr>
            <a:r>
              <a:rPr lang="en-US" altLang="ja-JP" dirty="0"/>
              <a:t>I</a:t>
            </a:r>
            <a:r>
              <a:rPr lang="ja-JP" altLang="en-US" dirty="0"/>
              <a:t>：</a:t>
            </a:r>
            <a:r>
              <a:rPr lang="ja-JP" altLang="en-US" u="sng" dirty="0"/>
              <a:t>小さい木馬</a:t>
            </a:r>
            <a:r>
              <a:rPr lang="ja-JP" altLang="en-US" dirty="0"/>
              <a:t>を引いた子どもが通りかかった。公園に入れるだろうか？</a:t>
            </a:r>
          </a:p>
          <a:p>
            <a:pPr eaLnBrk="1" hangingPunct="1">
              <a:lnSpc>
                <a:spcPct val="90000"/>
              </a:lnSpc>
            </a:pPr>
            <a:r>
              <a:rPr lang="en-US" altLang="ja-JP" dirty="0"/>
              <a:t>R</a:t>
            </a:r>
            <a:r>
              <a:rPr lang="ja-JP" altLang="en-US" dirty="0"/>
              <a:t>：車馬通行止め</a:t>
            </a:r>
          </a:p>
          <a:p>
            <a:pPr eaLnBrk="1" hangingPunct="1">
              <a:lnSpc>
                <a:spcPct val="90000"/>
              </a:lnSpc>
            </a:pPr>
            <a:r>
              <a:rPr lang="en-US" altLang="ja-JP" dirty="0"/>
              <a:t>A</a:t>
            </a:r>
            <a:r>
              <a:rPr lang="ja-JP" altLang="en-US" dirty="0"/>
              <a:t>：縮小解釈</a:t>
            </a:r>
          </a:p>
          <a:p>
            <a:pPr eaLnBrk="1" hangingPunct="1">
              <a:lnSpc>
                <a:spcPct val="90000"/>
              </a:lnSpc>
            </a:pPr>
            <a:r>
              <a:rPr lang="en-US" altLang="ja-JP" dirty="0"/>
              <a:t>C</a:t>
            </a:r>
            <a:r>
              <a:rPr lang="ja-JP" altLang="en-US" dirty="0"/>
              <a:t>：通ることが</a:t>
            </a:r>
            <a:r>
              <a:rPr lang="ja-JP" altLang="en-US" u="sng" dirty="0"/>
              <a:t>できる</a:t>
            </a:r>
          </a:p>
        </p:txBody>
      </p:sp>
      <p:graphicFrame>
        <p:nvGraphicFramePr>
          <p:cNvPr id="25605" name="Object 4"/>
          <p:cNvGraphicFramePr>
            <a:graphicFrameLocks noGrp="1" noChangeAspect="1"/>
          </p:cNvGraphicFramePr>
          <p:nvPr>
            <p:ph sz="quarter" idx="2"/>
            <p:extLst>
              <p:ext uri="{D42A27DB-BD31-4B8C-83A1-F6EECF244321}">
                <p14:modId xmlns:p14="http://schemas.microsoft.com/office/powerpoint/2010/main" val="3711538432"/>
              </p:ext>
            </p:extLst>
          </p:nvPr>
        </p:nvGraphicFramePr>
        <p:xfrm>
          <a:off x="5569391" y="1898689"/>
          <a:ext cx="5616575" cy="4232275"/>
        </p:xfrm>
        <a:graphic>
          <a:graphicData uri="http://schemas.openxmlformats.org/presentationml/2006/ole">
            <mc:AlternateContent xmlns:mc="http://schemas.openxmlformats.org/markup-compatibility/2006">
              <mc:Choice xmlns:v="urn:schemas-microsoft-com:vml" Requires="v">
                <p:oleObj spid="_x0000_s5536" name="Visio" r:id="rId4" imgW="2773680" imgH="2053742" progId="Visio.Drawing.11">
                  <p:embed/>
                </p:oleObj>
              </mc:Choice>
              <mc:Fallback>
                <p:oleObj name="Visio" r:id="rId4" imgW="2773680" imgH="205374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9391" y="1898689"/>
                        <a:ext cx="5616575" cy="4232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3125" name="Object 5"/>
          <p:cNvGraphicFramePr>
            <a:graphicFrameLocks noGrp="1" noChangeAspect="1"/>
          </p:cNvGraphicFramePr>
          <p:nvPr>
            <p:ph sz="quarter" idx="3"/>
            <p:extLst>
              <p:ext uri="{D42A27DB-BD31-4B8C-83A1-F6EECF244321}">
                <p14:modId xmlns:p14="http://schemas.microsoft.com/office/powerpoint/2010/main" val="1394451035"/>
              </p:ext>
            </p:extLst>
          </p:nvPr>
        </p:nvGraphicFramePr>
        <p:xfrm>
          <a:off x="8413895" y="4228215"/>
          <a:ext cx="1563688" cy="852488"/>
        </p:xfrm>
        <a:graphic>
          <a:graphicData uri="http://schemas.openxmlformats.org/presentationml/2006/ole">
            <mc:AlternateContent xmlns:mc="http://schemas.openxmlformats.org/markup-compatibility/2006">
              <mc:Choice xmlns:v="urn:schemas-microsoft-com:vml" Requires="v">
                <p:oleObj spid="_x0000_s5537" name="Visio" r:id="rId6" imgW="829666" imgH="469697" progId="Visio.Drawing.11">
                  <p:embed/>
                </p:oleObj>
              </mc:Choice>
              <mc:Fallback>
                <p:oleObj name="Visio" r:id="rId6" imgW="829666" imgH="469697"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3895" y="4228215"/>
                        <a:ext cx="1563688"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3126" name="Picture 6" descr="MCj0290361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16148" y="4761102"/>
            <a:ext cx="12827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127" name="Object 7"/>
          <p:cNvGraphicFramePr>
            <a:graphicFrameLocks noChangeAspect="1"/>
          </p:cNvGraphicFramePr>
          <p:nvPr>
            <p:extLst>
              <p:ext uri="{D42A27DB-BD31-4B8C-83A1-F6EECF244321}">
                <p14:modId xmlns:p14="http://schemas.microsoft.com/office/powerpoint/2010/main" val="2308026641"/>
              </p:ext>
            </p:extLst>
          </p:nvPr>
        </p:nvGraphicFramePr>
        <p:xfrm>
          <a:off x="6475521" y="4186276"/>
          <a:ext cx="1655763" cy="936625"/>
        </p:xfrm>
        <a:graphic>
          <a:graphicData uri="http://schemas.openxmlformats.org/presentationml/2006/ole">
            <mc:AlternateContent xmlns:mc="http://schemas.openxmlformats.org/markup-compatibility/2006">
              <mc:Choice xmlns:v="urn:schemas-microsoft-com:vml" Requires="v">
                <p:oleObj spid="_x0000_s5538" name="Visio" r:id="rId9" imgW="829666" imgH="469697" progId="Visio.Drawing.11">
                  <p:embed/>
                </p:oleObj>
              </mc:Choice>
              <mc:Fallback>
                <p:oleObj name="Visio" r:id="rId9" imgW="829666" imgH="469697"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5521" y="4186276"/>
                        <a:ext cx="16557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3128" name="Picture 8" descr="MCj019789400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46959" y="4797795"/>
            <a:ext cx="17287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日付プレースホルダー 1"/>
          <p:cNvSpPr>
            <a:spLocks noGrp="1"/>
          </p:cNvSpPr>
          <p:nvPr>
            <p:ph type="dt" sz="half" idx="10"/>
          </p:nvPr>
        </p:nvSpPr>
        <p:spPr/>
        <p:txBody>
          <a:bodyPr/>
          <a:lstStyle/>
          <a:p>
            <a:pPr>
              <a:defRPr/>
            </a:pPr>
            <a:r>
              <a:rPr lang="en-US" altLang="ja-JP" smtClean="0"/>
              <a:t>2015/11/9</a:t>
            </a: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How to interpret the law</a:t>
            </a:r>
            <a:endParaRPr lang="en-US" altLang="ja-JP"/>
          </a:p>
        </p:txBody>
      </p:sp>
    </p:spTree>
    <p:extLst>
      <p:ext uri="{BB962C8B-B14F-4D97-AF65-F5344CB8AC3E}">
        <p14:creationId xmlns:p14="http://schemas.microsoft.com/office/powerpoint/2010/main" val="25952251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p:cTn id="7" dur="1000" fill="hold"/>
                                        <p:tgtEl>
                                          <p:spTgt spid="133126"/>
                                        </p:tgtEl>
                                        <p:attrNameLst>
                                          <p:attrName>ppt_w</p:attrName>
                                        </p:attrNameLst>
                                      </p:cBhvr>
                                      <p:tavLst>
                                        <p:tav tm="0">
                                          <p:val>
                                            <p:strVal val="#ppt_w*0.70"/>
                                          </p:val>
                                        </p:tav>
                                        <p:tav tm="100000">
                                          <p:val>
                                            <p:strVal val="#ppt_w"/>
                                          </p:val>
                                        </p:tav>
                                      </p:tavLst>
                                    </p:anim>
                                    <p:anim calcmode="lin" valueType="num">
                                      <p:cBhvr>
                                        <p:cTn id="8" dur="1000" fill="hold"/>
                                        <p:tgtEl>
                                          <p:spTgt spid="133126"/>
                                        </p:tgtEl>
                                        <p:attrNameLst>
                                          <p:attrName>ppt_h</p:attrName>
                                        </p:attrNameLst>
                                      </p:cBhvr>
                                      <p:tavLst>
                                        <p:tav tm="0">
                                          <p:val>
                                            <p:strVal val="#ppt_h"/>
                                          </p:val>
                                        </p:tav>
                                        <p:tav tm="100000">
                                          <p:val>
                                            <p:strVal val="#ppt_h"/>
                                          </p:val>
                                        </p:tav>
                                      </p:tavLst>
                                    </p:anim>
                                    <p:animEffect transition="in" filter="fade">
                                      <p:cBhvr>
                                        <p:cTn id="9" dur="1000"/>
                                        <p:tgtEl>
                                          <p:spTgt spid="1331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133123">
                                            <p:txEl>
                                              <p:pRg st="3" end="3"/>
                                            </p:txEl>
                                          </p:spTgt>
                                        </p:tgtEl>
                                        <p:attrNameLst>
                                          <p:attrName>style.visibility</p:attrName>
                                        </p:attrNameLst>
                                      </p:cBhvr>
                                      <p:to>
                                        <p:strVal val="visible"/>
                                      </p:to>
                                    </p:set>
                                    <p:animEffect transition="in" filter="strips(downRight)">
                                      <p:cBhvr>
                                        <p:cTn id="14" dur="500"/>
                                        <p:tgtEl>
                                          <p:spTgt spid="133123">
                                            <p:txEl>
                                              <p:pRg st="3" end="3"/>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33123">
                                            <p:txEl>
                                              <p:pRg st="1" end="1"/>
                                            </p:txEl>
                                          </p:spTgt>
                                        </p:tgtEl>
                                        <p:attrNameLst>
                                          <p:attrName>style.visibility</p:attrName>
                                        </p:attrNameLst>
                                      </p:cBhvr>
                                      <p:to>
                                        <p:strVal val="visible"/>
                                      </p:to>
                                    </p:set>
                                    <p:animEffect transition="in" filter="wipe(left)">
                                      <p:cBhvr>
                                        <p:cTn id="19" dur="500"/>
                                        <p:tgtEl>
                                          <p:spTgt spid="13312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133125"/>
                                        </p:tgtEl>
                                        <p:attrNameLst>
                                          <p:attrName>style.visibility</p:attrName>
                                        </p:attrNameLst>
                                      </p:cBhvr>
                                      <p:to>
                                        <p:strVal val="visible"/>
                                      </p:to>
                                    </p:set>
                                    <p:anim calcmode="lin" valueType="num">
                                      <p:cBhvr>
                                        <p:cTn id="24" dur="1000" fill="hold"/>
                                        <p:tgtEl>
                                          <p:spTgt spid="133125"/>
                                        </p:tgtEl>
                                        <p:attrNameLst>
                                          <p:attrName>ppt_w</p:attrName>
                                        </p:attrNameLst>
                                      </p:cBhvr>
                                      <p:tavLst>
                                        <p:tav tm="0">
                                          <p:val>
                                            <p:strVal val="#ppt_w*0.70"/>
                                          </p:val>
                                        </p:tav>
                                        <p:tav tm="100000">
                                          <p:val>
                                            <p:strVal val="#ppt_w"/>
                                          </p:val>
                                        </p:tav>
                                      </p:tavLst>
                                    </p:anim>
                                    <p:anim calcmode="lin" valueType="num">
                                      <p:cBhvr>
                                        <p:cTn id="25" dur="1000" fill="hold"/>
                                        <p:tgtEl>
                                          <p:spTgt spid="133125"/>
                                        </p:tgtEl>
                                        <p:attrNameLst>
                                          <p:attrName>ppt_h</p:attrName>
                                        </p:attrNameLst>
                                      </p:cBhvr>
                                      <p:tavLst>
                                        <p:tav tm="0">
                                          <p:val>
                                            <p:strVal val="#ppt_h"/>
                                          </p:val>
                                        </p:tav>
                                        <p:tav tm="100000">
                                          <p:val>
                                            <p:strVal val="#ppt_h"/>
                                          </p:val>
                                        </p:tav>
                                      </p:tavLst>
                                    </p:anim>
                                    <p:animEffect transition="in" filter="fade">
                                      <p:cBhvr>
                                        <p:cTn id="26" dur="1000"/>
                                        <p:tgtEl>
                                          <p:spTgt spid="1331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133123">
                                            <p:txEl>
                                              <p:pRg st="2" end="2"/>
                                            </p:txEl>
                                          </p:spTgt>
                                        </p:tgtEl>
                                        <p:attrNameLst>
                                          <p:attrName>style.visibility</p:attrName>
                                        </p:attrNameLst>
                                      </p:cBhvr>
                                      <p:to>
                                        <p:strVal val="visible"/>
                                      </p:to>
                                    </p:set>
                                    <p:animEffect transition="in" filter="strips(downRight)">
                                      <p:cBhvr>
                                        <p:cTn id="31" dur="500"/>
                                        <p:tgtEl>
                                          <p:spTgt spid="13312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133128"/>
                                        </p:tgtEl>
                                        <p:attrNameLst>
                                          <p:attrName>style.visibility</p:attrName>
                                        </p:attrNameLst>
                                      </p:cBhvr>
                                      <p:to>
                                        <p:strVal val="visible"/>
                                      </p:to>
                                    </p:set>
                                    <p:anim calcmode="lin" valueType="num">
                                      <p:cBhvr additive="base">
                                        <p:cTn id="36" dur="1000" fill="hold"/>
                                        <p:tgtEl>
                                          <p:spTgt spid="133128"/>
                                        </p:tgtEl>
                                        <p:attrNameLst>
                                          <p:attrName>ppt_x</p:attrName>
                                        </p:attrNameLst>
                                      </p:cBhvr>
                                      <p:tavLst>
                                        <p:tav tm="0">
                                          <p:val>
                                            <p:strVal val="0-#ppt_w/2"/>
                                          </p:val>
                                        </p:tav>
                                        <p:tav tm="100000">
                                          <p:val>
                                            <p:strVal val="#ppt_x"/>
                                          </p:val>
                                        </p:tav>
                                      </p:tavLst>
                                    </p:anim>
                                    <p:anim calcmode="lin" valueType="num">
                                      <p:cBhvr additive="base">
                                        <p:cTn id="37" dur="1000" fill="hold"/>
                                        <p:tgtEl>
                                          <p:spTgt spid="133128"/>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133127"/>
                                        </p:tgtEl>
                                        <p:attrNameLst>
                                          <p:attrName>style.visibility</p:attrName>
                                        </p:attrNameLst>
                                      </p:cBhvr>
                                      <p:to>
                                        <p:strVal val="visible"/>
                                      </p:to>
                                    </p:set>
                                    <p:anim calcmode="lin" valueType="num">
                                      <p:cBhvr>
                                        <p:cTn id="42" dur="1000" fill="hold"/>
                                        <p:tgtEl>
                                          <p:spTgt spid="133127"/>
                                        </p:tgtEl>
                                        <p:attrNameLst>
                                          <p:attrName>ppt_w</p:attrName>
                                        </p:attrNameLst>
                                      </p:cBhvr>
                                      <p:tavLst>
                                        <p:tav tm="0">
                                          <p:val>
                                            <p:strVal val="#ppt_w*0.70"/>
                                          </p:val>
                                        </p:tav>
                                        <p:tav tm="100000">
                                          <p:val>
                                            <p:strVal val="#ppt_w"/>
                                          </p:val>
                                        </p:tav>
                                      </p:tavLst>
                                    </p:anim>
                                    <p:anim calcmode="lin" valueType="num">
                                      <p:cBhvr>
                                        <p:cTn id="43" dur="1000" fill="hold"/>
                                        <p:tgtEl>
                                          <p:spTgt spid="133127"/>
                                        </p:tgtEl>
                                        <p:attrNameLst>
                                          <p:attrName>ppt_h</p:attrName>
                                        </p:attrNameLst>
                                      </p:cBhvr>
                                      <p:tavLst>
                                        <p:tav tm="0">
                                          <p:val>
                                            <p:strVal val="#ppt_h"/>
                                          </p:val>
                                        </p:tav>
                                        <p:tav tm="100000">
                                          <p:val>
                                            <p:strVal val="#ppt_h"/>
                                          </p:val>
                                        </p:tav>
                                      </p:tavLst>
                                    </p:anim>
                                    <p:animEffect transition="in" filter="fade">
                                      <p:cBhvr>
                                        <p:cTn id="44" dur="1000"/>
                                        <p:tgtEl>
                                          <p:spTgt spid="133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7"/>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1DABA950-DC9A-474A-9849-7E6874991386}" type="slidenum">
              <a:rPr kumimoji="0" lang="ja-JP" altLang="en-US"/>
              <a:pPr eaLnBrk="1" hangingPunct="1"/>
              <a:t>22</a:t>
            </a:fld>
            <a:endParaRPr kumimoji="0" lang="en-US" altLang="ja-JP"/>
          </a:p>
        </p:txBody>
      </p:sp>
      <p:graphicFrame>
        <p:nvGraphicFramePr>
          <p:cNvPr id="26627" name="Object 2"/>
          <p:cNvGraphicFramePr>
            <a:graphicFrameLocks noGrp="1" noChangeAspect="1"/>
          </p:cNvGraphicFramePr>
          <p:nvPr>
            <p:ph sz="quarter" idx="2"/>
            <p:extLst>
              <p:ext uri="{D42A27DB-BD31-4B8C-83A1-F6EECF244321}">
                <p14:modId xmlns:p14="http://schemas.microsoft.com/office/powerpoint/2010/main" val="3520449370"/>
              </p:ext>
            </p:extLst>
          </p:nvPr>
        </p:nvGraphicFramePr>
        <p:xfrm>
          <a:off x="5530888" y="1917640"/>
          <a:ext cx="5645150" cy="4181475"/>
        </p:xfrm>
        <a:graphic>
          <a:graphicData uri="http://schemas.openxmlformats.org/presentationml/2006/ole">
            <mc:AlternateContent xmlns:mc="http://schemas.openxmlformats.org/markup-compatibility/2006">
              <mc:Choice xmlns:v="urn:schemas-microsoft-com:vml" Requires="v">
                <p:oleObj spid="_x0000_s6428" name="Visio" r:id="rId4" imgW="2773680" imgH="2053742" progId="Visio.Drawing.11">
                  <p:embed/>
                </p:oleObj>
              </mc:Choice>
              <mc:Fallback>
                <p:oleObj name="Visio" r:id="rId4" imgW="2773680" imgH="205374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0888" y="1917640"/>
                        <a:ext cx="5645150"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6628" name="Rectangle 3"/>
          <p:cNvSpPr>
            <a:spLocks noGrp="1" noChangeArrowheads="1"/>
          </p:cNvSpPr>
          <p:nvPr>
            <p:ph type="title"/>
          </p:nvPr>
        </p:nvSpPr>
        <p:spPr>
          <a:xfrm>
            <a:off x="3431621" y="368438"/>
            <a:ext cx="5326062" cy="1462087"/>
          </a:xfrm>
        </p:spPr>
        <p:txBody>
          <a:bodyPr/>
          <a:lstStyle/>
          <a:p>
            <a:pPr eaLnBrk="1" hangingPunct="1"/>
            <a:r>
              <a:rPr lang="ja-JP" altLang="en-US" sz="4000" dirty="0"/>
              <a:t>解釈方法論（</a:t>
            </a:r>
            <a:r>
              <a:rPr lang="en-US" altLang="ja-JP" sz="4000" dirty="0" smtClean="0"/>
              <a:t>4/7</a:t>
            </a:r>
            <a:r>
              <a:rPr lang="ja-JP" altLang="en-US" sz="4000" dirty="0" smtClean="0"/>
              <a:t>）</a:t>
            </a:r>
            <a:r>
              <a:rPr lang="ja-JP" altLang="en-US" sz="4000" dirty="0"/>
              <a:t/>
            </a:r>
            <a:br>
              <a:rPr lang="ja-JP" altLang="en-US" sz="4000" dirty="0"/>
            </a:br>
            <a:r>
              <a:rPr lang="ja-JP" altLang="en-US" sz="4000" dirty="0"/>
              <a:t>公園に「車馬通行止め」</a:t>
            </a:r>
          </a:p>
        </p:txBody>
      </p:sp>
      <p:sp>
        <p:nvSpPr>
          <p:cNvPr id="134148" name="Rectangle 4"/>
          <p:cNvSpPr>
            <a:spLocks noGrp="1" noChangeArrowheads="1"/>
          </p:cNvSpPr>
          <p:nvPr>
            <p:ph type="body" sz="half" idx="1"/>
          </p:nvPr>
        </p:nvSpPr>
        <p:spPr>
          <a:xfrm>
            <a:off x="1752600" y="2057400"/>
            <a:ext cx="3200400" cy="4114800"/>
          </a:xfrm>
        </p:spPr>
        <p:txBody>
          <a:bodyPr/>
          <a:lstStyle/>
          <a:p>
            <a:pPr eaLnBrk="1" hangingPunct="1"/>
            <a:r>
              <a:rPr lang="en-US" altLang="ja-JP" dirty="0"/>
              <a:t>I</a:t>
            </a:r>
            <a:r>
              <a:rPr lang="ja-JP" altLang="en-US" dirty="0"/>
              <a:t>：</a:t>
            </a:r>
            <a:r>
              <a:rPr lang="ja-JP" altLang="en-US" u="sng" dirty="0"/>
              <a:t>人</a:t>
            </a:r>
            <a:r>
              <a:rPr lang="ja-JP" altLang="en-US" dirty="0"/>
              <a:t>が通りかかった。公園に入れるだろうか？</a:t>
            </a:r>
          </a:p>
          <a:p>
            <a:pPr eaLnBrk="1" hangingPunct="1"/>
            <a:r>
              <a:rPr lang="en-US" altLang="ja-JP" dirty="0"/>
              <a:t>R</a:t>
            </a:r>
            <a:r>
              <a:rPr lang="ja-JP" altLang="en-US" dirty="0"/>
              <a:t>：車馬通行止め</a:t>
            </a:r>
          </a:p>
          <a:p>
            <a:pPr eaLnBrk="1" hangingPunct="1"/>
            <a:r>
              <a:rPr lang="en-US" altLang="ja-JP" dirty="0"/>
              <a:t>A</a:t>
            </a:r>
            <a:r>
              <a:rPr lang="ja-JP" altLang="en-US" dirty="0"/>
              <a:t>：反対解釈</a:t>
            </a:r>
          </a:p>
          <a:p>
            <a:pPr eaLnBrk="1" hangingPunct="1"/>
            <a:r>
              <a:rPr lang="en-US" altLang="ja-JP" dirty="0"/>
              <a:t>C</a:t>
            </a:r>
            <a:r>
              <a:rPr lang="ja-JP" altLang="en-US" dirty="0"/>
              <a:t>：通ることが</a:t>
            </a:r>
            <a:r>
              <a:rPr lang="ja-JP" altLang="en-US" u="sng" dirty="0"/>
              <a:t>できる</a:t>
            </a:r>
          </a:p>
        </p:txBody>
      </p:sp>
      <p:graphicFrame>
        <p:nvGraphicFramePr>
          <p:cNvPr id="134149" name="Object 5"/>
          <p:cNvGraphicFramePr>
            <a:graphicFrameLocks noGrp="1" noChangeAspect="1"/>
          </p:cNvGraphicFramePr>
          <p:nvPr>
            <p:ph sz="quarter" idx="3"/>
            <p:extLst>
              <p:ext uri="{D42A27DB-BD31-4B8C-83A1-F6EECF244321}">
                <p14:modId xmlns:p14="http://schemas.microsoft.com/office/powerpoint/2010/main" val="963879850"/>
              </p:ext>
            </p:extLst>
          </p:nvPr>
        </p:nvGraphicFramePr>
        <p:xfrm>
          <a:off x="9081905" y="4681169"/>
          <a:ext cx="731838" cy="915987"/>
        </p:xfrm>
        <a:graphic>
          <a:graphicData uri="http://schemas.openxmlformats.org/presentationml/2006/ole">
            <mc:AlternateContent xmlns:mc="http://schemas.openxmlformats.org/markup-compatibility/2006">
              <mc:Choice xmlns:v="urn:schemas-microsoft-com:vml" Requires="v">
                <p:oleObj spid="_x0000_s6429" name="Visio" r:id="rId6" imgW="181051" imgH="234391" progId="Visio.Drawing.11">
                  <p:embed/>
                </p:oleObj>
              </mc:Choice>
              <mc:Fallback>
                <p:oleObj name="Visio" r:id="rId6" imgW="181051" imgH="234391"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81905" y="4681169"/>
                        <a:ext cx="73183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4150" name="Picture 6" descr="MCj0427361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68605" y="4155561"/>
            <a:ext cx="1677988"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日付プレースホルダー 1"/>
          <p:cNvSpPr>
            <a:spLocks noGrp="1"/>
          </p:cNvSpPr>
          <p:nvPr>
            <p:ph type="dt" sz="half" idx="10"/>
          </p:nvPr>
        </p:nvSpPr>
        <p:spPr/>
        <p:txBody>
          <a:bodyPr/>
          <a:lstStyle/>
          <a:p>
            <a:pPr>
              <a:defRPr/>
            </a:pPr>
            <a:r>
              <a:rPr lang="en-US" altLang="ja-JP" smtClean="0"/>
              <a:t>2015/11/9</a:t>
            </a: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smtClean="0"/>
              <a:t>How to interpret the law</a:t>
            </a:r>
            <a:endParaRPr lang="en-US" altLang="ja-JP"/>
          </a:p>
        </p:txBody>
      </p:sp>
      <p:sp>
        <p:nvSpPr>
          <p:cNvPr id="4" name="テキスト ボックス 3"/>
          <p:cNvSpPr txBox="1"/>
          <p:nvPr/>
        </p:nvSpPr>
        <p:spPr>
          <a:xfrm>
            <a:off x="730102" y="5302181"/>
            <a:ext cx="4146698" cy="584775"/>
          </a:xfrm>
          <a:prstGeom prst="rect">
            <a:avLst/>
          </a:prstGeom>
          <a:noFill/>
        </p:spPr>
        <p:txBody>
          <a:bodyPr wrap="square" rtlCol="0">
            <a:spAutoFit/>
          </a:bodyPr>
          <a:lstStyle/>
          <a:p>
            <a:r>
              <a:rPr kumimoji="1" lang="ja-JP" altLang="en-US" sz="3200" dirty="0" smtClean="0"/>
              <a:t>法解釈は，集合論だ！</a:t>
            </a:r>
            <a:endParaRPr kumimoji="1" lang="ja-JP" altLang="en-US" sz="3200" dirty="0"/>
          </a:p>
        </p:txBody>
      </p:sp>
    </p:spTree>
    <p:extLst>
      <p:ext uri="{BB962C8B-B14F-4D97-AF65-F5344CB8AC3E}">
        <p14:creationId xmlns:p14="http://schemas.microsoft.com/office/powerpoint/2010/main" val="32369269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34150"/>
                                        </p:tgtEl>
                                        <p:attrNameLst>
                                          <p:attrName>style.visibility</p:attrName>
                                        </p:attrNameLst>
                                      </p:cBhvr>
                                      <p:to>
                                        <p:strVal val="visible"/>
                                      </p:to>
                                    </p:set>
                                    <p:anim calcmode="lin" valueType="num">
                                      <p:cBhvr additive="base">
                                        <p:cTn id="7" dur="1000" fill="hold"/>
                                        <p:tgtEl>
                                          <p:spTgt spid="134150"/>
                                        </p:tgtEl>
                                        <p:attrNameLst>
                                          <p:attrName>ppt_x</p:attrName>
                                        </p:attrNameLst>
                                      </p:cBhvr>
                                      <p:tavLst>
                                        <p:tav tm="0">
                                          <p:val>
                                            <p:strVal val="1+#ppt_w/2"/>
                                          </p:val>
                                        </p:tav>
                                        <p:tav tm="100000">
                                          <p:val>
                                            <p:strVal val="#ppt_x"/>
                                          </p:val>
                                        </p:tav>
                                      </p:tavLst>
                                    </p:anim>
                                    <p:anim calcmode="lin" valueType="num">
                                      <p:cBhvr additive="base">
                                        <p:cTn id="8" dur="1000" fill="hold"/>
                                        <p:tgtEl>
                                          <p:spTgt spid="1341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6" fill="hold" nodeType="clickEffect">
                                  <p:stCondLst>
                                    <p:cond delay="0"/>
                                  </p:stCondLst>
                                  <p:childTnLst>
                                    <p:set>
                                      <p:cBhvr>
                                        <p:cTn id="12" dur="1" fill="hold">
                                          <p:stCondLst>
                                            <p:cond delay="0"/>
                                          </p:stCondLst>
                                        </p:cTn>
                                        <p:tgtEl>
                                          <p:spTgt spid="134148">
                                            <p:txEl>
                                              <p:pRg st="3" end="3"/>
                                            </p:txEl>
                                          </p:spTgt>
                                        </p:tgtEl>
                                        <p:attrNameLst>
                                          <p:attrName>style.visibility</p:attrName>
                                        </p:attrNameLst>
                                      </p:cBhvr>
                                      <p:to>
                                        <p:strVal val="visible"/>
                                      </p:to>
                                    </p:set>
                                    <p:animEffect transition="in" filter="strips(downRight)">
                                      <p:cBhvr>
                                        <p:cTn id="13" dur="750"/>
                                        <p:tgtEl>
                                          <p:spTgt spid="134148">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34148">
                                            <p:txEl>
                                              <p:pRg st="1" end="1"/>
                                            </p:txEl>
                                          </p:spTgt>
                                        </p:tgtEl>
                                        <p:attrNameLst>
                                          <p:attrName>style.visibility</p:attrName>
                                        </p:attrNameLst>
                                      </p:cBhvr>
                                      <p:to>
                                        <p:strVal val="visible"/>
                                      </p:to>
                                    </p:set>
                                    <p:animEffect transition="in" filter="wipe(left)">
                                      <p:cBhvr>
                                        <p:cTn id="18" dur="500"/>
                                        <p:tgtEl>
                                          <p:spTgt spid="1341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134149"/>
                                        </p:tgtEl>
                                        <p:attrNameLst>
                                          <p:attrName>style.visibility</p:attrName>
                                        </p:attrNameLst>
                                      </p:cBhvr>
                                      <p:to>
                                        <p:strVal val="visible"/>
                                      </p:to>
                                    </p:set>
                                    <p:anim calcmode="lin" valueType="num">
                                      <p:cBhvr>
                                        <p:cTn id="23" dur="1000" fill="hold"/>
                                        <p:tgtEl>
                                          <p:spTgt spid="134149"/>
                                        </p:tgtEl>
                                        <p:attrNameLst>
                                          <p:attrName>ppt_w</p:attrName>
                                        </p:attrNameLst>
                                      </p:cBhvr>
                                      <p:tavLst>
                                        <p:tav tm="0">
                                          <p:val>
                                            <p:strVal val="#ppt_w*0.70"/>
                                          </p:val>
                                        </p:tav>
                                        <p:tav tm="100000">
                                          <p:val>
                                            <p:strVal val="#ppt_w"/>
                                          </p:val>
                                        </p:tav>
                                      </p:tavLst>
                                    </p:anim>
                                    <p:anim calcmode="lin" valueType="num">
                                      <p:cBhvr>
                                        <p:cTn id="24" dur="1000" fill="hold"/>
                                        <p:tgtEl>
                                          <p:spTgt spid="134149"/>
                                        </p:tgtEl>
                                        <p:attrNameLst>
                                          <p:attrName>ppt_h</p:attrName>
                                        </p:attrNameLst>
                                      </p:cBhvr>
                                      <p:tavLst>
                                        <p:tav tm="0">
                                          <p:val>
                                            <p:strVal val="#ppt_h"/>
                                          </p:val>
                                        </p:tav>
                                        <p:tav tm="100000">
                                          <p:val>
                                            <p:strVal val="#ppt_h"/>
                                          </p:val>
                                        </p:tav>
                                      </p:tavLst>
                                    </p:anim>
                                    <p:animEffect transition="in" filter="fade">
                                      <p:cBhvr>
                                        <p:cTn id="25" dur="1000"/>
                                        <p:tgtEl>
                                          <p:spTgt spid="13414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nodeType="clickEffect">
                                  <p:stCondLst>
                                    <p:cond delay="0"/>
                                  </p:stCondLst>
                                  <p:childTnLst>
                                    <p:set>
                                      <p:cBhvr>
                                        <p:cTn id="29" dur="1" fill="hold">
                                          <p:stCondLst>
                                            <p:cond delay="0"/>
                                          </p:stCondLst>
                                        </p:cTn>
                                        <p:tgtEl>
                                          <p:spTgt spid="134148">
                                            <p:txEl>
                                              <p:pRg st="2" end="2"/>
                                            </p:txEl>
                                          </p:spTgt>
                                        </p:tgtEl>
                                        <p:attrNameLst>
                                          <p:attrName>style.visibility</p:attrName>
                                        </p:attrNameLst>
                                      </p:cBhvr>
                                      <p:to>
                                        <p:strVal val="visible"/>
                                      </p:to>
                                    </p:set>
                                    <p:animEffect transition="in" filter="strips(downRight)">
                                      <p:cBhvr>
                                        <p:cTn id="30" dur="500"/>
                                        <p:tgtEl>
                                          <p:spTgt spid="13414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134150"/>
                                        </p:tgtEl>
                                      </p:cBhvr>
                                    </p:animEffect>
                                    <p:set>
                                      <p:cBhvr>
                                        <p:cTn id="35" dur="1" fill="hold">
                                          <p:stCondLst>
                                            <p:cond delay="499"/>
                                          </p:stCondLst>
                                        </p:cTn>
                                        <p:tgtEl>
                                          <p:spTgt spid="134150"/>
                                        </p:tgtEl>
                                        <p:attrNameLst>
                                          <p:attrName>style.visibility</p:attrName>
                                        </p:attrNameLst>
                                      </p:cBhvr>
                                      <p:to>
                                        <p:strVal val="hidden"/>
                                      </p:to>
                                    </p:set>
                                  </p:childTnLst>
                                </p:cTn>
                              </p:par>
                              <p:par>
                                <p:cTn id="36" presetID="42" presetClass="path" presetSubtype="0" accel="50000" decel="50000" fill="hold" nodeType="withEffect">
                                  <p:stCondLst>
                                    <p:cond delay="0"/>
                                  </p:stCondLst>
                                  <p:childTnLst>
                                    <p:animMotion origin="layout" path="M 2.08333E-7 4.44444E-6 L -0.10612 0.02384 " pathEditMode="relative" rAng="0" ptsTypes="AA">
                                      <p:cBhvr>
                                        <p:cTn id="37" dur="1000" fill="hold"/>
                                        <p:tgtEl>
                                          <p:spTgt spid="134149"/>
                                        </p:tgtEl>
                                        <p:attrNameLst>
                                          <p:attrName>ppt_x</p:attrName>
                                          <p:attrName>ppt_y</p:attrName>
                                        </p:attrNameLst>
                                      </p:cBhvr>
                                      <p:rCtr x="-5313" y="1181"/>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lt">
                                    <p:tmPct val="0"/>
                                  </p:iterate>
                                  <p:childTnLst>
                                    <p:set>
                                      <p:cBhvr>
                                        <p:cTn id="41" dur="1" fill="hold">
                                          <p:stCondLst>
                                            <p:cond delay="0"/>
                                          </p:stCondLst>
                                        </p:cTn>
                                        <p:tgtEl>
                                          <p:spTgt spid="4"/>
                                        </p:tgtEl>
                                        <p:attrNameLst>
                                          <p:attrName>style.visibility</p:attrName>
                                        </p:attrNameLst>
                                      </p:cBhvr>
                                      <p:to>
                                        <p:strVal val="visible"/>
                                      </p:to>
                                    </p:set>
                                    <p:animEffect transition="in" filter="wipe(left)">
                                      <p:cBhvr>
                                        <p:cTn id="42" dur="10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1"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4"/>
                                        </p:tgtEl>
                                        <p:attrNameLst>
                                          <p:attrName>ppt_x</p:attrName>
                                          <p:attrName>ppt_y</p:attrName>
                                        </p:attrNameLst>
                                      </p:cBhvr>
                                    </p:animMotion>
                                    <p:animRot by="1500000">
                                      <p:cBhvr>
                                        <p:cTn id="47" dur="125" fill="hold">
                                          <p:stCondLst>
                                            <p:cond delay="0"/>
                                          </p:stCondLst>
                                        </p:cTn>
                                        <p:tgtEl>
                                          <p:spTgt spid="4"/>
                                        </p:tgtEl>
                                        <p:attrNameLst>
                                          <p:attrName>r</p:attrName>
                                        </p:attrNameLst>
                                      </p:cBhvr>
                                    </p:animRot>
                                    <p:animRot by="-1500000">
                                      <p:cBhvr>
                                        <p:cTn id="48" dur="125" fill="hold">
                                          <p:stCondLst>
                                            <p:cond delay="125"/>
                                          </p:stCondLst>
                                        </p:cTn>
                                        <p:tgtEl>
                                          <p:spTgt spid="4"/>
                                        </p:tgtEl>
                                        <p:attrNameLst>
                                          <p:attrName>r</p:attrName>
                                        </p:attrNameLst>
                                      </p:cBhvr>
                                    </p:animRot>
                                    <p:animRot by="-1500000">
                                      <p:cBhvr>
                                        <p:cTn id="49" dur="125" fill="hold">
                                          <p:stCondLst>
                                            <p:cond delay="250"/>
                                          </p:stCondLst>
                                        </p:cTn>
                                        <p:tgtEl>
                                          <p:spTgt spid="4"/>
                                        </p:tgtEl>
                                        <p:attrNameLst>
                                          <p:attrName>r</p:attrName>
                                        </p:attrNameLst>
                                      </p:cBhvr>
                                    </p:animRot>
                                    <p:animRot by="1500000">
                                      <p:cBhvr>
                                        <p:cTn id="5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654DA542-3891-4830-A1B6-941D54D62C24}" type="slidenum">
              <a:rPr kumimoji="0" lang="ja-JP" altLang="en-US"/>
              <a:pPr eaLnBrk="1" hangingPunct="1"/>
              <a:t>23</a:t>
            </a:fld>
            <a:endParaRPr kumimoji="0" lang="en-US" altLang="ja-JP"/>
          </a:p>
        </p:txBody>
      </p:sp>
      <p:sp>
        <p:nvSpPr>
          <p:cNvPr id="27651" name="Rectangle 2"/>
          <p:cNvSpPr>
            <a:spLocks noGrp="1" noChangeArrowheads="1"/>
          </p:cNvSpPr>
          <p:nvPr>
            <p:ph type="title"/>
          </p:nvPr>
        </p:nvSpPr>
        <p:spPr>
          <a:xfrm>
            <a:off x="3164033" y="320639"/>
            <a:ext cx="5859462" cy="1462087"/>
          </a:xfrm>
        </p:spPr>
        <p:txBody>
          <a:bodyPr/>
          <a:lstStyle/>
          <a:p>
            <a:pPr eaLnBrk="1" hangingPunct="1"/>
            <a:r>
              <a:rPr lang="ja-JP" altLang="en-US" sz="4000" dirty="0"/>
              <a:t>解釈方法論（</a:t>
            </a:r>
            <a:r>
              <a:rPr lang="en-US" altLang="ja-JP" sz="4000" dirty="0" smtClean="0"/>
              <a:t>5/7</a:t>
            </a:r>
            <a:r>
              <a:rPr lang="ja-JP" altLang="en-US" sz="4000" dirty="0" smtClean="0"/>
              <a:t>）</a:t>
            </a:r>
            <a:r>
              <a:rPr lang="ja-JP" altLang="en-US" sz="4000" dirty="0"/>
              <a:t/>
            </a:r>
            <a:br>
              <a:rPr lang="ja-JP" altLang="en-US" sz="4000" dirty="0"/>
            </a:br>
            <a:r>
              <a:rPr lang="ja-JP" altLang="en-US" sz="4000" dirty="0"/>
              <a:t>つり橋に「車馬通行止め」</a:t>
            </a:r>
          </a:p>
        </p:txBody>
      </p:sp>
      <p:sp>
        <p:nvSpPr>
          <p:cNvPr id="135171" name="Rectangle 3"/>
          <p:cNvSpPr>
            <a:spLocks noGrp="1" noChangeArrowheads="1"/>
          </p:cNvSpPr>
          <p:nvPr>
            <p:ph type="body" idx="1"/>
          </p:nvPr>
        </p:nvSpPr>
        <p:spPr>
          <a:xfrm>
            <a:off x="1956391" y="1947531"/>
            <a:ext cx="8291513" cy="3283687"/>
          </a:xfrm>
        </p:spPr>
        <p:txBody>
          <a:bodyPr/>
          <a:lstStyle/>
          <a:p>
            <a:pPr eaLnBrk="1" hangingPunct="1"/>
            <a:r>
              <a:rPr lang="en-US" altLang="ja-JP" dirty="0" smtClean="0"/>
              <a:t>I</a:t>
            </a:r>
            <a:r>
              <a:rPr lang="ja-JP" altLang="en-US" dirty="0" smtClean="0"/>
              <a:t>：相撲取り（</a:t>
            </a:r>
            <a:r>
              <a:rPr lang="en-US" altLang="ja-JP" dirty="0" smtClean="0"/>
              <a:t>200kg</a:t>
            </a:r>
            <a:r>
              <a:rPr lang="ja-JP" altLang="en-US" dirty="0" smtClean="0"/>
              <a:t>）が通りかかった。つり橋を通れるだろうか？</a:t>
            </a:r>
          </a:p>
          <a:p>
            <a:pPr lvl="1" eaLnBrk="1" hangingPunct="1"/>
            <a:r>
              <a:rPr lang="ja-JP" altLang="en-US" dirty="0" smtClean="0"/>
              <a:t>つり橋は</a:t>
            </a:r>
            <a:r>
              <a:rPr lang="en-US" altLang="ja-JP" dirty="0" smtClean="0"/>
              <a:t>100kg</a:t>
            </a:r>
            <a:r>
              <a:rPr lang="ja-JP" altLang="en-US" dirty="0" smtClean="0"/>
              <a:t>以上の重さには耐えられない</a:t>
            </a:r>
          </a:p>
          <a:p>
            <a:pPr eaLnBrk="1" hangingPunct="1"/>
            <a:r>
              <a:rPr lang="en-US" altLang="ja-JP" dirty="0" smtClean="0"/>
              <a:t>R</a:t>
            </a:r>
            <a:r>
              <a:rPr lang="ja-JP" altLang="en-US" dirty="0" smtClean="0"/>
              <a:t>：車馬通行止め</a:t>
            </a:r>
          </a:p>
          <a:p>
            <a:pPr eaLnBrk="1" hangingPunct="1"/>
            <a:r>
              <a:rPr lang="en-US" altLang="ja-JP" dirty="0" smtClean="0"/>
              <a:t>A</a:t>
            </a:r>
            <a:r>
              <a:rPr lang="ja-JP" altLang="en-US" dirty="0" smtClean="0"/>
              <a:t>：類推解釈</a:t>
            </a:r>
          </a:p>
          <a:p>
            <a:pPr lvl="1" eaLnBrk="1" hangingPunct="1"/>
            <a:r>
              <a:rPr lang="ja-JP" altLang="en-US" dirty="0" smtClean="0"/>
              <a:t>趣旨に遡る</a:t>
            </a:r>
          </a:p>
          <a:p>
            <a:pPr eaLnBrk="1" hangingPunct="1"/>
            <a:r>
              <a:rPr lang="en-US" altLang="ja-JP" dirty="0" smtClean="0"/>
              <a:t>C</a:t>
            </a:r>
            <a:r>
              <a:rPr lang="ja-JP" altLang="en-US" dirty="0" smtClean="0"/>
              <a:t>：通ることができない</a:t>
            </a:r>
          </a:p>
        </p:txBody>
      </p:sp>
      <p:pic>
        <p:nvPicPr>
          <p:cNvPr id="135172" name="Picture 4" descr="MCj024221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5176" y="2689031"/>
            <a:ext cx="2776537" cy="294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5888251" y="3244334"/>
            <a:ext cx="415498" cy="369332"/>
          </a:xfrm>
          <a:prstGeom prst="rect">
            <a:avLst/>
          </a:prstGeom>
        </p:spPr>
        <p:txBody>
          <a:bodyPr wrap="none">
            <a:spAutoFit/>
          </a:bodyPr>
          <a:lstStyle/>
          <a:p>
            <a:r>
              <a:rPr lang="en-US" altLang="ja-JP" dirty="0">
                <a:latin typeface="Arial" panose="020B0604020202020204" pitchFamily="34" charset="0"/>
              </a:rPr>
              <a:t>…</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a:p>
        </p:txBody>
      </p:sp>
    </p:spTree>
    <p:extLst>
      <p:ext uri="{BB962C8B-B14F-4D97-AF65-F5344CB8AC3E}">
        <p14:creationId xmlns:p14="http://schemas.microsoft.com/office/powerpoint/2010/main" val="31637113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35172"/>
                                        </p:tgtEl>
                                        <p:attrNameLst>
                                          <p:attrName>style.visibility</p:attrName>
                                        </p:attrNameLst>
                                      </p:cBhvr>
                                      <p:to>
                                        <p:strVal val="visible"/>
                                      </p:to>
                                    </p:set>
                                    <p:anim calcmode="lin" valueType="num">
                                      <p:cBhvr additive="base">
                                        <p:cTn id="7" dur="2000" fill="hold"/>
                                        <p:tgtEl>
                                          <p:spTgt spid="135172"/>
                                        </p:tgtEl>
                                        <p:attrNameLst>
                                          <p:attrName>ppt_x</p:attrName>
                                        </p:attrNameLst>
                                      </p:cBhvr>
                                      <p:tavLst>
                                        <p:tav tm="0">
                                          <p:val>
                                            <p:strVal val="1+#ppt_w/2"/>
                                          </p:val>
                                        </p:tav>
                                        <p:tav tm="100000">
                                          <p:val>
                                            <p:strVal val="#ppt_x"/>
                                          </p:val>
                                        </p:tav>
                                      </p:tavLst>
                                    </p:anim>
                                    <p:anim calcmode="lin" valueType="num">
                                      <p:cBhvr additive="base">
                                        <p:cTn id="8" dur="2000" fill="hold"/>
                                        <p:tgtEl>
                                          <p:spTgt spid="1351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6" fill="hold" nodeType="clickEffect">
                                  <p:stCondLst>
                                    <p:cond delay="0"/>
                                  </p:stCondLst>
                                  <p:childTnLst>
                                    <p:set>
                                      <p:cBhvr>
                                        <p:cTn id="12" dur="1" fill="hold">
                                          <p:stCondLst>
                                            <p:cond delay="0"/>
                                          </p:stCondLst>
                                        </p:cTn>
                                        <p:tgtEl>
                                          <p:spTgt spid="135171">
                                            <p:txEl>
                                              <p:pRg st="5" end="5"/>
                                            </p:txEl>
                                          </p:spTgt>
                                        </p:tgtEl>
                                        <p:attrNameLst>
                                          <p:attrName>style.visibility</p:attrName>
                                        </p:attrNameLst>
                                      </p:cBhvr>
                                      <p:to>
                                        <p:strVal val="visible"/>
                                      </p:to>
                                    </p:set>
                                    <p:animEffect transition="in" filter="strips(downRight)">
                                      <p:cBhvr>
                                        <p:cTn id="13" dur="500"/>
                                        <p:tgtEl>
                                          <p:spTgt spid="135171">
                                            <p:txEl>
                                              <p:pRg st="5" end="5"/>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35171">
                                            <p:txEl>
                                              <p:pRg st="2" end="2"/>
                                            </p:txEl>
                                          </p:spTgt>
                                        </p:tgtEl>
                                        <p:attrNameLst>
                                          <p:attrName>style.visibility</p:attrName>
                                        </p:attrNameLst>
                                      </p:cBhvr>
                                      <p:to>
                                        <p:strVal val="visible"/>
                                      </p:to>
                                    </p:set>
                                    <p:animEffect transition="in" filter="wipe(left)">
                                      <p:cBhvr>
                                        <p:cTn id="18" dur="500"/>
                                        <p:tgtEl>
                                          <p:spTgt spid="13517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animEffect transition="in" filter="strips(downRight)">
                                      <p:cBhvr>
                                        <p:cTn id="23" dur="500"/>
                                        <p:tgtEl>
                                          <p:spTgt spid="13517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135171">
                                            <p:txEl>
                                              <p:pRg st="3" end="3"/>
                                            </p:txEl>
                                          </p:spTgt>
                                        </p:tgtEl>
                                        <p:attrNameLst>
                                          <p:attrName>style.visibility</p:attrName>
                                        </p:attrNameLst>
                                      </p:cBhvr>
                                      <p:to>
                                        <p:strVal val="visible"/>
                                      </p:to>
                                    </p:set>
                                    <p:animEffect transition="in" filter="strips(downRight)">
                                      <p:cBhvr>
                                        <p:cTn id="28" dur="500"/>
                                        <p:tgtEl>
                                          <p:spTgt spid="135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Tahom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Tahom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Tahom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Tahom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eaLnBrk="1" hangingPunct="1"/>
            <a:fld id="{84E109A6-1DA6-4370-8526-B9C953593FC0}" type="slidenum">
              <a:rPr kumimoji="0" lang="ja-JP" altLang="en-US"/>
              <a:pPr eaLnBrk="1" hangingPunct="1"/>
              <a:t>24</a:t>
            </a:fld>
            <a:endParaRPr kumimoji="0" lang="en-US" altLang="ja-JP"/>
          </a:p>
        </p:txBody>
      </p:sp>
      <p:sp>
        <p:nvSpPr>
          <p:cNvPr id="28675" name="Rectangle 2"/>
          <p:cNvSpPr>
            <a:spLocks noGrp="1" noChangeArrowheads="1"/>
          </p:cNvSpPr>
          <p:nvPr>
            <p:ph type="title"/>
          </p:nvPr>
        </p:nvSpPr>
        <p:spPr>
          <a:xfrm>
            <a:off x="3312888" y="363169"/>
            <a:ext cx="5554662" cy="1462087"/>
          </a:xfrm>
        </p:spPr>
        <p:txBody>
          <a:bodyPr/>
          <a:lstStyle/>
          <a:p>
            <a:pPr eaLnBrk="1" hangingPunct="1"/>
            <a:r>
              <a:rPr lang="ja-JP" altLang="en-US" dirty="0" smtClean="0"/>
              <a:t>解釈方法論（</a:t>
            </a:r>
            <a:r>
              <a:rPr lang="en-US" altLang="ja-JP" dirty="0" smtClean="0"/>
              <a:t>6/7</a:t>
            </a:r>
            <a:r>
              <a:rPr lang="ja-JP" altLang="en-US" dirty="0" smtClean="0"/>
              <a:t>）</a:t>
            </a:r>
            <a:br>
              <a:rPr lang="ja-JP" altLang="en-US" dirty="0" smtClean="0"/>
            </a:br>
            <a:r>
              <a:rPr lang="ja-JP" altLang="en-US" dirty="0" smtClean="0"/>
              <a:t>例文解釈</a:t>
            </a:r>
          </a:p>
        </p:txBody>
      </p:sp>
      <p:sp>
        <p:nvSpPr>
          <p:cNvPr id="136195" name="Rectangle 3"/>
          <p:cNvSpPr>
            <a:spLocks noGrp="1" noChangeArrowheads="1"/>
          </p:cNvSpPr>
          <p:nvPr>
            <p:ph type="body" idx="1"/>
          </p:nvPr>
        </p:nvSpPr>
        <p:spPr>
          <a:xfrm>
            <a:off x="1024890" y="2057400"/>
            <a:ext cx="10142220" cy="4114800"/>
          </a:xfrm>
        </p:spPr>
        <p:txBody>
          <a:bodyPr/>
          <a:lstStyle/>
          <a:p>
            <a:pPr eaLnBrk="1" hangingPunct="1">
              <a:lnSpc>
                <a:spcPct val="80000"/>
              </a:lnSpc>
            </a:pPr>
            <a:r>
              <a:rPr lang="ja-JP" altLang="en-US" dirty="0"/>
              <a:t>民法</a:t>
            </a:r>
            <a:r>
              <a:rPr lang="en-US" altLang="ja-JP" dirty="0"/>
              <a:t>612</a:t>
            </a:r>
            <a:r>
              <a:rPr lang="ja-JP" altLang="en-US" dirty="0"/>
              <a:t>条の</a:t>
            </a:r>
            <a:r>
              <a:rPr lang="ja-JP" altLang="en-US" dirty="0" smtClean="0"/>
              <a:t>例</a:t>
            </a:r>
            <a:endParaRPr lang="en-US" altLang="ja-JP" dirty="0" smtClean="0"/>
          </a:p>
          <a:p>
            <a:pPr lvl="1">
              <a:lnSpc>
                <a:spcPct val="80000"/>
              </a:lnSpc>
            </a:pPr>
            <a:r>
              <a:rPr lang="ja-JP" altLang="en-US" dirty="0" smtClean="0"/>
              <a:t>民法</a:t>
            </a:r>
            <a:r>
              <a:rPr lang="en-US" altLang="ja-JP" dirty="0"/>
              <a:t>612</a:t>
            </a:r>
            <a:r>
              <a:rPr lang="ja-JP" altLang="en-US" dirty="0"/>
              <a:t>条の条文</a:t>
            </a:r>
          </a:p>
          <a:p>
            <a:pPr lvl="2" eaLnBrk="1" hangingPunct="1">
              <a:lnSpc>
                <a:spcPct val="80000"/>
              </a:lnSpc>
            </a:pPr>
            <a:r>
              <a:rPr lang="ja-JP" altLang="en-US" dirty="0"/>
              <a:t>無断譲渡・転貸→賃貸人は契約を解除できる。</a:t>
            </a:r>
          </a:p>
          <a:p>
            <a:pPr lvl="1" eaLnBrk="1" hangingPunct="1">
              <a:lnSpc>
                <a:spcPct val="80000"/>
              </a:lnSpc>
            </a:pPr>
            <a:r>
              <a:rPr lang="ja-JP" altLang="en-US" dirty="0"/>
              <a:t>最高裁の解釈（最二判昭</a:t>
            </a:r>
            <a:r>
              <a:rPr lang="en-US" altLang="ja-JP" dirty="0"/>
              <a:t>28</a:t>
            </a:r>
            <a:r>
              <a:rPr lang="ja-JP" altLang="en-US" dirty="0"/>
              <a:t>・</a:t>
            </a:r>
            <a:r>
              <a:rPr lang="en-US" altLang="ja-JP" dirty="0"/>
              <a:t>9</a:t>
            </a:r>
            <a:r>
              <a:rPr lang="ja-JP" altLang="en-US" dirty="0"/>
              <a:t>・</a:t>
            </a:r>
            <a:r>
              <a:rPr lang="en-US" altLang="ja-JP" dirty="0"/>
              <a:t>25</a:t>
            </a:r>
            <a:r>
              <a:rPr lang="ja-JP" altLang="en-US" dirty="0"/>
              <a:t>民集</a:t>
            </a:r>
            <a:r>
              <a:rPr lang="en-US" altLang="ja-JP" dirty="0"/>
              <a:t>7</a:t>
            </a:r>
            <a:r>
              <a:rPr lang="ja-JP" altLang="en-US" dirty="0"/>
              <a:t>巻</a:t>
            </a:r>
            <a:r>
              <a:rPr lang="en-US" altLang="ja-JP" dirty="0"/>
              <a:t>9</a:t>
            </a:r>
            <a:r>
              <a:rPr lang="ja-JP" altLang="en-US" dirty="0"/>
              <a:t>号</a:t>
            </a:r>
            <a:r>
              <a:rPr lang="en-US" altLang="ja-JP" dirty="0"/>
              <a:t>979</a:t>
            </a:r>
            <a:r>
              <a:rPr lang="ja-JP" altLang="en-US" dirty="0"/>
              <a:t>頁）</a:t>
            </a:r>
          </a:p>
          <a:p>
            <a:pPr lvl="2" eaLnBrk="1" hangingPunct="1">
              <a:lnSpc>
                <a:spcPct val="80000"/>
              </a:lnSpc>
            </a:pPr>
            <a:r>
              <a:rPr lang="ja-JP" altLang="en-US" dirty="0"/>
              <a:t>賃借人が無断譲渡・転貸を行ったとしても，</a:t>
            </a:r>
          </a:p>
          <a:p>
            <a:pPr lvl="2" eaLnBrk="1" hangingPunct="1">
              <a:lnSpc>
                <a:spcPct val="80000"/>
              </a:lnSpc>
            </a:pPr>
            <a:r>
              <a:rPr lang="ja-JP" altLang="en-US" dirty="0"/>
              <a:t>背信行為と認めるに足りない特段の事由がある→解除できない</a:t>
            </a:r>
          </a:p>
          <a:p>
            <a:pPr lvl="3" eaLnBrk="1" hangingPunct="1">
              <a:lnSpc>
                <a:spcPct val="80000"/>
              </a:lnSpc>
            </a:pPr>
            <a:r>
              <a:rPr lang="ja-JP" altLang="en-US" dirty="0"/>
              <a:t>条文とは反対の結論を認めている（例文解釈）。</a:t>
            </a:r>
          </a:p>
          <a:p>
            <a:pPr lvl="3" eaLnBrk="1" hangingPunct="1">
              <a:lnSpc>
                <a:spcPct val="80000"/>
              </a:lnSpc>
            </a:pPr>
            <a:r>
              <a:rPr lang="ja-JP" altLang="en-US" dirty="0"/>
              <a:t>なぜこのような解釈が可能か？</a:t>
            </a:r>
          </a:p>
          <a:p>
            <a:pPr lvl="1" eaLnBrk="1" hangingPunct="1">
              <a:lnSpc>
                <a:spcPct val="80000"/>
              </a:lnSpc>
            </a:pPr>
            <a:r>
              <a:rPr lang="ja-JP" altLang="en-US" dirty="0"/>
              <a:t>理論構成</a:t>
            </a:r>
          </a:p>
          <a:p>
            <a:pPr lvl="2" eaLnBrk="1" hangingPunct="1">
              <a:lnSpc>
                <a:spcPct val="80000"/>
              </a:lnSpc>
            </a:pPr>
            <a:r>
              <a:rPr lang="ja-JP" altLang="en-US" dirty="0"/>
              <a:t>賃借人の背信</a:t>
            </a:r>
            <a:r>
              <a:rPr lang="ja-JP" altLang="en-US" dirty="0" smtClean="0"/>
              <a:t>行為⇔賃貸人</a:t>
            </a:r>
            <a:r>
              <a:rPr lang="ja-JP" altLang="en-US" dirty="0"/>
              <a:t>は契約を解除できる</a:t>
            </a:r>
          </a:p>
          <a:p>
            <a:pPr lvl="3" eaLnBrk="1" hangingPunct="1">
              <a:lnSpc>
                <a:spcPct val="80000"/>
              </a:lnSpc>
            </a:pPr>
            <a:r>
              <a:rPr lang="ja-JP" altLang="en-US" dirty="0"/>
              <a:t>無断譲渡・転貸　→　背信行為ありと推定される</a:t>
            </a:r>
          </a:p>
          <a:p>
            <a:pPr lvl="3" eaLnBrk="1" hangingPunct="1">
              <a:lnSpc>
                <a:spcPct val="80000"/>
              </a:lnSpc>
            </a:pPr>
            <a:r>
              <a:rPr lang="ja-JP" altLang="en-US" dirty="0"/>
              <a:t>背信行為と認めるに足りない特段の事由→解除できない</a:t>
            </a:r>
          </a:p>
        </p:txBody>
      </p:sp>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Tree>
    <p:extLst>
      <p:ext uri="{BB962C8B-B14F-4D97-AF65-F5344CB8AC3E}">
        <p14:creationId xmlns:p14="http://schemas.microsoft.com/office/powerpoint/2010/main" val="3247305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animEffect transition="in" filter="wipe(left)">
                                      <p:cBhvr>
                                        <p:cTn id="7" dur="750"/>
                                        <p:tgtEl>
                                          <p:spTgt spid="13619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36195">
                                            <p:txEl>
                                              <p:pRg st="4" end="4"/>
                                            </p:txEl>
                                          </p:spTgt>
                                        </p:tgtEl>
                                        <p:attrNameLst>
                                          <p:attrName>style.visibility</p:attrName>
                                        </p:attrNameLst>
                                      </p:cBhvr>
                                      <p:to>
                                        <p:strVal val="visible"/>
                                      </p:to>
                                    </p:set>
                                    <p:animEffect transition="in" filter="wipe(left)">
                                      <p:cBhvr>
                                        <p:cTn id="12" dur="750"/>
                                        <p:tgtEl>
                                          <p:spTgt spid="136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6195">
                                            <p:txEl>
                                              <p:pRg st="5" end="5"/>
                                            </p:txEl>
                                          </p:spTgt>
                                        </p:tgtEl>
                                        <p:attrNameLst>
                                          <p:attrName>style.visibility</p:attrName>
                                        </p:attrNameLst>
                                      </p:cBhvr>
                                      <p:to>
                                        <p:strVal val="visible"/>
                                      </p:to>
                                    </p:set>
                                    <p:animEffect transition="in" filter="wipe(left)">
                                      <p:cBhvr>
                                        <p:cTn id="17" dur="1000"/>
                                        <p:tgtEl>
                                          <p:spTgt spid="136195">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36195">
                                            <p:txEl>
                                              <p:pRg st="6" end="6"/>
                                            </p:txEl>
                                          </p:spTgt>
                                        </p:tgtEl>
                                        <p:attrNameLst>
                                          <p:attrName>style.visibility</p:attrName>
                                        </p:attrNameLst>
                                      </p:cBhvr>
                                      <p:to>
                                        <p:strVal val="visible"/>
                                      </p:to>
                                    </p:set>
                                    <p:animEffect transition="in" filter="wipe(left)">
                                      <p:cBhvr>
                                        <p:cTn id="22" dur="750"/>
                                        <p:tgtEl>
                                          <p:spTgt spid="1361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6195">
                                            <p:txEl>
                                              <p:pRg st="7" end="7"/>
                                            </p:txEl>
                                          </p:spTgt>
                                        </p:tgtEl>
                                        <p:attrNameLst>
                                          <p:attrName>style.visibility</p:attrName>
                                        </p:attrNameLst>
                                      </p:cBhvr>
                                      <p:to>
                                        <p:strVal val="visible"/>
                                      </p:to>
                                    </p:set>
                                    <p:animEffect transition="in" filter="wipe(left)">
                                      <p:cBhvr>
                                        <p:cTn id="27" dur="500"/>
                                        <p:tgtEl>
                                          <p:spTgt spid="136195">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36195">
                                            <p:txEl>
                                              <p:pRg st="9" end="9"/>
                                            </p:txEl>
                                          </p:spTgt>
                                        </p:tgtEl>
                                        <p:attrNameLst>
                                          <p:attrName>style.visibility</p:attrName>
                                        </p:attrNameLst>
                                      </p:cBhvr>
                                      <p:to>
                                        <p:strVal val="visible"/>
                                      </p:to>
                                    </p:set>
                                    <p:animEffect transition="in" filter="wipe(left)">
                                      <p:cBhvr>
                                        <p:cTn id="32" dur="750"/>
                                        <p:tgtEl>
                                          <p:spTgt spid="136195">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36195">
                                            <p:txEl>
                                              <p:pRg st="10" end="10"/>
                                            </p:txEl>
                                          </p:spTgt>
                                        </p:tgtEl>
                                        <p:attrNameLst>
                                          <p:attrName>style.visibility</p:attrName>
                                        </p:attrNameLst>
                                      </p:cBhvr>
                                      <p:to>
                                        <p:strVal val="visible"/>
                                      </p:to>
                                    </p:set>
                                    <p:animEffect transition="in" filter="wipe(left)">
                                      <p:cBhvr>
                                        <p:cTn id="37" dur="750"/>
                                        <p:tgtEl>
                                          <p:spTgt spid="136195">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36195">
                                            <p:txEl>
                                              <p:pRg st="11" end="11"/>
                                            </p:txEl>
                                          </p:spTgt>
                                        </p:tgtEl>
                                        <p:attrNameLst>
                                          <p:attrName>style.visibility</p:attrName>
                                        </p:attrNameLst>
                                      </p:cBhvr>
                                      <p:to>
                                        <p:strVal val="visible"/>
                                      </p:to>
                                    </p:set>
                                    <p:animEffect transition="in" filter="wipe(left)">
                                      <p:cBhvr>
                                        <p:cTn id="42" dur="750"/>
                                        <p:tgtEl>
                                          <p:spTgt spid="1361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556510"/>
            <a:ext cx="10515600" cy="913225"/>
          </a:xfrm>
        </p:spPr>
        <p:txBody>
          <a:bodyPr/>
          <a:lstStyle/>
          <a:p>
            <a:r>
              <a:rPr kumimoji="1" lang="ja-JP" altLang="en-US" dirty="0" smtClean="0"/>
              <a:t>例文解釈（民法</a:t>
            </a:r>
            <a:r>
              <a:rPr kumimoji="1" lang="en-US" altLang="ja-JP" dirty="0" smtClean="0"/>
              <a:t>612</a:t>
            </a:r>
            <a:r>
              <a:rPr kumimoji="1" lang="ja-JP" altLang="en-US" dirty="0" smtClean="0"/>
              <a:t>条）の説明図</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25</a:t>
            </a:fld>
            <a:endParaRPr kumimoji="1" lang="ja-JP" altLang="en-US"/>
          </a:p>
        </p:txBody>
      </p:sp>
      <p:sp>
        <p:nvSpPr>
          <p:cNvPr id="8" name="正方形/長方形 7"/>
          <p:cNvSpPr/>
          <p:nvPr/>
        </p:nvSpPr>
        <p:spPr>
          <a:xfrm>
            <a:off x="998914" y="2082731"/>
            <a:ext cx="10194173" cy="239100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9" name="フリーフォーム 8"/>
          <p:cNvSpPr/>
          <p:nvPr/>
        </p:nvSpPr>
        <p:spPr>
          <a:xfrm>
            <a:off x="5799455" y="2076294"/>
            <a:ext cx="5010445" cy="2136528"/>
          </a:xfrm>
          <a:custGeom>
            <a:avLst/>
            <a:gdLst>
              <a:gd name="connsiteX0" fmla="*/ 0 w 4140864"/>
              <a:gd name="connsiteY0" fmla="*/ 1068264 h 2136528"/>
              <a:gd name="connsiteX1" fmla="*/ 2070432 w 4140864"/>
              <a:gd name="connsiteY1" fmla="*/ 0 h 2136528"/>
              <a:gd name="connsiteX2" fmla="*/ 4140864 w 4140864"/>
              <a:gd name="connsiteY2" fmla="*/ 1068264 h 2136528"/>
              <a:gd name="connsiteX3" fmla="*/ 2070432 w 4140864"/>
              <a:gd name="connsiteY3" fmla="*/ 2136528 h 2136528"/>
              <a:gd name="connsiteX4" fmla="*/ 0 w 4140864"/>
              <a:gd name="connsiteY4" fmla="*/ 1068264 h 2136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0864" h="2136528">
                <a:moveTo>
                  <a:pt x="0" y="1068264"/>
                </a:moveTo>
                <a:cubicBezTo>
                  <a:pt x="0" y="478278"/>
                  <a:pt x="926964" y="0"/>
                  <a:pt x="2070432" y="0"/>
                </a:cubicBezTo>
                <a:cubicBezTo>
                  <a:pt x="3213900" y="0"/>
                  <a:pt x="4140864" y="478278"/>
                  <a:pt x="4140864" y="1068264"/>
                </a:cubicBezTo>
                <a:cubicBezTo>
                  <a:pt x="4140864" y="1658250"/>
                  <a:pt x="3213900" y="2136528"/>
                  <a:pt x="2070432" y="2136528"/>
                </a:cubicBezTo>
                <a:cubicBezTo>
                  <a:pt x="926964" y="2136528"/>
                  <a:pt x="0" y="1658250"/>
                  <a:pt x="0" y="1068264"/>
                </a:cubicBezTo>
                <a:close/>
              </a:path>
            </a:pathLst>
          </a:custGeom>
        </p:spPr>
        <p:style>
          <a:lnRef idx="1">
            <a:schemeClr val="accent4"/>
          </a:lnRef>
          <a:fillRef idx="2">
            <a:schemeClr val="accent4"/>
          </a:fillRef>
          <a:effectRef idx="1">
            <a:schemeClr val="accent4"/>
          </a:effectRef>
          <a:fontRef idx="minor">
            <a:schemeClr val="dk1"/>
          </a:fontRef>
        </p:style>
        <p:txBody>
          <a:bodyPr spcFirstLastPara="0" vert="horz" wrap="square" lIns="1175110" tIns="251943" rIns="578229" bIns="251942" numCol="1" spcCol="1270" anchor="ctr" anchorCtr="0">
            <a:noAutofit/>
          </a:bodyPr>
          <a:lstStyle/>
          <a:p>
            <a:pPr lvl="0" algn="ctr" defTabSz="1244600">
              <a:lnSpc>
                <a:spcPct val="90000"/>
              </a:lnSpc>
              <a:spcBef>
                <a:spcPct val="0"/>
              </a:spcBef>
              <a:spcAft>
                <a:spcPct val="35000"/>
              </a:spcAft>
            </a:pPr>
            <a:r>
              <a:rPr kumimoji="1" lang="ja-JP" altLang="en-US" sz="2800" kern="1200" dirty="0" smtClean="0">
                <a:ea typeface="+mj-ea"/>
              </a:rPr>
              <a:t>無断譲渡・転貸</a:t>
            </a:r>
            <a:r>
              <a:rPr kumimoji="1" lang="en-US" altLang="ja-JP" sz="2800" kern="1200" dirty="0" smtClean="0">
                <a:ea typeface="+mj-ea"/>
              </a:rPr>
              <a:t/>
            </a:r>
            <a:br>
              <a:rPr kumimoji="1" lang="en-US" altLang="ja-JP" sz="2800" kern="1200" dirty="0" smtClean="0">
                <a:ea typeface="+mj-ea"/>
              </a:rPr>
            </a:br>
            <a:r>
              <a:rPr kumimoji="1" lang="ja-JP" altLang="en-US" sz="2800" kern="1200" dirty="0" smtClean="0">
                <a:ea typeface="+mj-ea"/>
              </a:rPr>
              <a:t>（民法</a:t>
            </a:r>
            <a:r>
              <a:rPr kumimoji="1" lang="en-US" altLang="ja-JP" sz="2800" kern="1200" dirty="0" smtClean="0">
                <a:ea typeface="+mj-ea"/>
              </a:rPr>
              <a:t>612</a:t>
            </a:r>
            <a:r>
              <a:rPr kumimoji="1" lang="ja-JP" altLang="en-US" sz="2800" kern="1200" dirty="0" smtClean="0">
                <a:ea typeface="+mj-ea"/>
              </a:rPr>
              <a:t>条）</a:t>
            </a:r>
            <a:endParaRPr kumimoji="1" lang="ja-JP" altLang="en-US" sz="2800" kern="1200" dirty="0">
              <a:ea typeface="+mj-ea"/>
            </a:endParaRPr>
          </a:p>
        </p:txBody>
      </p:sp>
      <p:sp>
        <p:nvSpPr>
          <p:cNvPr id="10" name="フリーフォーム 9"/>
          <p:cNvSpPr/>
          <p:nvPr/>
        </p:nvSpPr>
        <p:spPr>
          <a:xfrm>
            <a:off x="1516752" y="2139478"/>
            <a:ext cx="5094718" cy="2136528"/>
          </a:xfrm>
          <a:custGeom>
            <a:avLst/>
            <a:gdLst>
              <a:gd name="connsiteX0" fmla="*/ 0 w 4140864"/>
              <a:gd name="connsiteY0" fmla="*/ 1068264 h 2136528"/>
              <a:gd name="connsiteX1" fmla="*/ 2070432 w 4140864"/>
              <a:gd name="connsiteY1" fmla="*/ 0 h 2136528"/>
              <a:gd name="connsiteX2" fmla="*/ 4140864 w 4140864"/>
              <a:gd name="connsiteY2" fmla="*/ 1068264 h 2136528"/>
              <a:gd name="connsiteX3" fmla="*/ 2070432 w 4140864"/>
              <a:gd name="connsiteY3" fmla="*/ 2136528 h 2136528"/>
              <a:gd name="connsiteX4" fmla="*/ 0 w 4140864"/>
              <a:gd name="connsiteY4" fmla="*/ 1068264 h 2136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0864" h="2136528">
                <a:moveTo>
                  <a:pt x="0" y="1068264"/>
                </a:moveTo>
                <a:cubicBezTo>
                  <a:pt x="0" y="478278"/>
                  <a:pt x="926964" y="0"/>
                  <a:pt x="2070432" y="0"/>
                </a:cubicBezTo>
                <a:cubicBezTo>
                  <a:pt x="3213900" y="0"/>
                  <a:pt x="4140864" y="478278"/>
                  <a:pt x="4140864" y="1068264"/>
                </a:cubicBezTo>
                <a:cubicBezTo>
                  <a:pt x="4140864" y="1658250"/>
                  <a:pt x="3213900" y="2136528"/>
                  <a:pt x="2070432" y="2136528"/>
                </a:cubicBezTo>
                <a:cubicBezTo>
                  <a:pt x="926964" y="2136528"/>
                  <a:pt x="0" y="1658250"/>
                  <a:pt x="0" y="1068264"/>
                </a:cubicBezTo>
                <a:close/>
              </a:path>
            </a:pathLst>
          </a:custGeom>
          <a:gradFill flip="none" rotWithShape="1">
            <a:gsLst>
              <a:gs pos="0">
                <a:schemeClr val="accent6">
                  <a:lumMod val="110000"/>
                  <a:satMod val="105000"/>
                  <a:tint val="67000"/>
                  <a:alpha val="0"/>
                </a:schemeClr>
              </a:gs>
              <a:gs pos="50000">
                <a:schemeClr val="accent6">
                  <a:lumMod val="105000"/>
                  <a:satMod val="103000"/>
                  <a:tint val="73000"/>
                </a:schemeClr>
              </a:gs>
              <a:gs pos="100000">
                <a:schemeClr val="accent6">
                  <a:lumMod val="105000"/>
                  <a:satMod val="109000"/>
                  <a:tint val="81000"/>
                </a:schemeClr>
              </a:gs>
            </a:gsLst>
            <a:lin ang="13500000" scaled="1"/>
            <a:tileRect/>
          </a:gradFill>
        </p:spPr>
        <p:style>
          <a:lnRef idx="1">
            <a:schemeClr val="accent6"/>
          </a:lnRef>
          <a:fillRef idx="2">
            <a:schemeClr val="accent6"/>
          </a:fillRef>
          <a:effectRef idx="1">
            <a:schemeClr val="accent6"/>
          </a:effectRef>
          <a:fontRef idx="minor">
            <a:schemeClr val="dk1"/>
          </a:fontRef>
        </p:style>
        <p:txBody>
          <a:bodyPr spcFirstLastPara="0" vert="horz" wrap="square" lIns="578229" tIns="251942" rIns="1175110" bIns="251943" numCol="1" spcCol="1270" anchor="ctr" anchorCtr="0">
            <a:noAutofit/>
          </a:bodyPr>
          <a:lstStyle/>
          <a:p>
            <a:pPr lvl="0" algn="ctr" defTabSz="1244600">
              <a:lnSpc>
                <a:spcPct val="90000"/>
              </a:lnSpc>
              <a:spcBef>
                <a:spcPct val="0"/>
              </a:spcBef>
              <a:spcAft>
                <a:spcPct val="35000"/>
              </a:spcAft>
            </a:pPr>
            <a:r>
              <a:rPr lang="ja-JP" altLang="en-US" sz="2800" dirty="0" smtClean="0"/>
              <a:t>信頼</a:t>
            </a:r>
            <a:r>
              <a:rPr lang="ja-JP" altLang="en-US" sz="2800" dirty="0"/>
              <a:t>関係</a:t>
            </a:r>
            <a:r>
              <a:rPr lang="ja-JP" altLang="en-US" sz="2800" dirty="0" smtClean="0"/>
              <a:t>の破壊</a:t>
            </a:r>
            <a:endParaRPr lang="en-US" altLang="ja-JP" sz="2800" dirty="0" smtClean="0"/>
          </a:p>
          <a:p>
            <a:pPr lvl="0" algn="ctr" defTabSz="1244600">
              <a:lnSpc>
                <a:spcPct val="90000"/>
              </a:lnSpc>
              <a:spcBef>
                <a:spcPct val="0"/>
              </a:spcBef>
              <a:spcAft>
                <a:spcPct val="35000"/>
              </a:spcAft>
            </a:pPr>
            <a:r>
              <a:rPr kumimoji="1" lang="ja-JP" altLang="en-US" sz="2800" kern="1200" dirty="0" smtClean="0"/>
              <a:t>（契約を解除できる）</a:t>
            </a:r>
            <a:endParaRPr kumimoji="1" lang="ja-JP" altLang="en-US" sz="2800" kern="1200" dirty="0"/>
          </a:p>
        </p:txBody>
      </p:sp>
      <p:sp>
        <p:nvSpPr>
          <p:cNvPr id="11" name="乗算記号 10"/>
          <p:cNvSpPr/>
          <p:nvPr/>
        </p:nvSpPr>
        <p:spPr>
          <a:xfrm>
            <a:off x="5195900" y="2946827"/>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乗算記号 11"/>
          <p:cNvSpPr/>
          <p:nvPr/>
        </p:nvSpPr>
        <p:spPr>
          <a:xfrm>
            <a:off x="5878252" y="2946827"/>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乗算記号 12"/>
          <p:cNvSpPr/>
          <p:nvPr/>
        </p:nvSpPr>
        <p:spPr>
          <a:xfrm>
            <a:off x="6611470" y="2946827"/>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形吹き出し 13"/>
          <p:cNvSpPr/>
          <p:nvPr/>
        </p:nvSpPr>
        <p:spPr>
          <a:xfrm>
            <a:off x="3664942" y="1514347"/>
            <a:ext cx="2405980" cy="741304"/>
          </a:xfrm>
          <a:prstGeom prst="wedgeEllipseCallout">
            <a:avLst>
              <a:gd name="adj1" fmla="val 51409"/>
              <a:gd name="adj2" fmla="val 15422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真の解除要件</a:t>
            </a:r>
            <a:endParaRPr kumimoji="1" lang="ja-JP" altLang="en-US" dirty="0"/>
          </a:p>
        </p:txBody>
      </p:sp>
      <p:sp>
        <p:nvSpPr>
          <p:cNvPr id="15" name="円形吹き出し 14"/>
          <p:cNvSpPr/>
          <p:nvPr/>
        </p:nvSpPr>
        <p:spPr>
          <a:xfrm>
            <a:off x="3679607" y="1500878"/>
            <a:ext cx="2405980" cy="741304"/>
          </a:xfrm>
          <a:prstGeom prst="wedgeEllipseCallout">
            <a:avLst>
              <a:gd name="adj1" fmla="val 24423"/>
              <a:gd name="adj2" fmla="val 16225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t>真の解除要件</a:t>
            </a:r>
            <a:endParaRPr kumimoji="1" lang="ja-JP" altLang="en-US" b="1" dirty="0"/>
          </a:p>
        </p:txBody>
      </p:sp>
      <p:sp>
        <p:nvSpPr>
          <p:cNvPr id="16" name="円形吹き出し 15"/>
          <p:cNvSpPr/>
          <p:nvPr/>
        </p:nvSpPr>
        <p:spPr>
          <a:xfrm>
            <a:off x="6461325" y="1514347"/>
            <a:ext cx="2646578" cy="741304"/>
          </a:xfrm>
          <a:prstGeom prst="wedgeEllipseCallout">
            <a:avLst>
              <a:gd name="adj1" fmla="val -34920"/>
              <a:gd name="adj2" fmla="val 15879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t>信頼関係破壊の推定</a:t>
            </a:r>
            <a:endParaRPr kumimoji="1" lang="ja-JP" altLang="en-US" b="1" dirty="0"/>
          </a:p>
        </p:txBody>
      </p:sp>
      <p:sp>
        <p:nvSpPr>
          <p:cNvPr id="17" name="円形吹き出し 16"/>
          <p:cNvSpPr/>
          <p:nvPr/>
        </p:nvSpPr>
        <p:spPr>
          <a:xfrm>
            <a:off x="5990583" y="3788879"/>
            <a:ext cx="3388987" cy="612648"/>
          </a:xfrm>
          <a:prstGeom prst="wedgeEllipseCallout">
            <a:avLst>
              <a:gd name="adj1" fmla="val -24588"/>
              <a:gd name="adj2" fmla="val -1317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解除できない</a:t>
            </a:r>
            <a:endParaRPr kumimoji="1" lang="ja-JP" altLang="en-US" b="1" dirty="0"/>
          </a:p>
        </p:txBody>
      </p:sp>
      <p:sp>
        <p:nvSpPr>
          <p:cNvPr id="3" name="テキスト ボックス 2"/>
          <p:cNvSpPr txBox="1"/>
          <p:nvPr/>
        </p:nvSpPr>
        <p:spPr>
          <a:xfrm>
            <a:off x="1198959" y="4634161"/>
            <a:ext cx="9815785" cy="1569660"/>
          </a:xfrm>
          <a:prstGeom prst="rect">
            <a:avLst/>
          </a:prstGeom>
          <a:noFill/>
        </p:spPr>
        <p:txBody>
          <a:bodyPr wrap="square" rtlCol="0">
            <a:spAutoFit/>
          </a:bodyPr>
          <a:lstStyle/>
          <a:p>
            <a:r>
              <a:rPr lang="ja-JP" altLang="en-US" sz="2400" dirty="0"/>
              <a:t>最二判昭</a:t>
            </a:r>
            <a:r>
              <a:rPr lang="en-US" altLang="ja-JP" sz="2400" dirty="0"/>
              <a:t>28</a:t>
            </a:r>
            <a:r>
              <a:rPr lang="ja-JP" altLang="en-US" sz="2400" dirty="0"/>
              <a:t>・</a:t>
            </a:r>
            <a:r>
              <a:rPr lang="en-US" altLang="ja-JP" sz="2400" dirty="0"/>
              <a:t>9</a:t>
            </a:r>
            <a:r>
              <a:rPr lang="ja-JP" altLang="en-US" sz="2400" dirty="0"/>
              <a:t>・</a:t>
            </a:r>
            <a:r>
              <a:rPr lang="en-US" altLang="ja-JP" sz="2400" dirty="0"/>
              <a:t>25</a:t>
            </a:r>
            <a:r>
              <a:rPr lang="ja-JP" altLang="en-US" sz="2400" dirty="0"/>
              <a:t>民集</a:t>
            </a:r>
            <a:r>
              <a:rPr lang="en-US" altLang="ja-JP" sz="2400" dirty="0"/>
              <a:t>7</a:t>
            </a:r>
            <a:r>
              <a:rPr lang="ja-JP" altLang="en-US" sz="2400" dirty="0"/>
              <a:t>巻</a:t>
            </a:r>
            <a:r>
              <a:rPr lang="en-US" altLang="ja-JP" sz="2400" dirty="0"/>
              <a:t>9</a:t>
            </a:r>
            <a:r>
              <a:rPr lang="ja-JP" altLang="en-US" sz="2400" dirty="0"/>
              <a:t>号</a:t>
            </a:r>
            <a:r>
              <a:rPr lang="en-US" altLang="ja-JP" sz="2400" dirty="0"/>
              <a:t>979</a:t>
            </a:r>
            <a:r>
              <a:rPr lang="ja-JP" altLang="en-US" sz="2400" dirty="0"/>
              <a:t>頁</a:t>
            </a:r>
          </a:p>
          <a:p>
            <a:r>
              <a:rPr lang="ja-JP" altLang="en-US" sz="2400" dirty="0" smtClean="0"/>
              <a:t>　賃借人</a:t>
            </a:r>
            <a:r>
              <a:rPr lang="ja-JP" altLang="en-US" sz="2400" dirty="0"/>
              <a:t>が賃貸人の承諾なく第三者をして賃借物の使用収益をなさしめた場合においても，賃借人の当該行為が賃貸人に対する背信的行為と認めるに足らない特段の事情があるときは，本条に基づく解除権は発生しない</a:t>
            </a:r>
            <a:r>
              <a:rPr lang="ja-JP" altLang="en-US" sz="2400" dirty="0" smtClean="0"/>
              <a:t>。</a:t>
            </a:r>
            <a:endParaRPr lang="ja-JP" altLang="en-US" sz="2400" dirty="0"/>
          </a:p>
        </p:txBody>
      </p:sp>
    </p:spTree>
    <p:extLst>
      <p:ext uri="{BB962C8B-B14F-4D97-AF65-F5344CB8AC3E}">
        <p14:creationId xmlns:p14="http://schemas.microsoft.com/office/powerpoint/2010/main" val="7873119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1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up)">
                                      <p:cBhvr>
                                        <p:cTn id="52" dur="1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up)">
                                      <p:cBhvr>
                                        <p:cTn id="5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22151"/>
          </a:xfrm>
        </p:spPr>
        <p:txBody>
          <a:bodyPr/>
          <a:lstStyle/>
          <a:p>
            <a:r>
              <a:rPr kumimoji="1" lang="ja-JP" altLang="en-US" dirty="0" smtClean="0"/>
              <a:t>民法</a:t>
            </a:r>
            <a:r>
              <a:rPr kumimoji="1" lang="en-US" altLang="ja-JP" dirty="0" smtClean="0"/>
              <a:t>612</a:t>
            </a:r>
            <a:r>
              <a:rPr kumimoji="1" lang="ja-JP" altLang="en-US" dirty="0" smtClean="0"/>
              <a:t>条をめぐる議論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26</a:t>
            </a:fld>
            <a:endParaRPr kumimoji="1" lang="ja-JP" altLang="en-US"/>
          </a:p>
        </p:txBody>
      </p:sp>
      <p:sp>
        <p:nvSpPr>
          <p:cNvPr id="6" name="テキスト ボックス 5"/>
          <p:cNvSpPr txBox="1">
            <a:spLocks noChangeArrowheads="1"/>
          </p:cNvSpPr>
          <p:nvPr/>
        </p:nvSpPr>
        <p:spPr bwMode="auto">
          <a:xfrm>
            <a:off x="6800850" y="1946870"/>
            <a:ext cx="936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おそらく</a:t>
            </a:r>
            <a:endParaRPr lang="en-US" altLang="ja-JP">
              <a:latin typeface="Century" pitchFamily="18" charset="0"/>
            </a:endParaRPr>
          </a:p>
        </p:txBody>
      </p:sp>
      <p:sp>
        <p:nvSpPr>
          <p:cNvPr id="7" name="円/楕円 6"/>
          <p:cNvSpPr/>
          <p:nvPr/>
        </p:nvSpPr>
        <p:spPr>
          <a:xfrm>
            <a:off x="2048694" y="2338486"/>
            <a:ext cx="1800200"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データ</a:t>
            </a:r>
          </a:p>
        </p:txBody>
      </p:sp>
      <p:sp>
        <p:nvSpPr>
          <p:cNvPr id="8" name="円/楕円 7"/>
          <p:cNvSpPr/>
          <p:nvPr/>
        </p:nvSpPr>
        <p:spPr>
          <a:xfrm>
            <a:off x="8385398" y="2338486"/>
            <a:ext cx="1584176"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主張</a:t>
            </a:r>
          </a:p>
        </p:txBody>
      </p:sp>
      <p:cxnSp>
        <p:nvCxnSpPr>
          <p:cNvPr id="9" name="直線矢印コネクタ 8"/>
          <p:cNvCxnSpPr>
            <a:stCxn id="7" idx="6"/>
            <a:endCxn id="8" idx="2"/>
          </p:cNvCxnSpPr>
          <p:nvPr/>
        </p:nvCxnSpPr>
        <p:spPr>
          <a:xfrm>
            <a:off x="3849688" y="2710458"/>
            <a:ext cx="453548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円/楕円 9"/>
          <p:cNvSpPr/>
          <p:nvPr/>
        </p:nvSpPr>
        <p:spPr>
          <a:xfrm>
            <a:off x="3848894" y="3215158"/>
            <a:ext cx="1872208"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論拠</a:t>
            </a:r>
          </a:p>
        </p:txBody>
      </p:sp>
      <p:sp>
        <p:nvSpPr>
          <p:cNvPr id="11" name="円/楕円 10"/>
          <p:cNvSpPr/>
          <p:nvPr/>
        </p:nvSpPr>
        <p:spPr>
          <a:xfrm>
            <a:off x="6441182" y="3215158"/>
            <a:ext cx="1656184"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反論</a:t>
            </a:r>
          </a:p>
        </p:txBody>
      </p:sp>
      <p:sp>
        <p:nvSpPr>
          <p:cNvPr id="12" name="円/楕円 11"/>
          <p:cNvSpPr/>
          <p:nvPr/>
        </p:nvSpPr>
        <p:spPr>
          <a:xfrm>
            <a:off x="5181327" y="4151262"/>
            <a:ext cx="1872208" cy="74523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裏づけ</a:t>
            </a:r>
          </a:p>
        </p:txBody>
      </p:sp>
      <p:sp>
        <p:nvSpPr>
          <p:cNvPr id="13" name="円/楕円 12"/>
          <p:cNvSpPr/>
          <p:nvPr/>
        </p:nvSpPr>
        <p:spPr>
          <a:xfrm>
            <a:off x="6441182" y="2338486"/>
            <a:ext cx="1656184" cy="745232"/>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14" name="テキスト ボックス 13"/>
          <p:cNvSpPr txBox="1">
            <a:spLocks noChangeArrowheads="1"/>
          </p:cNvSpPr>
          <p:nvPr/>
        </p:nvSpPr>
        <p:spPr bwMode="auto">
          <a:xfrm>
            <a:off x="2049463" y="1656358"/>
            <a:ext cx="22314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ahoma" charset="0"/>
                <a:ea typeface="ＭＳ Ｐゴシック" charset="-128"/>
              </a:defRPr>
            </a:lvl1pPr>
            <a:lvl2pPr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marL="0" lvl="1" algn="ctr" eaLnBrk="1" hangingPunct="1"/>
            <a:r>
              <a:rPr lang="ja-JP" altLang="en-US" dirty="0" smtClean="0">
                <a:latin typeface="Century" pitchFamily="18" charset="0"/>
              </a:rPr>
              <a:t>賃借人が無断で</a:t>
            </a:r>
            <a:endParaRPr lang="en-US" altLang="ja-JP" dirty="0" smtClean="0">
              <a:latin typeface="Century" pitchFamily="18" charset="0"/>
            </a:endParaRPr>
          </a:p>
          <a:p>
            <a:pPr marL="0" lvl="1" algn="ctr" eaLnBrk="1" hangingPunct="1"/>
            <a:r>
              <a:rPr lang="ja-JP" altLang="en-US" dirty="0" smtClean="0">
                <a:latin typeface="Century" pitchFamily="18" charset="0"/>
              </a:rPr>
              <a:t>賃借物を転貸した。</a:t>
            </a:r>
            <a:endParaRPr lang="en-US" altLang="ja-JP" dirty="0">
              <a:latin typeface="Century" pitchFamily="18" charset="0"/>
            </a:endParaRPr>
          </a:p>
        </p:txBody>
      </p:sp>
      <p:sp>
        <p:nvSpPr>
          <p:cNvPr id="15" name="テキスト ボックス 14"/>
          <p:cNvSpPr txBox="1">
            <a:spLocks noChangeArrowheads="1"/>
          </p:cNvSpPr>
          <p:nvPr/>
        </p:nvSpPr>
        <p:spPr bwMode="auto">
          <a:xfrm>
            <a:off x="8169374" y="1624608"/>
            <a:ext cx="20161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dirty="0" smtClean="0">
                <a:latin typeface="Century" pitchFamily="18" charset="0"/>
              </a:rPr>
              <a:t>賃貸人は，賃貸借契約を解除できる。</a:t>
            </a:r>
            <a:endParaRPr lang="ja-JP" altLang="en-US" dirty="0">
              <a:latin typeface="Century" pitchFamily="18" charset="0"/>
            </a:endParaRPr>
          </a:p>
        </p:txBody>
      </p:sp>
      <p:sp>
        <p:nvSpPr>
          <p:cNvPr id="16" name="テキスト ボックス 15"/>
          <p:cNvSpPr txBox="1">
            <a:spLocks noChangeArrowheads="1"/>
          </p:cNvSpPr>
          <p:nvPr/>
        </p:nvSpPr>
        <p:spPr bwMode="auto">
          <a:xfrm>
            <a:off x="2121694" y="3352800"/>
            <a:ext cx="1727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賃借人は，民法</a:t>
            </a:r>
            <a:r>
              <a:rPr lang="en-US" altLang="ja-JP" dirty="0" smtClean="0">
                <a:latin typeface="Century" pitchFamily="18" charset="0"/>
              </a:rPr>
              <a:t>612</a:t>
            </a:r>
            <a:r>
              <a:rPr lang="ja-JP" altLang="en-US" dirty="0" smtClean="0">
                <a:latin typeface="Century" pitchFamily="18" charset="0"/>
              </a:rPr>
              <a:t>条</a:t>
            </a:r>
            <a:r>
              <a:rPr lang="en-US" altLang="ja-JP" dirty="0" smtClean="0">
                <a:latin typeface="Century" pitchFamily="18" charset="0"/>
              </a:rPr>
              <a:t>1</a:t>
            </a:r>
            <a:r>
              <a:rPr lang="ja-JP" altLang="en-US" dirty="0" smtClean="0">
                <a:latin typeface="Century" pitchFamily="18" charset="0"/>
              </a:rPr>
              <a:t>項に違反しており，</a:t>
            </a:r>
            <a:r>
              <a:rPr lang="en-US" altLang="ja-JP" dirty="0">
                <a:latin typeface="Century" pitchFamily="18" charset="0"/>
              </a:rPr>
              <a:t>2</a:t>
            </a:r>
            <a:r>
              <a:rPr lang="ja-JP" altLang="en-US" dirty="0" smtClean="0">
                <a:latin typeface="Century" pitchFamily="18" charset="0"/>
              </a:rPr>
              <a:t>項に基づいて契約を解除できる。</a:t>
            </a:r>
            <a:endParaRPr lang="ja-JP" altLang="en-US" dirty="0">
              <a:latin typeface="Century" pitchFamily="18" charset="0"/>
            </a:endParaRPr>
          </a:p>
        </p:txBody>
      </p:sp>
      <p:sp>
        <p:nvSpPr>
          <p:cNvPr id="17" name="テキスト ボックス 16"/>
          <p:cNvSpPr txBox="1">
            <a:spLocks noChangeArrowheads="1"/>
          </p:cNvSpPr>
          <p:nvPr/>
        </p:nvSpPr>
        <p:spPr bwMode="auto">
          <a:xfrm>
            <a:off x="1831975" y="5008984"/>
            <a:ext cx="85693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無断譲渡・転貸の場合に賃貸借契約を解除できるかどうか：</a:t>
            </a:r>
            <a:endParaRPr lang="en-US" altLang="ja-JP" dirty="0">
              <a:latin typeface="Century" pitchFamily="18" charset="0"/>
            </a:endParaRPr>
          </a:p>
          <a:p>
            <a:pPr marL="342900" indent="-342900" algn="ctr" eaLnBrk="1" hangingPunct="1">
              <a:buAutoNum type="arabicPeriod"/>
            </a:pPr>
            <a:r>
              <a:rPr lang="ja-JP" altLang="en-US" dirty="0" smtClean="0">
                <a:latin typeface="Century" pitchFamily="18" charset="0"/>
              </a:rPr>
              <a:t>継続的契約関係の当事者が，信頼関係を破壊したときは，契約を解除できる（</a:t>
            </a:r>
            <a:r>
              <a:rPr lang="ja-JP" altLang="en-US" dirty="0">
                <a:latin typeface="Century" pitchFamily="18" charset="0"/>
              </a:rPr>
              <a:t>原則）</a:t>
            </a:r>
            <a:r>
              <a:rPr lang="ja-JP" altLang="en-US" dirty="0" smtClean="0">
                <a:latin typeface="Century" pitchFamily="18" charset="0"/>
              </a:rPr>
              <a:t>。</a:t>
            </a:r>
            <a:endParaRPr lang="en-US" altLang="ja-JP" dirty="0" smtClean="0">
              <a:latin typeface="Century" pitchFamily="18" charset="0"/>
            </a:endParaRPr>
          </a:p>
          <a:p>
            <a:pPr marL="342900" indent="-342900" algn="ctr" eaLnBrk="1" hangingPunct="1">
              <a:buAutoNum type="arabicPeriod"/>
            </a:pPr>
            <a:r>
              <a:rPr lang="ja-JP" altLang="en-US" dirty="0" smtClean="0">
                <a:latin typeface="Century" pitchFamily="18" charset="0"/>
              </a:rPr>
              <a:t>賃借人が無断譲渡・転貸を行ったときは，信頼関係の破壊が推定される（推定規定）。</a:t>
            </a:r>
            <a:endParaRPr lang="en-US" altLang="ja-JP" dirty="0" smtClean="0">
              <a:latin typeface="Century" pitchFamily="18" charset="0"/>
            </a:endParaRPr>
          </a:p>
          <a:p>
            <a:pPr marL="342900" indent="-342900" algn="ctr" eaLnBrk="1" hangingPunct="1">
              <a:buAutoNum type="arabicPeriod"/>
            </a:pPr>
            <a:r>
              <a:rPr lang="ja-JP" altLang="en-US" dirty="0" smtClean="0">
                <a:latin typeface="Century" pitchFamily="18" charset="0"/>
              </a:rPr>
              <a:t>信頼関係を破壊したと認められない事由があるときは，契約は解除できない（</a:t>
            </a:r>
            <a:r>
              <a:rPr lang="ja-JP" altLang="en-US" dirty="0">
                <a:latin typeface="Century" pitchFamily="18" charset="0"/>
              </a:rPr>
              <a:t>例外）。</a:t>
            </a:r>
          </a:p>
        </p:txBody>
      </p:sp>
      <p:cxnSp>
        <p:nvCxnSpPr>
          <p:cNvPr id="18" name="直線矢印コネクタ 17"/>
          <p:cNvCxnSpPr>
            <a:stCxn id="10" idx="0"/>
          </p:cNvCxnSpPr>
          <p:nvPr/>
        </p:nvCxnSpPr>
        <p:spPr>
          <a:xfrm flipV="1">
            <a:off x="4784725" y="2710458"/>
            <a:ext cx="0" cy="5048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11" idx="0"/>
            <a:endCxn id="13" idx="4"/>
          </p:cNvCxnSpPr>
          <p:nvPr/>
        </p:nvCxnSpPr>
        <p:spPr>
          <a:xfrm flipV="1">
            <a:off x="7269163" y="3083520"/>
            <a:ext cx="0" cy="131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2" idx="0"/>
            <a:endCxn id="10" idx="4"/>
          </p:cNvCxnSpPr>
          <p:nvPr/>
        </p:nvCxnSpPr>
        <p:spPr>
          <a:xfrm flipH="1" flipV="1">
            <a:off x="4784725" y="3959820"/>
            <a:ext cx="1331913"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a:stCxn id="12" idx="0"/>
            <a:endCxn id="11" idx="4"/>
          </p:cNvCxnSpPr>
          <p:nvPr/>
        </p:nvCxnSpPr>
        <p:spPr>
          <a:xfrm flipV="1">
            <a:off x="6116638" y="3959820"/>
            <a:ext cx="1152525"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テキスト ボックス 21"/>
          <p:cNvSpPr txBox="1">
            <a:spLocks noChangeArrowheads="1"/>
          </p:cNvSpPr>
          <p:nvPr/>
        </p:nvSpPr>
        <p:spPr bwMode="auto">
          <a:xfrm>
            <a:off x="8097838" y="3266083"/>
            <a:ext cx="18716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背信行為と認めるに足りない特段の事由がある。</a:t>
            </a:r>
            <a:endParaRPr lang="ja-JP" altLang="en-US" dirty="0">
              <a:latin typeface="Century" pitchFamily="18" charset="0"/>
            </a:endParaRPr>
          </a:p>
        </p:txBody>
      </p:sp>
      <p:sp>
        <p:nvSpPr>
          <p:cNvPr id="23" name="テキスト ボックス 22"/>
          <p:cNvSpPr txBox="1">
            <a:spLocks noChangeArrowheads="1"/>
          </p:cNvSpPr>
          <p:nvPr/>
        </p:nvSpPr>
        <p:spPr bwMode="auto">
          <a:xfrm>
            <a:off x="6759575" y="1948458"/>
            <a:ext cx="1012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b="1">
                <a:solidFill>
                  <a:srgbClr val="FF0000"/>
                </a:solidFill>
                <a:latin typeface="Century" pitchFamily="18" charset="0"/>
              </a:rPr>
              <a:t>誤り</a:t>
            </a:r>
          </a:p>
        </p:txBody>
      </p:sp>
      <p:sp>
        <p:nvSpPr>
          <p:cNvPr id="24" name="円/楕円 23"/>
          <p:cNvSpPr/>
          <p:nvPr/>
        </p:nvSpPr>
        <p:spPr>
          <a:xfrm>
            <a:off x="6441070" y="2338486"/>
            <a:ext cx="1656184" cy="745232"/>
          </a:xfrm>
          <a:prstGeom prst="ellipse">
            <a:avLst/>
          </a:prstGeom>
          <a:solidFill>
            <a:srgbClr val="FEE0B8"/>
          </a:solidFill>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Tree>
    <p:extLst>
      <p:ext uri="{BB962C8B-B14F-4D97-AF65-F5344CB8AC3E}">
        <p14:creationId xmlns:p14="http://schemas.microsoft.com/office/powerpoint/2010/main" val="23758034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par>
                                <p:cTn id="8" presetID="22" presetClass="entr" presetSubtype="8" fill="hold" nodeType="withEffect">
                                  <p:stCondLst>
                                    <p:cond delay="100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wipe(left)">
                                      <p:cBhvr>
                                        <p:cTn id="10" dur="1000"/>
                                        <p:tgtEl>
                                          <p:spTgt spid="14">
                                            <p:txEl>
                                              <p:pRg st="0" end="0"/>
                                            </p:txEl>
                                          </p:spTgt>
                                        </p:tgtEl>
                                      </p:cBhvr>
                                    </p:animEffect>
                                  </p:childTnLst>
                                </p:cTn>
                              </p:par>
                            </p:childTnLst>
                          </p:cTn>
                        </p:par>
                        <p:par>
                          <p:cTn id="11" fill="hold">
                            <p:stCondLst>
                              <p:cond delay="2000"/>
                            </p:stCondLst>
                            <p:childTnLst>
                              <p:par>
                                <p:cTn id="12" presetID="22" presetClass="entr" presetSubtype="8" fill="hold" nodeType="after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wipe(left)">
                                      <p:cBhvr>
                                        <p:cTn id="14" dur="1000"/>
                                        <p:tgtEl>
                                          <p:spTgt spid="14">
                                            <p:txEl>
                                              <p:pRg st="1" end="1"/>
                                            </p:txEl>
                                          </p:spTgt>
                                        </p:tgtEl>
                                      </p:cBhvr>
                                    </p:animEffec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2000"/>
                                        <p:tgtEl>
                                          <p:spTgt spid="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2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1000"/>
                                        <p:tgtEl>
                                          <p:spTgt spid="10"/>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3000"/>
                                        <p:tgtEl>
                                          <p:spTgt spid="16"/>
                                        </p:tgtEl>
                                      </p:cBhvr>
                                    </p:animEffect>
                                  </p:childTnLst>
                                </p:cTn>
                              </p:par>
                            </p:childTnLst>
                          </p:cTn>
                        </p:par>
                        <p:par>
                          <p:cTn id="35" fill="hold">
                            <p:stCondLst>
                              <p:cond delay="3500"/>
                            </p:stCondLst>
                            <p:childTnLst>
                              <p:par>
                                <p:cTn id="36" presetID="22" presetClass="entr" presetSubtype="4" fill="hold" nodeType="afterEffect">
                                  <p:stCondLst>
                                    <p:cond delay="25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par>
                          <p:cTn id="39" fill="hold">
                            <p:stCondLst>
                              <p:cond delay="4250"/>
                            </p:stCondLst>
                            <p:childTnLst>
                              <p:par>
                                <p:cTn id="40" presetID="22" presetClass="entr" presetSubtype="8" fill="hold"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par>
                          <p:cTn id="43" fill="hold">
                            <p:stCondLst>
                              <p:cond delay="4750"/>
                            </p:stCondLst>
                            <p:childTnLst>
                              <p:par>
                                <p:cTn id="44" presetID="22" presetClass="entr" presetSubtype="8"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1000"/>
                                        <p:tgtEl>
                                          <p:spTgt spid="11"/>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up)">
                                      <p:cBhvr>
                                        <p:cTn id="54" dur="2000"/>
                                        <p:tgtEl>
                                          <p:spTgt spid="22"/>
                                        </p:tgtEl>
                                      </p:cBhvr>
                                    </p:animEffect>
                                  </p:childTnLst>
                                </p:cTn>
                              </p:par>
                            </p:childTnLst>
                          </p:cTn>
                        </p:par>
                        <p:par>
                          <p:cTn id="55" fill="hold">
                            <p:stCondLst>
                              <p:cond delay="2000"/>
                            </p:stCondLst>
                            <p:childTnLst>
                              <p:par>
                                <p:cTn id="56" presetID="22" presetClass="entr" presetSubtype="4" fill="hold" nodeType="afterEffect">
                                  <p:stCondLst>
                                    <p:cond delay="25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par>
                          <p:cTn id="59" fill="hold">
                            <p:stCondLst>
                              <p:cond delay="2750"/>
                            </p:stCondLst>
                            <p:childTnLst>
                              <p:par>
                                <p:cTn id="60" presetID="10" presetClass="exit" presetSubtype="0" fill="hold" nodeType="afterEffect">
                                  <p:stCondLst>
                                    <p:cond delay="0"/>
                                  </p:stCondLst>
                                  <p:childTnLst>
                                    <p:animEffect transition="out" filter="fade">
                                      <p:cBhvr>
                                        <p:cTn id="61" dur="1000"/>
                                        <p:tgtEl>
                                          <p:spTgt spid="13"/>
                                        </p:tgtEl>
                                      </p:cBhvr>
                                    </p:animEffect>
                                    <p:set>
                                      <p:cBhvr>
                                        <p:cTn id="62" dur="1" fill="hold">
                                          <p:stCondLst>
                                            <p:cond delay="999"/>
                                          </p:stCondLst>
                                        </p:cTn>
                                        <p:tgtEl>
                                          <p:spTgt spid="13"/>
                                        </p:tgtEl>
                                        <p:attrNameLst>
                                          <p:attrName>style.visibility</p:attrName>
                                        </p:attrNameLst>
                                      </p:cBhvr>
                                      <p:to>
                                        <p:strVal val="hidden"/>
                                      </p:to>
                                    </p:set>
                                  </p:childTnLst>
                                </p:cTn>
                              </p:par>
                            </p:childTnLst>
                          </p:cTn>
                        </p:par>
                        <p:par>
                          <p:cTn id="63" fill="hold">
                            <p:stCondLst>
                              <p:cond delay="3750"/>
                            </p:stCondLst>
                            <p:childTnLst>
                              <p:par>
                                <p:cTn id="64" presetID="22" presetClass="entr" presetSubtype="8"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1000"/>
                                        <p:tgtEl>
                                          <p:spTgt spid="24"/>
                                        </p:tgtEl>
                                      </p:cBhvr>
                                    </p:animEffect>
                                  </p:childTnLst>
                                </p:cTn>
                              </p:par>
                              <p:par>
                                <p:cTn id="67" presetID="10" presetClass="exit" presetSubtype="0" fill="hold" grpId="1" nodeType="withEffect">
                                  <p:stCondLst>
                                    <p:cond delay="0"/>
                                  </p:stCondLst>
                                  <p:childTnLst>
                                    <p:animEffect transition="out" filter="fade">
                                      <p:cBhvr>
                                        <p:cTn id="68" dur="1000"/>
                                        <p:tgtEl>
                                          <p:spTgt spid="6"/>
                                        </p:tgtEl>
                                      </p:cBhvr>
                                    </p:animEffect>
                                    <p:set>
                                      <p:cBhvr>
                                        <p:cTn id="69" dur="1" fill="hold">
                                          <p:stCondLst>
                                            <p:cond delay="999"/>
                                          </p:stCondLst>
                                        </p:cTn>
                                        <p:tgtEl>
                                          <p:spTgt spid="6"/>
                                        </p:tgtEl>
                                        <p:attrNameLst>
                                          <p:attrName>style.visibility</p:attrName>
                                        </p:attrNameLst>
                                      </p:cBhvr>
                                      <p:to>
                                        <p:strVal val="hidden"/>
                                      </p:to>
                                    </p:set>
                                  </p:childTnLst>
                                </p:cTn>
                              </p:par>
                              <p:par>
                                <p:cTn id="70" presetID="22" presetClass="entr" presetSubtype="8"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left)">
                                      <p:cBhvr>
                                        <p:cTn id="72" dur="10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left)">
                                      <p:cBhvr>
                                        <p:cTn id="77" dur="1000"/>
                                        <p:tgtEl>
                                          <p:spTgt spid="12"/>
                                        </p:tgtEl>
                                      </p:cBhvr>
                                    </p:animEffect>
                                  </p:childTnLst>
                                </p:cTn>
                              </p:par>
                            </p:childTnLst>
                          </p:cTn>
                        </p:par>
                        <p:par>
                          <p:cTn id="78" fill="hold">
                            <p:stCondLst>
                              <p:cond delay="1000"/>
                            </p:stCondLst>
                            <p:childTnLst>
                              <p:par>
                                <p:cTn id="79" presetID="22" presetClass="entr" presetSubtype="4" fill="hold"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down)">
                                      <p:cBhvr>
                                        <p:cTn id="81" dur="500"/>
                                        <p:tgtEl>
                                          <p:spTgt spid="20"/>
                                        </p:tgtEl>
                                      </p:cBhvr>
                                    </p:animEffect>
                                  </p:childTnLst>
                                </p:cTn>
                              </p:par>
                              <p:par>
                                <p:cTn id="82" presetID="22" presetClass="entr" presetSubtype="4" fill="hold" nodeType="with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wipe(down)">
                                      <p:cBhvr>
                                        <p:cTn id="84" dur="500"/>
                                        <p:tgtEl>
                                          <p:spTgt spid="2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17">
                                            <p:txEl>
                                              <p:pRg st="0" end="0"/>
                                            </p:txEl>
                                          </p:spTgt>
                                        </p:tgtEl>
                                        <p:attrNameLst>
                                          <p:attrName>style.visibility</p:attrName>
                                        </p:attrNameLst>
                                      </p:cBhvr>
                                      <p:to>
                                        <p:strVal val="visible"/>
                                      </p:to>
                                    </p:set>
                                    <p:animEffect transition="in" filter="wipe(left)">
                                      <p:cBhvr>
                                        <p:cTn id="89" dur="2000"/>
                                        <p:tgtEl>
                                          <p:spTgt spid="17">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17">
                                            <p:txEl>
                                              <p:pRg st="1" end="1"/>
                                            </p:txEl>
                                          </p:spTgt>
                                        </p:tgtEl>
                                        <p:attrNameLst>
                                          <p:attrName>style.visibility</p:attrName>
                                        </p:attrNameLst>
                                      </p:cBhvr>
                                      <p:to>
                                        <p:strVal val="visible"/>
                                      </p:to>
                                    </p:set>
                                    <p:animEffect transition="in" filter="wipe(left)">
                                      <p:cBhvr>
                                        <p:cTn id="94" dur="2000"/>
                                        <p:tgtEl>
                                          <p:spTgt spid="17">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7">
                                            <p:txEl>
                                              <p:pRg st="2" end="2"/>
                                            </p:txEl>
                                          </p:spTgt>
                                        </p:tgtEl>
                                        <p:attrNameLst>
                                          <p:attrName>style.visibility</p:attrName>
                                        </p:attrNameLst>
                                      </p:cBhvr>
                                      <p:to>
                                        <p:strVal val="visible"/>
                                      </p:to>
                                    </p:set>
                                    <p:animEffect transition="in" filter="wipe(left)">
                                      <p:cBhvr>
                                        <p:cTn id="99" dur="2000"/>
                                        <p:tgtEl>
                                          <p:spTgt spid="17">
                                            <p:txEl>
                                              <p:pRg st="2" end="2"/>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17">
                                            <p:txEl>
                                              <p:pRg st="3" end="3"/>
                                            </p:txEl>
                                          </p:spTgt>
                                        </p:tgtEl>
                                        <p:attrNameLst>
                                          <p:attrName>style.visibility</p:attrName>
                                        </p:attrNameLst>
                                      </p:cBhvr>
                                      <p:to>
                                        <p:strVal val="visible"/>
                                      </p:to>
                                    </p:set>
                                    <p:animEffect transition="in" filter="wipe(left)">
                                      <p:cBhvr>
                                        <p:cTn id="104" dur="20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5" grpId="0"/>
      <p:bldP spid="16" grpId="0"/>
      <p:bldP spid="22"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063552" y="2496498"/>
            <a:ext cx="3744416" cy="15049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b="1"/>
          </a:p>
        </p:txBody>
      </p:sp>
      <p:sp>
        <p:nvSpPr>
          <p:cNvPr id="2" name="タイトル 1"/>
          <p:cNvSpPr>
            <a:spLocks noGrp="1"/>
          </p:cNvSpPr>
          <p:nvPr>
            <p:ph type="title"/>
          </p:nvPr>
        </p:nvSpPr>
        <p:spPr/>
        <p:txBody>
          <a:bodyPr>
            <a:normAutofit/>
          </a:bodyPr>
          <a:lstStyle/>
          <a:p>
            <a:r>
              <a:rPr lang="ja-JP" altLang="en-US" dirty="0"/>
              <a:t>解釈方法論</a:t>
            </a:r>
            <a:r>
              <a:rPr lang="ja-JP" altLang="en-US" dirty="0" smtClean="0"/>
              <a:t>（</a:t>
            </a:r>
            <a:r>
              <a:rPr lang="en-US" altLang="ja-JP" dirty="0" smtClean="0"/>
              <a:t>7/7</a:t>
            </a:r>
            <a:r>
              <a:rPr lang="ja-JP" altLang="en-US" dirty="0" smtClean="0"/>
              <a:t>）</a:t>
            </a:r>
            <a:r>
              <a:rPr lang="ja-JP" altLang="en-US" dirty="0"/>
              <a:t/>
            </a:r>
            <a:br>
              <a:rPr lang="ja-JP" altLang="en-US" dirty="0"/>
            </a:br>
            <a:r>
              <a:rPr lang="ja-JP" altLang="en-US" dirty="0" smtClean="0"/>
              <a:t>「</a:t>
            </a:r>
            <a:r>
              <a:rPr lang="ja-JP" altLang="en-US" dirty="0"/>
              <a:t>車馬通行止め</a:t>
            </a:r>
            <a:r>
              <a:rPr lang="ja-JP" altLang="en-US" dirty="0" smtClean="0"/>
              <a:t>」の解釈のまとめ</a:t>
            </a:r>
            <a:endParaRPr lang="ja-JP" altLang="en-US" sz="3600" dirty="0"/>
          </a:p>
        </p:txBody>
      </p:sp>
      <p:sp>
        <p:nvSpPr>
          <p:cNvPr id="8" name="テキスト プレースホルダー 7"/>
          <p:cNvSpPr>
            <a:spLocks noGrp="1"/>
          </p:cNvSpPr>
          <p:nvPr>
            <p:ph type="body" idx="1"/>
          </p:nvPr>
        </p:nvSpPr>
        <p:spPr>
          <a:xfrm>
            <a:off x="1981200" y="1669844"/>
            <a:ext cx="4040188" cy="480663"/>
          </a:xfrm>
        </p:spPr>
        <p:txBody>
          <a:bodyPr anchor="ctr"/>
          <a:lstStyle/>
          <a:p>
            <a:pPr algn="ctr"/>
            <a:r>
              <a:rPr kumimoji="1" lang="ja-JP" altLang="en-US" dirty="0" smtClean="0"/>
              <a:t>結論肯定（禁止）</a:t>
            </a:r>
            <a:endParaRPr kumimoji="1" lang="ja-JP" altLang="en-US" dirty="0"/>
          </a:p>
        </p:txBody>
      </p:sp>
      <p:sp>
        <p:nvSpPr>
          <p:cNvPr id="10" name="テキスト プレースホルダー 9"/>
          <p:cNvSpPr>
            <a:spLocks noGrp="1"/>
          </p:cNvSpPr>
          <p:nvPr>
            <p:ph type="body" sz="quarter" idx="3"/>
          </p:nvPr>
        </p:nvSpPr>
        <p:spPr>
          <a:xfrm>
            <a:off x="6169026" y="1669844"/>
            <a:ext cx="4041775" cy="480663"/>
          </a:xfrm>
        </p:spPr>
        <p:txBody>
          <a:bodyPr anchor="ctr"/>
          <a:lstStyle/>
          <a:p>
            <a:pPr algn="ctr"/>
            <a:r>
              <a:rPr kumimoji="1" lang="ja-JP" altLang="en-US" dirty="0" smtClean="0"/>
              <a:t>結論否定（許可）</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
        <p:nvSpPr>
          <p:cNvPr id="13" name="円/楕円 12"/>
          <p:cNvSpPr/>
          <p:nvPr/>
        </p:nvSpPr>
        <p:spPr>
          <a:xfrm>
            <a:off x="2279576" y="3001274"/>
            <a:ext cx="1656184" cy="78416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a:t>車</a:t>
            </a:r>
          </a:p>
        </p:txBody>
      </p:sp>
      <p:sp>
        <p:nvSpPr>
          <p:cNvPr id="17" name="正方形/長方形 16"/>
          <p:cNvSpPr/>
          <p:nvPr/>
        </p:nvSpPr>
        <p:spPr>
          <a:xfrm>
            <a:off x="6384032" y="2496498"/>
            <a:ext cx="3744416" cy="15049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b="1"/>
          </a:p>
        </p:txBody>
      </p:sp>
      <p:sp>
        <p:nvSpPr>
          <p:cNvPr id="18" name="円/楕円 17"/>
          <p:cNvSpPr/>
          <p:nvPr/>
        </p:nvSpPr>
        <p:spPr>
          <a:xfrm>
            <a:off x="6600056" y="3001274"/>
            <a:ext cx="1656184" cy="78416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a:t>車</a:t>
            </a:r>
          </a:p>
        </p:txBody>
      </p:sp>
      <p:sp>
        <p:nvSpPr>
          <p:cNvPr id="19" name="円/楕円 18"/>
          <p:cNvSpPr/>
          <p:nvPr/>
        </p:nvSpPr>
        <p:spPr>
          <a:xfrm>
            <a:off x="8256240" y="3001274"/>
            <a:ext cx="1656184" cy="78416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t>馬</a:t>
            </a:r>
          </a:p>
        </p:txBody>
      </p:sp>
      <p:sp>
        <p:nvSpPr>
          <p:cNvPr id="20" name="円/楕円 19"/>
          <p:cNvSpPr/>
          <p:nvPr/>
        </p:nvSpPr>
        <p:spPr>
          <a:xfrm>
            <a:off x="8579985" y="3562866"/>
            <a:ext cx="1029714" cy="22653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400" b="1" dirty="0"/>
              <a:t>木馬</a:t>
            </a:r>
          </a:p>
        </p:txBody>
      </p:sp>
      <p:sp>
        <p:nvSpPr>
          <p:cNvPr id="15" name="円/楕円 14"/>
          <p:cNvSpPr/>
          <p:nvPr/>
        </p:nvSpPr>
        <p:spPr>
          <a:xfrm>
            <a:off x="3935760" y="3001274"/>
            <a:ext cx="1656184" cy="78416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t>馬</a:t>
            </a:r>
          </a:p>
        </p:txBody>
      </p:sp>
      <p:sp>
        <p:nvSpPr>
          <p:cNvPr id="16" name="円/楕円 15"/>
          <p:cNvSpPr/>
          <p:nvPr/>
        </p:nvSpPr>
        <p:spPr>
          <a:xfrm>
            <a:off x="4007768" y="2853296"/>
            <a:ext cx="828092" cy="36004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t>牛</a:t>
            </a:r>
          </a:p>
        </p:txBody>
      </p:sp>
      <p:sp>
        <p:nvSpPr>
          <p:cNvPr id="21" name="円/楕円 20"/>
          <p:cNvSpPr/>
          <p:nvPr/>
        </p:nvSpPr>
        <p:spPr>
          <a:xfrm>
            <a:off x="6861807" y="3552356"/>
            <a:ext cx="1132685" cy="22653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400" b="1" dirty="0"/>
              <a:t>おもちゃ</a:t>
            </a:r>
          </a:p>
        </p:txBody>
      </p:sp>
      <p:sp>
        <p:nvSpPr>
          <p:cNvPr id="23" name="テキスト ボックス 22"/>
          <p:cNvSpPr txBox="1"/>
          <p:nvPr/>
        </p:nvSpPr>
        <p:spPr>
          <a:xfrm>
            <a:off x="2700917" y="2132856"/>
            <a:ext cx="2469689" cy="400110"/>
          </a:xfrm>
          <a:prstGeom prst="rect">
            <a:avLst/>
          </a:prstGeom>
          <a:noFill/>
        </p:spPr>
        <p:txBody>
          <a:bodyPr wrap="square" rtlCol="0">
            <a:spAutoFit/>
          </a:bodyPr>
          <a:lstStyle/>
          <a:p>
            <a:pPr algn="ctr"/>
            <a:r>
              <a:rPr lang="ja-JP" altLang="en-US" sz="2000" dirty="0">
                <a:hlinkClick r:id="rId3" action="ppaction://hlinksldjump"/>
              </a:rPr>
              <a:t>拡大解釈</a:t>
            </a:r>
            <a:endParaRPr lang="ja-JP" altLang="en-US" sz="2000" dirty="0"/>
          </a:p>
        </p:txBody>
      </p:sp>
      <p:sp>
        <p:nvSpPr>
          <p:cNvPr id="24" name="テキスト ボックス 23"/>
          <p:cNvSpPr txBox="1"/>
          <p:nvPr/>
        </p:nvSpPr>
        <p:spPr>
          <a:xfrm>
            <a:off x="7021397" y="2132856"/>
            <a:ext cx="2469689" cy="400110"/>
          </a:xfrm>
          <a:prstGeom prst="rect">
            <a:avLst/>
          </a:prstGeom>
          <a:noFill/>
        </p:spPr>
        <p:txBody>
          <a:bodyPr wrap="square" rtlCol="0">
            <a:spAutoFit/>
          </a:bodyPr>
          <a:lstStyle/>
          <a:p>
            <a:pPr algn="ctr"/>
            <a:r>
              <a:rPr lang="ja-JP" altLang="en-US" sz="2000" dirty="0">
                <a:hlinkClick r:id="rId4" action="ppaction://hlinksldjump"/>
              </a:rPr>
              <a:t>縮小解釈</a:t>
            </a:r>
            <a:endParaRPr lang="ja-JP" altLang="en-US" sz="2000" dirty="0"/>
          </a:p>
        </p:txBody>
      </p:sp>
      <p:sp>
        <p:nvSpPr>
          <p:cNvPr id="30" name="正方形/長方形 29"/>
          <p:cNvSpPr/>
          <p:nvPr/>
        </p:nvSpPr>
        <p:spPr>
          <a:xfrm>
            <a:off x="2063552" y="4588330"/>
            <a:ext cx="3744416" cy="15049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b="1"/>
          </a:p>
        </p:txBody>
      </p:sp>
      <p:sp>
        <p:nvSpPr>
          <p:cNvPr id="31" name="円/楕円 30"/>
          <p:cNvSpPr/>
          <p:nvPr/>
        </p:nvSpPr>
        <p:spPr>
          <a:xfrm>
            <a:off x="2279576" y="5093106"/>
            <a:ext cx="1656184" cy="78416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a:t>車</a:t>
            </a:r>
          </a:p>
        </p:txBody>
      </p:sp>
      <p:sp>
        <p:nvSpPr>
          <p:cNvPr id="32" name="円/楕円 31"/>
          <p:cNvSpPr/>
          <p:nvPr/>
        </p:nvSpPr>
        <p:spPr>
          <a:xfrm>
            <a:off x="3935760" y="5093106"/>
            <a:ext cx="1656184" cy="78416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t>馬</a:t>
            </a:r>
          </a:p>
        </p:txBody>
      </p:sp>
      <p:sp>
        <p:nvSpPr>
          <p:cNvPr id="33" name="円/楕円 32"/>
          <p:cNvSpPr/>
          <p:nvPr/>
        </p:nvSpPr>
        <p:spPr>
          <a:xfrm>
            <a:off x="3312783" y="4951683"/>
            <a:ext cx="1245954" cy="36364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a:t>飛行船</a:t>
            </a:r>
          </a:p>
        </p:txBody>
      </p:sp>
      <p:sp>
        <p:nvSpPr>
          <p:cNvPr id="34" name="テキスト ボックス 33"/>
          <p:cNvSpPr txBox="1"/>
          <p:nvPr/>
        </p:nvSpPr>
        <p:spPr>
          <a:xfrm>
            <a:off x="2700895" y="4224688"/>
            <a:ext cx="2469689" cy="400110"/>
          </a:xfrm>
          <a:prstGeom prst="rect">
            <a:avLst/>
          </a:prstGeom>
          <a:noFill/>
        </p:spPr>
        <p:txBody>
          <a:bodyPr wrap="square" rtlCol="0">
            <a:spAutoFit/>
          </a:bodyPr>
          <a:lstStyle/>
          <a:p>
            <a:pPr algn="ctr"/>
            <a:r>
              <a:rPr lang="ja-JP" altLang="en-US" sz="2000" dirty="0">
                <a:hlinkClick r:id="rId5" action="ppaction://hlinksldjump"/>
              </a:rPr>
              <a:t>類推解釈</a:t>
            </a:r>
            <a:endParaRPr lang="ja-JP" altLang="en-US" sz="2000" dirty="0"/>
          </a:p>
        </p:txBody>
      </p:sp>
      <p:sp>
        <p:nvSpPr>
          <p:cNvPr id="35" name="正方形/長方形 34"/>
          <p:cNvSpPr/>
          <p:nvPr/>
        </p:nvSpPr>
        <p:spPr>
          <a:xfrm>
            <a:off x="6384032" y="4588330"/>
            <a:ext cx="3744416" cy="15049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b="1"/>
          </a:p>
        </p:txBody>
      </p:sp>
      <p:sp>
        <p:nvSpPr>
          <p:cNvPr id="36" name="円/楕円 35"/>
          <p:cNvSpPr/>
          <p:nvPr/>
        </p:nvSpPr>
        <p:spPr>
          <a:xfrm>
            <a:off x="6600056" y="5093106"/>
            <a:ext cx="1656184" cy="784167"/>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a:t>車</a:t>
            </a:r>
          </a:p>
        </p:txBody>
      </p:sp>
      <p:sp>
        <p:nvSpPr>
          <p:cNvPr id="37" name="円/楕円 36"/>
          <p:cNvSpPr/>
          <p:nvPr/>
        </p:nvSpPr>
        <p:spPr>
          <a:xfrm>
            <a:off x="8256240" y="5093106"/>
            <a:ext cx="1656184" cy="78416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t>馬</a:t>
            </a:r>
          </a:p>
        </p:txBody>
      </p:sp>
      <p:sp>
        <p:nvSpPr>
          <p:cNvPr id="38" name="円/楕円 37"/>
          <p:cNvSpPr/>
          <p:nvPr/>
        </p:nvSpPr>
        <p:spPr>
          <a:xfrm>
            <a:off x="7633263" y="4725144"/>
            <a:ext cx="1245954" cy="36364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b="1" dirty="0"/>
              <a:t>人間</a:t>
            </a:r>
          </a:p>
        </p:txBody>
      </p:sp>
      <p:sp>
        <p:nvSpPr>
          <p:cNvPr id="39" name="テキスト ボックス 38"/>
          <p:cNvSpPr txBox="1"/>
          <p:nvPr/>
        </p:nvSpPr>
        <p:spPr>
          <a:xfrm>
            <a:off x="7021375" y="4224688"/>
            <a:ext cx="2469689" cy="400110"/>
          </a:xfrm>
          <a:prstGeom prst="rect">
            <a:avLst/>
          </a:prstGeom>
          <a:noFill/>
        </p:spPr>
        <p:txBody>
          <a:bodyPr wrap="square" rtlCol="0">
            <a:spAutoFit/>
          </a:bodyPr>
          <a:lstStyle/>
          <a:p>
            <a:pPr algn="ctr"/>
            <a:r>
              <a:rPr lang="ja-JP" altLang="en-US" sz="2000" dirty="0">
                <a:hlinkClick r:id="rId6" action="ppaction://hlinksldjump"/>
              </a:rPr>
              <a:t>反対解釈</a:t>
            </a:r>
            <a:endParaRPr lang="ja-JP" altLang="en-US" sz="2000" dirty="0"/>
          </a:p>
        </p:txBody>
      </p:sp>
    </p:spTree>
    <p:extLst>
      <p:ext uri="{BB962C8B-B14F-4D97-AF65-F5344CB8AC3E}">
        <p14:creationId xmlns:p14="http://schemas.microsoft.com/office/powerpoint/2010/main" val="27847101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1000" fill="hold"/>
                                        <p:tgtEl>
                                          <p:spTgt spid="21"/>
                                        </p:tgtEl>
                                        <p:attrNameLst>
                                          <p:attrName>ppt_w</p:attrName>
                                        </p:attrNameLst>
                                      </p:cBhvr>
                                      <p:tavLst>
                                        <p:tav tm="0">
                                          <p:val>
                                            <p:fltVal val="0"/>
                                          </p:val>
                                        </p:tav>
                                        <p:tav tm="100000">
                                          <p:val>
                                            <p:strVal val="#ppt_w"/>
                                          </p:val>
                                        </p:tav>
                                      </p:tavLst>
                                    </p:anim>
                                    <p:anim calcmode="lin" valueType="num">
                                      <p:cBhvr>
                                        <p:cTn id="15" dur="1000" fill="hold"/>
                                        <p:tgtEl>
                                          <p:spTgt spid="21"/>
                                        </p:tgtEl>
                                        <p:attrNameLst>
                                          <p:attrName>ppt_h</p:attrName>
                                        </p:attrNameLst>
                                      </p:cBhvr>
                                      <p:tavLst>
                                        <p:tav tm="0">
                                          <p:val>
                                            <p:fltVal val="0"/>
                                          </p:val>
                                        </p:tav>
                                        <p:tav tm="100000">
                                          <p:val>
                                            <p:strVal val="#ppt_h"/>
                                          </p:val>
                                        </p:tav>
                                      </p:tavLst>
                                    </p:anim>
                                    <p:animEffect transition="in" filter="fade">
                                      <p:cBhvr>
                                        <p:cTn id="16" dur="1000"/>
                                        <p:tgtEl>
                                          <p:spTgt spid="21"/>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Effect transition="in" filter="fade">
                                      <p:cBhvr>
                                        <p:cTn id="21" dur="10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p:cTn id="26" dur="2000" fill="hold"/>
                                        <p:tgtEl>
                                          <p:spTgt spid="33"/>
                                        </p:tgtEl>
                                        <p:attrNameLst>
                                          <p:attrName>ppt_w</p:attrName>
                                        </p:attrNameLst>
                                      </p:cBhvr>
                                      <p:tavLst>
                                        <p:tav tm="0">
                                          <p:val>
                                            <p:fltVal val="0"/>
                                          </p:val>
                                        </p:tav>
                                        <p:tav tm="100000">
                                          <p:val>
                                            <p:strVal val="#ppt_w"/>
                                          </p:val>
                                        </p:tav>
                                      </p:tavLst>
                                    </p:anim>
                                    <p:anim calcmode="lin" valueType="num">
                                      <p:cBhvr>
                                        <p:cTn id="27" dur="2000" fill="hold"/>
                                        <p:tgtEl>
                                          <p:spTgt spid="33"/>
                                        </p:tgtEl>
                                        <p:attrNameLst>
                                          <p:attrName>ppt_h</p:attrName>
                                        </p:attrNameLst>
                                      </p:cBhvr>
                                      <p:tavLst>
                                        <p:tav tm="0">
                                          <p:val>
                                            <p:fltVal val="0"/>
                                          </p:val>
                                        </p:tav>
                                        <p:tav tm="100000">
                                          <p:val>
                                            <p:strVal val="#ppt_h"/>
                                          </p:val>
                                        </p:tav>
                                      </p:tavLst>
                                    </p:anim>
                                    <p:anim calcmode="lin" valueType="num">
                                      <p:cBhvr>
                                        <p:cTn id="28" dur="2000" fill="hold"/>
                                        <p:tgtEl>
                                          <p:spTgt spid="33"/>
                                        </p:tgtEl>
                                        <p:attrNameLst>
                                          <p:attrName>style.rotation</p:attrName>
                                        </p:attrNameLst>
                                      </p:cBhvr>
                                      <p:tavLst>
                                        <p:tav tm="0">
                                          <p:val>
                                            <p:fltVal val="90"/>
                                          </p:val>
                                        </p:tav>
                                        <p:tav tm="100000">
                                          <p:val>
                                            <p:fltVal val="0"/>
                                          </p:val>
                                        </p:tav>
                                      </p:tavLst>
                                    </p:anim>
                                    <p:animEffect transition="in" filter="fade">
                                      <p:cBhvr>
                                        <p:cTn id="29" dur="2000"/>
                                        <p:tgtEl>
                                          <p:spTgt spid="33"/>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down)">
                                      <p:cBhvr>
                                        <p:cTn id="34" dur="580">
                                          <p:stCondLst>
                                            <p:cond delay="0"/>
                                          </p:stCondLst>
                                        </p:cTn>
                                        <p:tgtEl>
                                          <p:spTgt spid="38"/>
                                        </p:tgtEl>
                                      </p:cBhvr>
                                    </p:animEffect>
                                    <p:anim calcmode="lin" valueType="num">
                                      <p:cBhvr>
                                        <p:cTn id="35"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40" dur="26">
                                          <p:stCondLst>
                                            <p:cond delay="650"/>
                                          </p:stCondLst>
                                        </p:cTn>
                                        <p:tgtEl>
                                          <p:spTgt spid="38"/>
                                        </p:tgtEl>
                                      </p:cBhvr>
                                      <p:to x="100000" y="60000"/>
                                    </p:animScale>
                                    <p:animScale>
                                      <p:cBhvr>
                                        <p:cTn id="41" dur="166" decel="50000">
                                          <p:stCondLst>
                                            <p:cond delay="676"/>
                                          </p:stCondLst>
                                        </p:cTn>
                                        <p:tgtEl>
                                          <p:spTgt spid="38"/>
                                        </p:tgtEl>
                                      </p:cBhvr>
                                      <p:to x="100000" y="100000"/>
                                    </p:animScale>
                                    <p:animScale>
                                      <p:cBhvr>
                                        <p:cTn id="42" dur="26">
                                          <p:stCondLst>
                                            <p:cond delay="1312"/>
                                          </p:stCondLst>
                                        </p:cTn>
                                        <p:tgtEl>
                                          <p:spTgt spid="38"/>
                                        </p:tgtEl>
                                      </p:cBhvr>
                                      <p:to x="100000" y="80000"/>
                                    </p:animScale>
                                    <p:animScale>
                                      <p:cBhvr>
                                        <p:cTn id="43" dur="166" decel="50000">
                                          <p:stCondLst>
                                            <p:cond delay="1338"/>
                                          </p:stCondLst>
                                        </p:cTn>
                                        <p:tgtEl>
                                          <p:spTgt spid="38"/>
                                        </p:tgtEl>
                                      </p:cBhvr>
                                      <p:to x="100000" y="100000"/>
                                    </p:animScale>
                                    <p:animScale>
                                      <p:cBhvr>
                                        <p:cTn id="44" dur="26">
                                          <p:stCondLst>
                                            <p:cond delay="1642"/>
                                          </p:stCondLst>
                                        </p:cTn>
                                        <p:tgtEl>
                                          <p:spTgt spid="38"/>
                                        </p:tgtEl>
                                      </p:cBhvr>
                                      <p:to x="100000" y="90000"/>
                                    </p:animScale>
                                    <p:animScale>
                                      <p:cBhvr>
                                        <p:cTn id="45" dur="166" decel="50000">
                                          <p:stCondLst>
                                            <p:cond delay="1668"/>
                                          </p:stCondLst>
                                        </p:cTn>
                                        <p:tgtEl>
                                          <p:spTgt spid="38"/>
                                        </p:tgtEl>
                                      </p:cBhvr>
                                      <p:to x="100000" y="100000"/>
                                    </p:animScale>
                                    <p:animScale>
                                      <p:cBhvr>
                                        <p:cTn id="46" dur="26">
                                          <p:stCondLst>
                                            <p:cond delay="1808"/>
                                          </p:stCondLst>
                                        </p:cTn>
                                        <p:tgtEl>
                                          <p:spTgt spid="38"/>
                                        </p:tgtEl>
                                      </p:cBhvr>
                                      <p:to x="100000" y="95000"/>
                                    </p:animScale>
                                    <p:animScale>
                                      <p:cBhvr>
                                        <p:cTn id="47" dur="166" decel="50000">
                                          <p:stCondLst>
                                            <p:cond delay="1834"/>
                                          </p:stCondLst>
                                        </p:cTn>
                                        <p:tgtEl>
                                          <p:spTgt spid="3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6" grpId="0" animBg="1"/>
      <p:bldP spid="21" grpId="0" animBg="1"/>
      <p:bldP spid="33" grpId="0" animBg="1"/>
      <p:bldP spid="3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法解釈の応用問題（</a:t>
            </a:r>
            <a:r>
              <a:rPr kumimoji="1" lang="en-US" altLang="ja-JP" dirty="0" smtClean="0"/>
              <a:t>1/2</a:t>
            </a:r>
            <a:r>
              <a:rPr kumimoji="1" lang="ja-JP" altLang="en-US" dirty="0" smtClean="0"/>
              <a:t>）</a:t>
            </a:r>
            <a:r>
              <a:rPr kumimoji="1" lang="en-US" altLang="ja-JP" dirty="0" smtClean="0"/>
              <a:t/>
            </a:r>
            <a:br>
              <a:rPr kumimoji="1" lang="en-US" altLang="ja-JP" dirty="0" smtClean="0"/>
            </a:br>
            <a:r>
              <a:rPr lang="ja-JP" altLang="en-US" dirty="0" smtClean="0"/>
              <a:t>憲法</a:t>
            </a:r>
            <a:r>
              <a:rPr lang="en-US" altLang="ja-JP" dirty="0"/>
              <a:t>9</a:t>
            </a:r>
            <a:r>
              <a:rPr lang="ja-JP" altLang="en-US" dirty="0"/>
              <a:t>条</a:t>
            </a:r>
            <a:r>
              <a:rPr lang="ja-JP" altLang="en-US" dirty="0" smtClean="0"/>
              <a:t>の</a:t>
            </a:r>
            <a:r>
              <a:rPr lang="ja-JP" altLang="en-US" dirty="0"/>
              <a:t>解釈</a:t>
            </a:r>
            <a:endParaRPr kumimoji="1" lang="ja-JP" altLang="en-US" dirty="0"/>
          </a:p>
        </p:txBody>
      </p:sp>
      <p:sp>
        <p:nvSpPr>
          <p:cNvPr id="11" name="コンテンツ プレースホルダー 10"/>
          <p:cNvSpPr>
            <a:spLocks noGrp="1"/>
          </p:cNvSpPr>
          <p:nvPr>
            <p:ph idx="1"/>
          </p:nvPr>
        </p:nvSpPr>
        <p:spPr/>
        <p:txBody>
          <a:bodyPr>
            <a:normAutofit fontScale="77500" lnSpcReduction="20000"/>
          </a:bodyPr>
          <a:lstStyle/>
          <a:p>
            <a:pPr>
              <a:lnSpc>
                <a:spcPct val="120000"/>
              </a:lnSpc>
            </a:pPr>
            <a:r>
              <a:rPr lang="ja-JP" altLang="en-US" dirty="0"/>
              <a:t>日本国憲法　第</a:t>
            </a:r>
            <a:r>
              <a:rPr lang="en-US" altLang="ja-JP" dirty="0"/>
              <a:t>9</a:t>
            </a:r>
            <a:r>
              <a:rPr lang="ja-JP" altLang="en-US" dirty="0"/>
              <a:t>条</a:t>
            </a:r>
            <a:r>
              <a:rPr lang="en-US" altLang="ja-JP" dirty="0"/>
              <a:t>【</a:t>
            </a:r>
            <a:r>
              <a:rPr lang="ja-JP" altLang="en-US" dirty="0"/>
              <a:t>戦争の</a:t>
            </a:r>
            <a:r>
              <a:rPr lang="ja-JP" altLang="en-US" dirty="0" smtClean="0"/>
              <a:t>放棄，戦力及び交戦権の否認</a:t>
            </a:r>
            <a:r>
              <a:rPr lang="en-US" altLang="ja-JP" dirty="0" smtClean="0"/>
              <a:t>】</a:t>
            </a:r>
            <a:endParaRPr lang="en-US" altLang="ja-JP" dirty="0"/>
          </a:p>
          <a:p>
            <a:pPr lvl="1">
              <a:lnSpc>
                <a:spcPct val="120000"/>
              </a:lnSpc>
            </a:pPr>
            <a:r>
              <a:rPr lang="en-US" altLang="ja-JP" dirty="0"/>
              <a:t>①</a:t>
            </a:r>
            <a:r>
              <a:rPr lang="ja-JP" altLang="en-US" dirty="0"/>
              <a:t>日本国民は、正義と秩序を基調とする国際平和を誠実に希求し、国権の発動たる戦争と、武力による威嚇又は武力の行使は、国際紛争を解決する手段としては、永久にこれを放棄する。</a:t>
            </a:r>
          </a:p>
          <a:p>
            <a:pPr lvl="1">
              <a:lnSpc>
                <a:spcPct val="120000"/>
              </a:lnSpc>
            </a:pPr>
            <a:r>
              <a:rPr lang="ja-JP" altLang="en-US" dirty="0"/>
              <a:t>②</a:t>
            </a:r>
            <a:r>
              <a:rPr lang="ja-JP" altLang="en-US" b="1" dirty="0">
                <a:solidFill>
                  <a:srgbClr val="FF0000"/>
                </a:solidFill>
              </a:rPr>
              <a:t>前項の目的を達するため</a:t>
            </a:r>
            <a:r>
              <a:rPr lang="ja-JP" altLang="en-US" dirty="0"/>
              <a:t>、陸海空軍その他の戦力は、これを保持しない。国の交戦権は、これを認めない</a:t>
            </a:r>
            <a:r>
              <a:rPr lang="ja-JP" altLang="en-US" dirty="0" smtClean="0"/>
              <a:t>。</a:t>
            </a:r>
            <a:endParaRPr lang="ja-JP" altLang="en-US" dirty="0"/>
          </a:p>
          <a:p>
            <a:pPr>
              <a:lnSpc>
                <a:spcPct val="120000"/>
              </a:lnSpc>
            </a:pPr>
            <a:r>
              <a:rPr lang="ja-JP" altLang="en-US" dirty="0"/>
              <a:t>自衛隊は違憲か</a:t>
            </a:r>
            <a:r>
              <a:rPr lang="en-US" altLang="ja-JP" dirty="0"/>
              <a:t>?</a:t>
            </a:r>
          </a:p>
          <a:p>
            <a:pPr lvl="1">
              <a:lnSpc>
                <a:spcPct val="120000"/>
              </a:lnSpc>
            </a:pPr>
            <a:r>
              <a:rPr lang="en-US" altLang="ja-JP" sz="2600" dirty="0"/>
              <a:t>【</a:t>
            </a:r>
            <a:r>
              <a:rPr lang="ja-JP" altLang="en-US" sz="2600" dirty="0">
                <a:hlinkClick r:id="rId3" action="ppaction://hlinksldjump"/>
              </a:rPr>
              <a:t>文理解釈</a:t>
            </a:r>
            <a:r>
              <a:rPr lang="en-US" altLang="ja-JP" sz="2600" dirty="0" smtClean="0"/>
              <a:t>】</a:t>
            </a:r>
          </a:p>
          <a:p>
            <a:pPr lvl="2">
              <a:lnSpc>
                <a:spcPct val="120000"/>
              </a:lnSpc>
            </a:pPr>
            <a:r>
              <a:rPr lang="ja-JP" altLang="en-US" sz="2600" dirty="0" smtClean="0"/>
              <a:t>陸海</a:t>
            </a:r>
            <a:r>
              <a:rPr lang="ja-JP" altLang="en-US" sz="2600" dirty="0"/>
              <a:t>空軍等の戦力は保持してはならない</a:t>
            </a:r>
            <a:r>
              <a:rPr lang="ja-JP" altLang="en-US" sz="2600" dirty="0" smtClean="0"/>
              <a:t>。→自衛隊は違憲</a:t>
            </a:r>
            <a:endParaRPr lang="ja-JP" altLang="en-US" sz="2600" dirty="0"/>
          </a:p>
          <a:p>
            <a:pPr lvl="1">
              <a:lnSpc>
                <a:spcPct val="120000"/>
              </a:lnSpc>
            </a:pPr>
            <a:r>
              <a:rPr lang="en-US" altLang="ja-JP" sz="2600" dirty="0"/>
              <a:t>【</a:t>
            </a:r>
            <a:r>
              <a:rPr lang="ja-JP" altLang="en-US" sz="2600" dirty="0">
                <a:hlinkClick r:id="rId4" action="ppaction://hlinksldjump"/>
              </a:rPr>
              <a:t>反対解釈</a:t>
            </a:r>
            <a:r>
              <a:rPr lang="en-US" altLang="ja-JP" sz="2600" dirty="0" smtClean="0"/>
              <a:t>】</a:t>
            </a:r>
          </a:p>
          <a:p>
            <a:pPr lvl="2">
              <a:lnSpc>
                <a:spcPct val="120000"/>
              </a:lnSpc>
            </a:pPr>
            <a:r>
              <a:rPr lang="ja-JP" altLang="en-US" sz="2600" dirty="0" smtClean="0"/>
              <a:t>前項</a:t>
            </a:r>
            <a:r>
              <a:rPr lang="ja-JP" altLang="en-US" sz="2600" dirty="0"/>
              <a:t>の目的，すなわち，国際紛争を解決するための軍隊は保持してはならない。しかし，自衛のための手段としての軍隊は，保持することができる</a:t>
            </a:r>
            <a:r>
              <a:rPr lang="ja-JP" altLang="en-US" sz="2600" dirty="0" smtClean="0"/>
              <a:t>。→自衛隊は合憲</a:t>
            </a:r>
            <a:endParaRPr kumimoji="1" lang="ja-JP" altLang="en-US" sz="2600" dirty="0"/>
          </a:p>
        </p:txBody>
      </p:sp>
      <p:sp>
        <p:nvSpPr>
          <p:cNvPr id="7" name="日付プレースホルダー 6"/>
          <p:cNvSpPr>
            <a:spLocks noGrp="1"/>
          </p:cNvSpPr>
          <p:nvPr>
            <p:ph type="dt" sz="half" idx="10"/>
          </p:nvPr>
        </p:nvSpPr>
        <p:spPr/>
        <p:txBody>
          <a:bodyPr/>
          <a:lstStyle/>
          <a:p>
            <a:r>
              <a:rPr kumimoji="1" lang="en-US" altLang="ja-JP" smtClean="0"/>
              <a:t>2015/11/9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How to interpret the law</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28</a:t>
            </a:fld>
            <a:endParaRPr kumimoji="1" lang="ja-JP" altLang="en-US"/>
          </a:p>
        </p:txBody>
      </p:sp>
    </p:spTree>
    <p:extLst>
      <p:ext uri="{BB962C8B-B14F-4D97-AF65-F5344CB8AC3E}">
        <p14:creationId xmlns:p14="http://schemas.microsoft.com/office/powerpoint/2010/main" val="2738624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1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left)">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wipe(left)">
                                      <p:cBhvr>
                                        <p:cTn id="22" dur="10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up)">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wipe(up)">
                                      <p:cBhvr>
                                        <p:cTn id="32" dur="2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238381" y="2985593"/>
            <a:ext cx="4118858" cy="2947373"/>
          </a:xfrm>
          <a:prstGeom prst="rect">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b="1"/>
          </a:p>
        </p:txBody>
      </p:sp>
      <p:sp>
        <p:nvSpPr>
          <p:cNvPr id="2" name="タイトル 1"/>
          <p:cNvSpPr>
            <a:spLocks noGrp="1"/>
          </p:cNvSpPr>
          <p:nvPr>
            <p:ph type="title"/>
          </p:nvPr>
        </p:nvSpPr>
        <p:spPr>
          <a:xfrm>
            <a:off x="838200" y="276539"/>
            <a:ext cx="10515600" cy="1325563"/>
          </a:xfrm>
        </p:spPr>
        <p:txBody>
          <a:bodyPr>
            <a:normAutofit/>
          </a:bodyPr>
          <a:lstStyle/>
          <a:p>
            <a:r>
              <a:rPr lang="ja-JP" altLang="en-US" dirty="0" smtClean="0"/>
              <a:t>法解釈の応用問題（</a:t>
            </a:r>
            <a:r>
              <a:rPr lang="en-US" altLang="ja-JP" dirty="0" smtClean="0"/>
              <a:t>2/2</a:t>
            </a:r>
            <a:r>
              <a:rPr lang="ja-JP" altLang="en-US" dirty="0" smtClean="0"/>
              <a:t>）</a:t>
            </a:r>
            <a:r>
              <a:rPr lang="ja-JP" altLang="en-US" dirty="0"/>
              <a:t/>
            </a:r>
            <a:br>
              <a:rPr lang="ja-JP" altLang="en-US" dirty="0"/>
            </a:br>
            <a:r>
              <a:rPr lang="ja-JP" altLang="en-US" dirty="0" smtClean="0"/>
              <a:t>戦争放棄の解釈</a:t>
            </a:r>
            <a:endParaRPr lang="ja-JP" altLang="en-US" sz="3600" dirty="0"/>
          </a:p>
        </p:txBody>
      </p:sp>
      <p:sp>
        <p:nvSpPr>
          <p:cNvPr id="8" name="テキスト プレースホルダー 7"/>
          <p:cNvSpPr>
            <a:spLocks noGrp="1"/>
          </p:cNvSpPr>
          <p:nvPr>
            <p:ph type="body" idx="1"/>
          </p:nvPr>
        </p:nvSpPr>
        <p:spPr>
          <a:xfrm>
            <a:off x="1343250" y="1733639"/>
            <a:ext cx="4040188" cy="480663"/>
          </a:xfrm>
        </p:spPr>
        <p:txBody>
          <a:bodyPr anchor="ctr"/>
          <a:lstStyle/>
          <a:p>
            <a:pPr algn="ctr"/>
            <a:r>
              <a:rPr kumimoji="1" lang="ja-JP" altLang="en-US" dirty="0" smtClean="0"/>
              <a:t>結論肯定（違憲）</a:t>
            </a:r>
            <a:endParaRPr kumimoji="1" lang="ja-JP" altLang="en-US" dirty="0"/>
          </a:p>
        </p:txBody>
      </p:sp>
      <p:sp>
        <p:nvSpPr>
          <p:cNvPr id="10" name="テキスト プレースホルダー 9"/>
          <p:cNvSpPr>
            <a:spLocks noGrp="1"/>
          </p:cNvSpPr>
          <p:nvPr>
            <p:ph type="body" sz="quarter" idx="3"/>
          </p:nvPr>
        </p:nvSpPr>
        <p:spPr>
          <a:xfrm>
            <a:off x="6849506" y="1733639"/>
            <a:ext cx="4041775" cy="480663"/>
          </a:xfrm>
        </p:spPr>
        <p:txBody>
          <a:bodyPr anchor="ctr"/>
          <a:lstStyle/>
          <a:p>
            <a:pPr algn="ctr"/>
            <a:r>
              <a:rPr kumimoji="1" lang="ja-JP" altLang="en-US" dirty="0" smtClean="0"/>
              <a:t>結論否定</a:t>
            </a:r>
            <a:r>
              <a:rPr lang="ja-JP" altLang="en-US" dirty="0" smtClean="0"/>
              <a:t>（合憲</a:t>
            </a:r>
            <a:r>
              <a:rPr kumimoji="1" lang="ja-JP" altLang="en-US" dirty="0" smtClean="0"/>
              <a:t>）</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2015/11/9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How to interpret the law</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
        <p:nvSpPr>
          <p:cNvPr id="13" name="円/楕円 12"/>
          <p:cNvSpPr/>
          <p:nvPr/>
        </p:nvSpPr>
        <p:spPr>
          <a:xfrm>
            <a:off x="1641626" y="3713812"/>
            <a:ext cx="1656184" cy="152812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smtClean="0"/>
              <a:t>軍隊</a:t>
            </a:r>
            <a:endParaRPr lang="en-US" altLang="ja-JP" b="1" dirty="0" smtClean="0"/>
          </a:p>
          <a:p>
            <a:pPr algn="ctr"/>
            <a:r>
              <a:rPr lang="ja-JP" altLang="en-US" b="1" dirty="0" smtClean="0"/>
              <a:t>（自衛隊）</a:t>
            </a:r>
            <a:endParaRPr lang="ja-JP" altLang="en-US" b="1" dirty="0"/>
          </a:p>
        </p:txBody>
      </p:sp>
      <p:sp>
        <p:nvSpPr>
          <p:cNvPr id="15" name="円/楕円 14"/>
          <p:cNvSpPr/>
          <p:nvPr/>
        </p:nvSpPr>
        <p:spPr>
          <a:xfrm>
            <a:off x="3297810" y="3713812"/>
            <a:ext cx="1656184" cy="152812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smtClean="0"/>
              <a:t>戦争</a:t>
            </a:r>
            <a:endParaRPr lang="en-US" altLang="ja-JP" b="1" dirty="0" smtClean="0"/>
          </a:p>
          <a:p>
            <a:pPr algn="ctr"/>
            <a:r>
              <a:rPr lang="ja-JP" altLang="en-US" b="1" dirty="0" smtClean="0"/>
              <a:t>（自衛</a:t>
            </a:r>
            <a:r>
              <a:rPr lang="en-US" altLang="ja-JP" b="1" dirty="0" smtClean="0"/>
              <a:t/>
            </a:r>
            <a:br>
              <a:rPr lang="en-US" altLang="ja-JP" b="1" dirty="0" smtClean="0"/>
            </a:br>
            <a:r>
              <a:rPr lang="ja-JP" altLang="en-US" b="1" dirty="0" smtClean="0"/>
              <a:t>戦争）</a:t>
            </a:r>
            <a:endParaRPr lang="ja-JP" altLang="en-US" b="1" dirty="0"/>
          </a:p>
        </p:txBody>
      </p:sp>
      <p:sp>
        <p:nvSpPr>
          <p:cNvPr id="23" name="テキスト ボックス 22"/>
          <p:cNvSpPr txBox="1"/>
          <p:nvPr/>
        </p:nvSpPr>
        <p:spPr>
          <a:xfrm>
            <a:off x="2062967" y="2281711"/>
            <a:ext cx="2469689" cy="523220"/>
          </a:xfrm>
          <a:prstGeom prst="rect">
            <a:avLst/>
          </a:prstGeom>
          <a:noFill/>
        </p:spPr>
        <p:txBody>
          <a:bodyPr wrap="square" rtlCol="0">
            <a:spAutoFit/>
          </a:bodyPr>
          <a:lstStyle/>
          <a:p>
            <a:pPr algn="ctr"/>
            <a:r>
              <a:rPr lang="ja-JP" altLang="en-US" sz="2800" b="1" dirty="0" smtClean="0">
                <a:hlinkClick r:id="rId3" action="ppaction://hlinksldjump"/>
              </a:rPr>
              <a:t>文理解釈</a:t>
            </a:r>
            <a:endParaRPr lang="ja-JP" altLang="en-US" sz="2800" b="1" dirty="0"/>
          </a:p>
        </p:txBody>
      </p:sp>
      <p:sp>
        <p:nvSpPr>
          <p:cNvPr id="35" name="正方形/長方形 34"/>
          <p:cNvSpPr/>
          <p:nvPr/>
        </p:nvSpPr>
        <p:spPr>
          <a:xfrm>
            <a:off x="6849506" y="2947501"/>
            <a:ext cx="4118858" cy="2982047"/>
          </a:xfrm>
          <a:prstGeom prst="rect">
            <a:avLst/>
          </a:prstGeom>
          <a:solidFill>
            <a:schemeClr val="bg2">
              <a:lumMod val="90000"/>
            </a:schemeClr>
          </a:solidFill>
          <a:ln w="3175">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ja-JP" altLang="en-US" b="1"/>
          </a:p>
        </p:txBody>
      </p:sp>
      <p:sp>
        <p:nvSpPr>
          <p:cNvPr id="36" name="円/楕円 35"/>
          <p:cNvSpPr/>
          <p:nvPr/>
        </p:nvSpPr>
        <p:spPr>
          <a:xfrm>
            <a:off x="7280536" y="4088838"/>
            <a:ext cx="1656184" cy="13892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b="1" dirty="0" smtClean="0"/>
              <a:t>国際紛争を解決する軍隊</a:t>
            </a:r>
            <a:endParaRPr lang="ja-JP" altLang="en-US" b="1" dirty="0"/>
          </a:p>
        </p:txBody>
      </p:sp>
      <p:sp>
        <p:nvSpPr>
          <p:cNvPr id="37" name="円/楕円 36"/>
          <p:cNvSpPr/>
          <p:nvPr/>
        </p:nvSpPr>
        <p:spPr>
          <a:xfrm>
            <a:off x="8936720" y="4088838"/>
            <a:ext cx="1656184" cy="1389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smtClean="0"/>
              <a:t>国際紛争を解決する戦争</a:t>
            </a:r>
            <a:endParaRPr lang="ja-JP" altLang="en-US" b="1" dirty="0"/>
          </a:p>
        </p:txBody>
      </p:sp>
      <p:sp>
        <p:nvSpPr>
          <p:cNvPr id="38" name="円/楕円 37"/>
          <p:cNvSpPr/>
          <p:nvPr/>
        </p:nvSpPr>
        <p:spPr>
          <a:xfrm>
            <a:off x="7399345" y="3402031"/>
            <a:ext cx="1245954" cy="585644"/>
          </a:xfrm>
          <a:prstGeom prst="ellipse">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b="1" dirty="0"/>
              <a:t>自衛隊</a:t>
            </a:r>
          </a:p>
        </p:txBody>
      </p:sp>
      <p:sp>
        <p:nvSpPr>
          <p:cNvPr id="39" name="テキスト ボックス 38"/>
          <p:cNvSpPr txBox="1"/>
          <p:nvPr/>
        </p:nvSpPr>
        <p:spPr>
          <a:xfrm>
            <a:off x="7701855" y="2289567"/>
            <a:ext cx="2469689" cy="523220"/>
          </a:xfrm>
          <a:prstGeom prst="rect">
            <a:avLst/>
          </a:prstGeom>
          <a:noFill/>
        </p:spPr>
        <p:txBody>
          <a:bodyPr wrap="square" rtlCol="0">
            <a:spAutoFit/>
          </a:bodyPr>
          <a:lstStyle/>
          <a:p>
            <a:pPr algn="ctr"/>
            <a:r>
              <a:rPr lang="ja-JP" altLang="en-US" sz="2800" b="1" dirty="0">
                <a:hlinkClick r:id="rId4" action="ppaction://hlinksldjump"/>
              </a:rPr>
              <a:t>反対解釈</a:t>
            </a:r>
            <a:endParaRPr lang="ja-JP" altLang="en-US" sz="2800" b="1" dirty="0"/>
          </a:p>
        </p:txBody>
      </p:sp>
      <p:sp>
        <p:nvSpPr>
          <p:cNvPr id="29" name="円/楕円 28"/>
          <p:cNvSpPr/>
          <p:nvPr/>
        </p:nvSpPr>
        <p:spPr>
          <a:xfrm>
            <a:off x="8795366" y="3402031"/>
            <a:ext cx="1824200" cy="585644"/>
          </a:xfrm>
          <a:prstGeom prst="ellipse">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b="1" dirty="0" smtClean="0"/>
              <a:t>自衛のための戦争</a:t>
            </a:r>
            <a:endParaRPr lang="ja-JP" altLang="en-US" b="1" dirty="0"/>
          </a:p>
        </p:txBody>
      </p:sp>
    </p:spTree>
    <p:extLst>
      <p:ext uri="{BB962C8B-B14F-4D97-AF65-F5344CB8AC3E}">
        <p14:creationId xmlns:p14="http://schemas.microsoft.com/office/powerpoint/2010/main" val="16356864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80">
                                          <p:stCondLst>
                                            <p:cond delay="0"/>
                                          </p:stCondLst>
                                        </p:cTn>
                                        <p:tgtEl>
                                          <p:spTgt spid="38"/>
                                        </p:tgtEl>
                                      </p:cBhvr>
                                    </p:animEffect>
                                    <p:anim calcmode="lin" valueType="num">
                                      <p:cBhvr>
                                        <p:cTn id="8"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13" dur="26">
                                          <p:stCondLst>
                                            <p:cond delay="650"/>
                                          </p:stCondLst>
                                        </p:cTn>
                                        <p:tgtEl>
                                          <p:spTgt spid="38"/>
                                        </p:tgtEl>
                                      </p:cBhvr>
                                      <p:to x="100000" y="60000"/>
                                    </p:animScale>
                                    <p:animScale>
                                      <p:cBhvr>
                                        <p:cTn id="14" dur="166" decel="50000">
                                          <p:stCondLst>
                                            <p:cond delay="676"/>
                                          </p:stCondLst>
                                        </p:cTn>
                                        <p:tgtEl>
                                          <p:spTgt spid="38"/>
                                        </p:tgtEl>
                                      </p:cBhvr>
                                      <p:to x="100000" y="100000"/>
                                    </p:animScale>
                                    <p:animScale>
                                      <p:cBhvr>
                                        <p:cTn id="15" dur="26">
                                          <p:stCondLst>
                                            <p:cond delay="1312"/>
                                          </p:stCondLst>
                                        </p:cTn>
                                        <p:tgtEl>
                                          <p:spTgt spid="38"/>
                                        </p:tgtEl>
                                      </p:cBhvr>
                                      <p:to x="100000" y="80000"/>
                                    </p:animScale>
                                    <p:animScale>
                                      <p:cBhvr>
                                        <p:cTn id="16" dur="166" decel="50000">
                                          <p:stCondLst>
                                            <p:cond delay="1338"/>
                                          </p:stCondLst>
                                        </p:cTn>
                                        <p:tgtEl>
                                          <p:spTgt spid="38"/>
                                        </p:tgtEl>
                                      </p:cBhvr>
                                      <p:to x="100000" y="100000"/>
                                    </p:animScale>
                                    <p:animScale>
                                      <p:cBhvr>
                                        <p:cTn id="17" dur="26">
                                          <p:stCondLst>
                                            <p:cond delay="1642"/>
                                          </p:stCondLst>
                                        </p:cTn>
                                        <p:tgtEl>
                                          <p:spTgt spid="38"/>
                                        </p:tgtEl>
                                      </p:cBhvr>
                                      <p:to x="100000" y="90000"/>
                                    </p:animScale>
                                    <p:animScale>
                                      <p:cBhvr>
                                        <p:cTn id="18" dur="166" decel="50000">
                                          <p:stCondLst>
                                            <p:cond delay="1668"/>
                                          </p:stCondLst>
                                        </p:cTn>
                                        <p:tgtEl>
                                          <p:spTgt spid="38"/>
                                        </p:tgtEl>
                                      </p:cBhvr>
                                      <p:to x="100000" y="100000"/>
                                    </p:animScale>
                                    <p:animScale>
                                      <p:cBhvr>
                                        <p:cTn id="19" dur="26">
                                          <p:stCondLst>
                                            <p:cond delay="1808"/>
                                          </p:stCondLst>
                                        </p:cTn>
                                        <p:tgtEl>
                                          <p:spTgt spid="38"/>
                                        </p:tgtEl>
                                      </p:cBhvr>
                                      <p:to x="100000" y="95000"/>
                                    </p:animScale>
                                    <p:animScale>
                                      <p:cBhvr>
                                        <p:cTn id="20" dur="166" decel="50000">
                                          <p:stCondLst>
                                            <p:cond delay="1834"/>
                                          </p:stCondLst>
                                        </p:cTn>
                                        <p:tgtEl>
                                          <p:spTgt spid="3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580">
                                          <p:stCondLst>
                                            <p:cond delay="0"/>
                                          </p:stCondLst>
                                        </p:cTn>
                                        <p:tgtEl>
                                          <p:spTgt spid="29"/>
                                        </p:tgtEl>
                                      </p:cBhvr>
                                    </p:animEffect>
                                    <p:anim calcmode="lin" valueType="num">
                                      <p:cBhvr>
                                        <p:cTn id="26"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31" dur="26">
                                          <p:stCondLst>
                                            <p:cond delay="650"/>
                                          </p:stCondLst>
                                        </p:cTn>
                                        <p:tgtEl>
                                          <p:spTgt spid="29"/>
                                        </p:tgtEl>
                                      </p:cBhvr>
                                      <p:to x="100000" y="60000"/>
                                    </p:animScale>
                                    <p:animScale>
                                      <p:cBhvr>
                                        <p:cTn id="32" dur="166" decel="50000">
                                          <p:stCondLst>
                                            <p:cond delay="676"/>
                                          </p:stCondLst>
                                        </p:cTn>
                                        <p:tgtEl>
                                          <p:spTgt spid="29"/>
                                        </p:tgtEl>
                                      </p:cBhvr>
                                      <p:to x="100000" y="100000"/>
                                    </p:animScale>
                                    <p:animScale>
                                      <p:cBhvr>
                                        <p:cTn id="33" dur="26">
                                          <p:stCondLst>
                                            <p:cond delay="1312"/>
                                          </p:stCondLst>
                                        </p:cTn>
                                        <p:tgtEl>
                                          <p:spTgt spid="29"/>
                                        </p:tgtEl>
                                      </p:cBhvr>
                                      <p:to x="100000" y="80000"/>
                                    </p:animScale>
                                    <p:animScale>
                                      <p:cBhvr>
                                        <p:cTn id="34" dur="166" decel="50000">
                                          <p:stCondLst>
                                            <p:cond delay="1338"/>
                                          </p:stCondLst>
                                        </p:cTn>
                                        <p:tgtEl>
                                          <p:spTgt spid="29"/>
                                        </p:tgtEl>
                                      </p:cBhvr>
                                      <p:to x="100000" y="100000"/>
                                    </p:animScale>
                                    <p:animScale>
                                      <p:cBhvr>
                                        <p:cTn id="35" dur="26">
                                          <p:stCondLst>
                                            <p:cond delay="1642"/>
                                          </p:stCondLst>
                                        </p:cTn>
                                        <p:tgtEl>
                                          <p:spTgt spid="29"/>
                                        </p:tgtEl>
                                      </p:cBhvr>
                                      <p:to x="100000" y="90000"/>
                                    </p:animScale>
                                    <p:animScale>
                                      <p:cBhvr>
                                        <p:cTn id="36" dur="166" decel="50000">
                                          <p:stCondLst>
                                            <p:cond delay="1668"/>
                                          </p:stCondLst>
                                        </p:cTn>
                                        <p:tgtEl>
                                          <p:spTgt spid="29"/>
                                        </p:tgtEl>
                                      </p:cBhvr>
                                      <p:to x="100000" y="100000"/>
                                    </p:animScale>
                                    <p:animScale>
                                      <p:cBhvr>
                                        <p:cTn id="37" dur="26">
                                          <p:stCondLst>
                                            <p:cond delay="1808"/>
                                          </p:stCondLst>
                                        </p:cTn>
                                        <p:tgtEl>
                                          <p:spTgt spid="29"/>
                                        </p:tgtEl>
                                      </p:cBhvr>
                                      <p:to x="100000" y="95000"/>
                                    </p:animScale>
                                    <p:animScale>
                                      <p:cBhvr>
                                        <p:cTn id="38" dur="166" decel="50000">
                                          <p:stCondLst>
                                            <p:cond delay="1834"/>
                                          </p:stCondLst>
                                        </p:cTn>
                                        <p:tgtEl>
                                          <p:spTgt spid="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法の解釈　目次</a:t>
            </a:r>
            <a:endParaRPr kumimoji="1" lang="ja-JP" altLang="en-US" dirty="0"/>
          </a:p>
        </p:txBody>
      </p:sp>
      <p:sp>
        <p:nvSpPr>
          <p:cNvPr id="8" name="コンテンツ プレースホルダー 7"/>
          <p:cNvSpPr>
            <a:spLocks noGrp="1"/>
          </p:cNvSpPr>
          <p:nvPr>
            <p:ph sz="half" idx="1"/>
          </p:nvPr>
        </p:nvSpPr>
        <p:spPr/>
        <p:txBody>
          <a:bodyPr>
            <a:normAutofit/>
          </a:bodyPr>
          <a:lstStyle/>
          <a:p>
            <a:r>
              <a:rPr kumimoji="1" lang="ja-JP" altLang="en-US" dirty="0" smtClean="0">
                <a:hlinkClick r:id="rId3" action="ppaction://hlinksldjump"/>
              </a:rPr>
              <a:t>法とは何だろう</a:t>
            </a:r>
            <a:r>
              <a:rPr kumimoji="1" lang="en-US" altLang="ja-JP" dirty="0" smtClean="0">
                <a:hlinkClick r:id="rId3" action="ppaction://hlinksldjump"/>
              </a:rPr>
              <a:t>?</a:t>
            </a:r>
            <a:endParaRPr kumimoji="1" lang="en-US" altLang="ja-JP" dirty="0" smtClean="0"/>
          </a:p>
          <a:p>
            <a:r>
              <a:rPr lang="ja-JP" altLang="en-US" dirty="0">
                <a:hlinkClick r:id="rId4" action="ppaction://hlinksldjump"/>
              </a:rPr>
              <a:t>法学部</a:t>
            </a:r>
            <a:r>
              <a:rPr lang="ja-JP" altLang="en-US" dirty="0" smtClean="0">
                <a:hlinkClick r:id="rId4" action="ppaction://hlinksldjump"/>
              </a:rPr>
              <a:t>では何を学ぶのか</a:t>
            </a:r>
            <a:r>
              <a:rPr lang="en-US" altLang="ja-JP" dirty="0" smtClean="0">
                <a:hlinkClick r:id="rId4" action="ppaction://hlinksldjump"/>
              </a:rPr>
              <a:t>?</a:t>
            </a:r>
            <a:endParaRPr lang="en-US" altLang="ja-JP" dirty="0" smtClean="0"/>
          </a:p>
          <a:p>
            <a:r>
              <a:rPr kumimoji="1" lang="ja-JP" altLang="en-US" dirty="0">
                <a:hlinkClick r:id="rId5" action="ppaction://hlinksldjump"/>
              </a:rPr>
              <a:t>実践</a:t>
            </a:r>
            <a:r>
              <a:rPr kumimoji="1" lang="ja-JP" altLang="en-US" dirty="0" smtClean="0">
                <a:hlinkClick r:id="rId5" action="ppaction://hlinksldjump"/>
              </a:rPr>
              <a:t>で通用するためには，どういう能力が必要か</a:t>
            </a:r>
            <a:r>
              <a:rPr kumimoji="1" lang="en-US" altLang="ja-JP" dirty="0" smtClean="0">
                <a:hlinkClick r:id="rId5" action="ppaction://hlinksldjump"/>
              </a:rPr>
              <a:t>?</a:t>
            </a:r>
            <a:endParaRPr kumimoji="1" lang="en-US" altLang="ja-JP" dirty="0" smtClean="0"/>
          </a:p>
          <a:p>
            <a:r>
              <a:rPr lang="ja-JP" altLang="en-US" dirty="0"/>
              <a:t>法</a:t>
            </a:r>
            <a:r>
              <a:rPr lang="ja-JP" altLang="en-US" dirty="0" smtClean="0"/>
              <a:t>学部卒業生の能力</a:t>
            </a:r>
            <a:endParaRPr lang="en-US" altLang="ja-JP" dirty="0" smtClean="0"/>
          </a:p>
          <a:p>
            <a:pPr lvl="1"/>
            <a:r>
              <a:rPr kumimoji="1" lang="ja-JP" altLang="en-US" dirty="0" smtClean="0">
                <a:hlinkClick r:id="rId6" action="ppaction://hlinksldjump"/>
              </a:rPr>
              <a:t>法的分析能力</a:t>
            </a:r>
            <a:endParaRPr kumimoji="1" lang="en-US" altLang="ja-JP" dirty="0" smtClean="0"/>
          </a:p>
          <a:p>
            <a:pPr lvl="1"/>
            <a:r>
              <a:rPr lang="ja-JP" altLang="en-US" dirty="0" smtClean="0">
                <a:hlinkClick r:id="rId7" action="ppaction://hlinksldjump"/>
              </a:rPr>
              <a:t>法的</a:t>
            </a:r>
            <a:r>
              <a:rPr lang="ja-JP" altLang="en-US" dirty="0">
                <a:hlinkClick r:id="rId7" action="ppaction://hlinksldjump"/>
              </a:rPr>
              <a:t>議論</a:t>
            </a:r>
            <a:r>
              <a:rPr lang="ja-JP" altLang="en-US" dirty="0" smtClean="0">
                <a:hlinkClick r:id="rId7" action="ppaction://hlinksldjump"/>
              </a:rPr>
              <a:t>の能力</a:t>
            </a:r>
            <a:endParaRPr lang="en-US" altLang="ja-JP" dirty="0" smtClean="0"/>
          </a:p>
          <a:p>
            <a:r>
              <a:rPr kumimoji="1" lang="ja-JP" altLang="en-US" dirty="0" smtClean="0"/>
              <a:t>法律家の思考方法</a:t>
            </a:r>
            <a:endParaRPr kumimoji="1" lang="en-US" altLang="ja-JP" dirty="0" smtClean="0"/>
          </a:p>
          <a:p>
            <a:pPr lvl="1"/>
            <a:r>
              <a:rPr lang="ja-JP" altLang="en-US" dirty="0" smtClean="0">
                <a:hlinkClick r:id="rId8" action="ppaction://hlinksldjump"/>
              </a:rPr>
              <a:t>アイラック</a:t>
            </a:r>
            <a:r>
              <a:rPr lang="ja-JP" altLang="en-US" dirty="0">
                <a:hlinkClick r:id="rId8" action="ppaction://hlinksldjump"/>
              </a:rPr>
              <a:t>（</a:t>
            </a:r>
            <a:r>
              <a:rPr lang="en-US" altLang="ja-JP" dirty="0">
                <a:hlinkClick r:id="rId8" action="ppaction://hlinksldjump"/>
              </a:rPr>
              <a:t>IRAC</a:t>
            </a:r>
            <a:r>
              <a:rPr lang="ja-JP" altLang="en-US" dirty="0" smtClean="0">
                <a:hlinkClick r:id="rId8" action="ppaction://hlinksldjump"/>
              </a:rPr>
              <a:t>）って何</a:t>
            </a:r>
            <a:r>
              <a:rPr lang="en-US" altLang="ja-JP" dirty="0" smtClean="0">
                <a:hlinkClick r:id="rId8" action="ppaction://hlinksldjump"/>
              </a:rPr>
              <a:t>?</a:t>
            </a:r>
            <a:endParaRPr kumimoji="1" lang="ja-JP" altLang="en-US" dirty="0"/>
          </a:p>
        </p:txBody>
      </p:sp>
      <p:sp>
        <p:nvSpPr>
          <p:cNvPr id="9" name="コンテンツ プレースホルダー 8"/>
          <p:cNvSpPr>
            <a:spLocks noGrp="1"/>
          </p:cNvSpPr>
          <p:nvPr>
            <p:ph sz="half" idx="2"/>
          </p:nvPr>
        </p:nvSpPr>
        <p:spPr/>
        <p:txBody>
          <a:bodyPr>
            <a:normAutofit/>
          </a:bodyPr>
          <a:lstStyle/>
          <a:p>
            <a:r>
              <a:rPr kumimoji="1" lang="ja-JP" altLang="en-US" dirty="0" smtClean="0"/>
              <a:t>法の解釈って何？</a:t>
            </a:r>
            <a:endParaRPr kumimoji="1" lang="en-US" altLang="ja-JP" dirty="0" smtClean="0"/>
          </a:p>
          <a:p>
            <a:pPr lvl="1"/>
            <a:r>
              <a:rPr kumimoji="1" lang="ja-JP" altLang="en-US" dirty="0" smtClean="0">
                <a:hlinkClick r:id="rId9" action="ppaction://hlinksldjump"/>
              </a:rPr>
              <a:t>解釈って何</a:t>
            </a:r>
            <a:r>
              <a:rPr kumimoji="1" lang="en-US" altLang="ja-JP" dirty="0" smtClean="0">
                <a:hlinkClick r:id="rId9" action="ppaction://hlinksldjump"/>
              </a:rPr>
              <a:t>?</a:t>
            </a:r>
            <a:endParaRPr kumimoji="1" lang="en-US" altLang="ja-JP" dirty="0" smtClean="0"/>
          </a:p>
          <a:p>
            <a:pPr lvl="1"/>
            <a:r>
              <a:rPr kumimoji="1" lang="ja-JP" altLang="en-US" dirty="0" smtClean="0"/>
              <a:t> </a:t>
            </a:r>
            <a:r>
              <a:rPr kumimoji="1" lang="ja-JP" altLang="en-US" dirty="0" smtClean="0">
                <a:hlinkClick r:id="rId10" action="ppaction://hlinksldjump"/>
              </a:rPr>
              <a:t>法の解釈は，なぜ必要なのか</a:t>
            </a:r>
            <a:r>
              <a:rPr kumimoji="1" lang="en-US" altLang="ja-JP" dirty="0" smtClean="0">
                <a:hlinkClick r:id="rId10" action="ppaction://hlinksldjump"/>
              </a:rPr>
              <a:t>?</a:t>
            </a:r>
            <a:endParaRPr kumimoji="1" lang="en-US" altLang="ja-JP" dirty="0" smtClean="0"/>
          </a:p>
          <a:p>
            <a:r>
              <a:rPr lang="ja-JP" altLang="en-US" dirty="0"/>
              <a:t>法</a:t>
            </a:r>
            <a:r>
              <a:rPr lang="ja-JP" altLang="en-US" dirty="0" smtClean="0"/>
              <a:t>の解釈の種類</a:t>
            </a:r>
            <a:endParaRPr lang="en-US" altLang="ja-JP" dirty="0" smtClean="0"/>
          </a:p>
          <a:p>
            <a:pPr lvl="1"/>
            <a:r>
              <a:rPr kumimoji="1" lang="ja-JP" altLang="en-US" dirty="0">
                <a:hlinkClick r:id="rId11" action="ppaction://hlinksldjump"/>
              </a:rPr>
              <a:t>文理</a:t>
            </a:r>
            <a:r>
              <a:rPr kumimoji="1" lang="ja-JP" altLang="en-US" dirty="0" smtClean="0">
                <a:hlinkClick r:id="rId11" action="ppaction://hlinksldjump"/>
              </a:rPr>
              <a:t>解釈</a:t>
            </a:r>
            <a:endParaRPr kumimoji="1" lang="en-US" altLang="ja-JP" dirty="0" smtClean="0"/>
          </a:p>
          <a:p>
            <a:pPr lvl="1"/>
            <a:r>
              <a:rPr lang="ja-JP" altLang="en-US" dirty="0" smtClean="0">
                <a:hlinkClick r:id="rId12" action="ppaction://hlinksldjump"/>
              </a:rPr>
              <a:t>拡大</a:t>
            </a:r>
            <a:r>
              <a:rPr lang="ja-JP" altLang="en-US" dirty="0" smtClean="0"/>
              <a:t>・</a:t>
            </a:r>
            <a:r>
              <a:rPr lang="ja-JP" altLang="en-US" dirty="0" smtClean="0">
                <a:hlinkClick r:id="rId13" action="ppaction://hlinksldjump"/>
              </a:rPr>
              <a:t>縮小解釈</a:t>
            </a:r>
            <a:endParaRPr lang="en-US" altLang="ja-JP" dirty="0" smtClean="0"/>
          </a:p>
          <a:p>
            <a:pPr lvl="1"/>
            <a:r>
              <a:rPr lang="ja-JP" altLang="en-US" dirty="0" smtClean="0">
                <a:hlinkClick r:id="rId14" action="ppaction://hlinksldjump"/>
              </a:rPr>
              <a:t>反対解釈</a:t>
            </a:r>
            <a:endParaRPr lang="en-US" altLang="ja-JP" dirty="0" smtClean="0"/>
          </a:p>
          <a:p>
            <a:pPr lvl="1"/>
            <a:r>
              <a:rPr lang="ja-JP" altLang="en-US" dirty="0" smtClean="0">
                <a:hlinkClick r:id="rId15" action="ppaction://hlinksldjump"/>
              </a:rPr>
              <a:t>類推</a:t>
            </a:r>
            <a:r>
              <a:rPr lang="ja-JP" altLang="en-US" dirty="0">
                <a:hlinkClick r:id="rId15" action="ppaction://hlinksldjump"/>
              </a:rPr>
              <a:t>解釈</a:t>
            </a:r>
            <a:r>
              <a:rPr lang="ja-JP" altLang="en-US" dirty="0"/>
              <a:t>・</a:t>
            </a:r>
            <a:r>
              <a:rPr lang="ja-JP" altLang="en-US" dirty="0">
                <a:hlinkClick r:id="rId16" action="ppaction://hlinksldjump"/>
              </a:rPr>
              <a:t>例文</a:t>
            </a:r>
            <a:r>
              <a:rPr lang="ja-JP" altLang="en-US" dirty="0" smtClean="0">
                <a:hlinkClick r:id="rId16" action="ppaction://hlinksldjump"/>
              </a:rPr>
              <a:t>解釈</a:t>
            </a:r>
            <a:r>
              <a:rPr lang="ja-JP" altLang="en-US" dirty="0" smtClean="0"/>
              <a:t>，</a:t>
            </a:r>
            <a:r>
              <a:rPr lang="ja-JP" altLang="en-US" dirty="0" smtClean="0">
                <a:hlinkClick r:id="rId17" action="ppaction://hlinksldjump"/>
              </a:rPr>
              <a:t>まとめ</a:t>
            </a:r>
            <a:endParaRPr lang="en-US" altLang="ja-JP" dirty="0" smtClean="0"/>
          </a:p>
          <a:p>
            <a:r>
              <a:rPr kumimoji="1" lang="ja-JP" altLang="en-US" dirty="0" smtClean="0"/>
              <a:t>法解釈の応用問題</a:t>
            </a:r>
            <a:endParaRPr kumimoji="1" lang="en-US" altLang="ja-JP" dirty="0" smtClean="0"/>
          </a:p>
          <a:p>
            <a:pPr lvl="1"/>
            <a:r>
              <a:rPr lang="ja-JP" altLang="en-US" dirty="0" smtClean="0">
                <a:hlinkClick r:id="rId18" action="ppaction://hlinksldjump"/>
              </a:rPr>
              <a:t>憲法</a:t>
            </a:r>
            <a:r>
              <a:rPr lang="en-US" altLang="ja-JP" dirty="0">
                <a:hlinkClick r:id="rId18" action="ppaction://hlinksldjump"/>
              </a:rPr>
              <a:t>9</a:t>
            </a:r>
            <a:r>
              <a:rPr lang="ja-JP" altLang="en-US" dirty="0" smtClean="0">
                <a:hlinkClick r:id="rId18" action="ppaction://hlinksldjump"/>
              </a:rPr>
              <a:t>条の解釈</a:t>
            </a:r>
            <a:r>
              <a:rPr lang="ja-JP" altLang="en-US" dirty="0" smtClean="0"/>
              <a:t>，</a:t>
            </a:r>
            <a:r>
              <a:rPr lang="ja-JP" altLang="en-US" dirty="0" smtClean="0">
                <a:hlinkClick r:id="rId19" action="ppaction://hlinksldjump"/>
              </a:rPr>
              <a:t>参考文献</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3</a:t>
            </a:fld>
            <a:endParaRPr kumimoji="1" lang="ja-JP" altLang="en-US"/>
          </a:p>
        </p:txBody>
      </p:sp>
    </p:spTree>
    <p:extLst>
      <p:ext uri="{BB962C8B-B14F-4D97-AF65-F5344CB8AC3E}">
        <p14:creationId xmlns:p14="http://schemas.microsoft.com/office/powerpoint/2010/main" val="3031553313"/>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2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750"/>
                                        <p:tgtEl>
                                          <p:spTgt spid="8">
                                            <p:txEl>
                                              <p:pRg st="3" end="3"/>
                                            </p:txEl>
                                          </p:spTgt>
                                        </p:tgtEl>
                                      </p:cBhvr>
                                    </p:animEffect>
                                  </p:childTnLst>
                                </p:cTn>
                              </p:par>
                            </p:childTnLst>
                          </p:cTn>
                        </p:par>
                        <p:par>
                          <p:cTn id="23" fill="hold">
                            <p:stCondLst>
                              <p:cond delay="750"/>
                            </p:stCondLst>
                            <p:childTnLst>
                              <p:par>
                                <p:cTn id="24" presetID="22" presetClass="entr" presetSubtype="8" fill="hold" grpId="0" nodeType="after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wipe(left)">
                                      <p:cBhvr>
                                        <p:cTn id="26" dur="500"/>
                                        <p:tgtEl>
                                          <p:spTgt spid="8">
                                            <p:txEl>
                                              <p:pRg st="4" end="4"/>
                                            </p:txEl>
                                          </p:spTgt>
                                        </p:tgtEl>
                                      </p:cBhvr>
                                    </p:animEffect>
                                  </p:childTnLst>
                                </p:cTn>
                              </p:par>
                            </p:childTnLst>
                          </p:cTn>
                        </p:par>
                        <p:par>
                          <p:cTn id="27" fill="hold">
                            <p:stCondLst>
                              <p:cond delay="1250"/>
                            </p:stCondLst>
                            <p:childTnLst>
                              <p:par>
                                <p:cTn id="28" presetID="22" presetClass="entr" presetSubtype="8" fill="hold" grpId="0" nodeType="after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wipe(left)">
                                      <p:cBhvr>
                                        <p:cTn id="30" dur="500"/>
                                        <p:tgtEl>
                                          <p:spTgt spid="8">
                                            <p:txEl>
                                              <p:pRg st="5" end="5"/>
                                            </p:txEl>
                                          </p:spTgt>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Effect transition="in" filter="wipe(left)">
                                      <p:cBhvr>
                                        <p:cTn id="34" dur="750"/>
                                        <p:tgtEl>
                                          <p:spTgt spid="8">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animEffect transition="in" filter="wipe(left)">
                                      <p:cBhvr>
                                        <p:cTn id="39" dur="750"/>
                                        <p:tgtEl>
                                          <p:spTgt spid="8">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wipe(left)">
                                      <p:cBhvr>
                                        <p:cTn id="44" dur="500"/>
                                        <p:tgtEl>
                                          <p:spTgt spid="9">
                                            <p:txEl>
                                              <p:pRg st="0" end="0"/>
                                            </p:txEl>
                                          </p:spTgt>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wipe(left)">
                                      <p:cBhvr>
                                        <p:cTn id="48" dur="500"/>
                                        <p:tgtEl>
                                          <p:spTgt spid="9">
                                            <p:txEl>
                                              <p:pRg st="1" end="1"/>
                                            </p:txEl>
                                          </p:spTgt>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9">
                                            <p:txEl>
                                              <p:pRg st="2" end="2"/>
                                            </p:txEl>
                                          </p:spTgt>
                                        </p:tgtEl>
                                        <p:attrNameLst>
                                          <p:attrName>style.visibility</p:attrName>
                                        </p:attrNameLst>
                                      </p:cBhvr>
                                      <p:to>
                                        <p:strVal val="visible"/>
                                      </p:to>
                                    </p:set>
                                    <p:animEffect transition="in" filter="wipe(left)">
                                      <p:cBhvr>
                                        <p:cTn id="52" dur="500"/>
                                        <p:tgtEl>
                                          <p:spTgt spid="9">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Effect transition="in" filter="wipe(left)">
                                      <p:cBhvr>
                                        <p:cTn id="57" dur="500"/>
                                        <p:tgtEl>
                                          <p:spTgt spid="9">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
                                            <p:txEl>
                                              <p:pRg st="4" end="4"/>
                                            </p:txEl>
                                          </p:spTgt>
                                        </p:tgtEl>
                                        <p:attrNameLst>
                                          <p:attrName>style.visibility</p:attrName>
                                        </p:attrNameLst>
                                      </p:cBhvr>
                                      <p:to>
                                        <p:strVal val="visible"/>
                                      </p:to>
                                    </p:set>
                                    <p:animEffect transition="in" filter="wipe(left)">
                                      <p:cBhvr>
                                        <p:cTn id="62" dur="500"/>
                                        <p:tgtEl>
                                          <p:spTgt spid="9">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
                                            <p:txEl>
                                              <p:pRg st="5" end="5"/>
                                            </p:txEl>
                                          </p:spTgt>
                                        </p:tgtEl>
                                        <p:attrNameLst>
                                          <p:attrName>style.visibility</p:attrName>
                                        </p:attrNameLst>
                                      </p:cBhvr>
                                      <p:to>
                                        <p:strVal val="visible"/>
                                      </p:to>
                                    </p:set>
                                    <p:animEffect transition="in" filter="wipe(left)">
                                      <p:cBhvr>
                                        <p:cTn id="67" dur="500"/>
                                        <p:tgtEl>
                                          <p:spTgt spid="9">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9">
                                            <p:txEl>
                                              <p:pRg st="6" end="6"/>
                                            </p:txEl>
                                          </p:spTgt>
                                        </p:tgtEl>
                                        <p:attrNameLst>
                                          <p:attrName>style.visibility</p:attrName>
                                        </p:attrNameLst>
                                      </p:cBhvr>
                                      <p:to>
                                        <p:strVal val="visible"/>
                                      </p:to>
                                    </p:set>
                                    <p:animEffect transition="in" filter="wipe(left)">
                                      <p:cBhvr>
                                        <p:cTn id="72" dur="500"/>
                                        <p:tgtEl>
                                          <p:spTgt spid="9">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9">
                                            <p:txEl>
                                              <p:pRg st="7" end="7"/>
                                            </p:txEl>
                                          </p:spTgt>
                                        </p:tgtEl>
                                        <p:attrNameLst>
                                          <p:attrName>style.visibility</p:attrName>
                                        </p:attrNameLst>
                                      </p:cBhvr>
                                      <p:to>
                                        <p:strVal val="visible"/>
                                      </p:to>
                                    </p:set>
                                    <p:animEffect transition="in" filter="wipe(left)">
                                      <p:cBhvr>
                                        <p:cTn id="77" dur="500"/>
                                        <p:tgtEl>
                                          <p:spTgt spid="9">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9">
                                            <p:txEl>
                                              <p:pRg st="8" end="8"/>
                                            </p:txEl>
                                          </p:spTgt>
                                        </p:tgtEl>
                                        <p:attrNameLst>
                                          <p:attrName>style.visibility</p:attrName>
                                        </p:attrNameLst>
                                      </p:cBhvr>
                                      <p:to>
                                        <p:strVal val="visible"/>
                                      </p:to>
                                    </p:set>
                                    <p:animEffect transition="in" filter="wipe(left)">
                                      <p:cBhvr>
                                        <p:cTn id="82" dur="500"/>
                                        <p:tgtEl>
                                          <p:spTgt spid="9">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9">
                                            <p:txEl>
                                              <p:pRg st="9" end="9"/>
                                            </p:txEl>
                                          </p:spTgt>
                                        </p:tgtEl>
                                        <p:attrNameLst>
                                          <p:attrName>style.visibility</p:attrName>
                                        </p:attrNameLst>
                                      </p:cBhvr>
                                      <p:to>
                                        <p:strVal val="visible"/>
                                      </p:to>
                                    </p:set>
                                    <p:animEffect transition="in" filter="wipe(left)">
                                      <p:cBhvr>
                                        <p:cTn id="8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22151"/>
          </a:xfrm>
        </p:spPr>
        <p:txBody>
          <a:bodyPr/>
          <a:lstStyle/>
          <a:p>
            <a:r>
              <a:rPr lang="ja-JP" altLang="en-US" dirty="0" smtClean="0"/>
              <a:t>憲法</a:t>
            </a:r>
            <a:r>
              <a:rPr lang="en-US" altLang="ja-JP" dirty="0"/>
              <a:t>9</a:t>
            </a:r>
            <a:r>
              <a:rPr lang="ja-JP" altLang="en-US" dirty="0" smtClean="0"/>
              <a:t>条をめぐる</a:t>
            </a:r>
            <a:r>
              <a:rPr kumimoji="1" lang="ja-JP" altLang="en-US" dirty="0" smtClean="0"/>
              <a:t>議論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30</a:t>
            </a:fld>
            <a:endParaRPr kumimoji="1" lang="ja-JP" altLang="en-US"/>
          </a:p>
        </p:txBody>
      </p:sp>
      <p:sp>
        <p:nvSpPr>
          <p:cNvPr id="6" name="テキスト ボックス 5"/>
          <p:cNvSpPr txBox="1">
            <a:spLocks noChangeArrowheads="1"/>
          </p:cNvSpPr>
          <p:nvPr/>
        </p:nvSpPr>
        <p:spPr bwMode="auto">
          <a:xfrm>
            <a:off x="6800850" y="1946870"/>
            <a:ext cx="936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おそらく</a:t>
            </a:r>
            <a:endParaRPr lang="en-US" altLang="ja-JP">
              <a:latin typeface="Century" pitchFamily="18" charset="0"/>
            </a:endParaRPr>
          </a:p>
        </p:txBody>
      </p:sp>
      <p:sp>
        <p:nvSpPr>
          <p:cNvPr id="7" name="円/楕円 6"/>
          <p:cNvSpPr/>
          <p:nvPr/>
        </p:nvSpPr>
        <p:spPr>
          <a:xfrm>
            <a:off x="2048694" y="2338486"/>
            <a:ext cx="1800200"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データ</a:t>
            </a:r>
          </a:p>
        </p:txBody>
      </p:sp>
      <p:sp>
        <p:nvSpPr>
          <p:cNvPr id="8" name="円/楕円 7"/>
          <p:cNvSpPr/>
          <p:nvPr/>
        </p:nvSpPr>
        <p:spPr>
          <a:xfrm>
            <a:off x="8385398" y="2338486"/>
            <a:ext cx="1584176"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主張</a:t>
            </a:r>
          </a:p>
        </p:txBody>
      </p:sp>
      <p:cxnSp>
        <p:nvCxnSpPr>
          <p:cNvPr id="9" name="直線矢印コネクタ 8"/>
          <p:cNvCxnSpPr>
            <a:stCxn id="7" idx="6"/>
            <a:endCxn id="8" idx="2"/>
          </p:cNvCxnSpPr>
          <p:nvPr/>
        </p:nvCxnSpPr>
        <p:spPr>
          <a:xfrm>
            <a:off x="3849688" y="2710458"/>
            <a:ext cx="453548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円/楕円 9"/>
          <p:cNvSpPr/>
          <p:nvPr/>
        </p:nvSpPr>
        <p:spPr>
          <a:xfrm>
            <a:off x="3848894" y="3215158"/>
            <a:ext cx="1872208"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論拠</a:t>
            </a:r>
          </a:p>
        </p:txBody>
      </p:sp>
      <p:sp>
        <p:nvSpPr>
          <p:cNvPr id="11" name="円/楕円 10"/>
          <p:cNvSpPr/>
          <p:nvPr/>
        </p:nvSpPr>
        <p:spPr>
          <a:xfrm>
            <a:off x="6441182" y="3215158"/>
            <a:ext cx="1656184"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反論</a:t>
            </a:r>
          </a:p>
        </p:txBody>
      </p:sp>
      <p:sp>
        <p:nvSpPr>
          <p:cNvPr id="12" name="円/楕円 11"/>
          <p:cNvSpPr/>
          <p:nvPr/>
        </p:nvSpPr>
        <p:spPr>
          <a:xfrm>
            <a:off x="5181327" y="4151262"/>
            <a:ext cx="1872208" cy="74523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裏づけ</a:t>
            </a:r>
          </a:p>
        </p:txBody>
      </p:sp>
      <p:sp>
        <p:nvSpPr>
          <p:cNvPr id="13" name="円/楕円 12"/>
          <p:cNvSpPr/>
          <p:nvPr/>
        </p:nvSpPr>
        <p:spPr>
          <a:xfrm>
            <a:off x="6441182" y="2338486"/>
            <a:ext cx="1656184" cy="745232"/>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14" name="テキスト ボックス 13"/>
          <p:cNvSpPr txBox="1">
            <a:spLocks noChangeArrowheads="1"/>
          </p:cNvSpPr>
          <p:nvPr/>
        </p:nvSpPr>
        <p:spPr bwMode="auto">
          <a:xfrm>
            <a:off x="1801813" y="1865908"/>
            <a:ext cx="22314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ahoma" charset="0"/>
                <a:ea typeface="ＭＳ Ｐゴシック" charset="-128"/>
              </a:defRPr>
            </a:lvl1pPr>
            <a:lvl2pPr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marL="0" lvl="1" algn="ctr" eaLnBrk="1" hangingPunct="1"/>
            <a:r>
              <a:rPr lang="ja-JP" altLang="en-US" dirty="0" smtClean="0">
                <a:latin typeface="Century" pitchFamily="18" charset="0"/>
              </a:rPr>
              <a:t>自衛隊は戦力である。</a:t>
            </a:r>
            <a:endParaRPr lang="en-US" altLang="ja-JP" dirty="0">
              <a:latin typeface="Century" pitchFamily="18" charset="0"/>
            </a:endParaRPr>
          </a:p>
        </p:txBody>
      </p:sp>
      <p:sp>
        <p:nvSpPr>
          <p:cNvPr id="15" name="テキスト ボックス 14"/>
          <p:cNvSpPr txBox="1">
            <a:spLocks noChangeArrowheads="1"/>
          </p:cNvSpPr>
          <p:nvPr/>
        </p:nvSpPr>
        <p:spPr bwMode="auto">
          <a:xfrm>
            <a:off x="8068566" y="1624608"/>
            <a:ext cx="22755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dirty="0" smtClean="0">
                <a:latin typeface="Century" pitchFamily="18" charset="0"/>
              </a:rPr>
              <a:t>自衛隊を保持することは憲法に違反する。</a:t>
            </a:r>
            <a:endParaRPr lang="ja-JP" altLang="en-US" dirty="0">
              <a:latin typeface="Century" pitchFamily="18" charset="0"/>
            </a:endParaRPr>
          </a:p>
        </p:txBody>
      </p:sp>
      <p:sp>
        <p:nvSpPr>
          <p:cNvPr id="16" name="テキスト ボックス 15"/>
          <p:cNvSpPr txBox="1">
            <a:spLocks noChangeArrowheads="1"/>
          </p:cNvSpPr>
          <p:nvPr/>
        </p:nvSpPr>
        <p:spPr bwMode="auto">
          <a:xfrm>
            <a:off x="2121694" y="3352800"/>
            <a:ext cx="172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憲法</a:t>
            </a:r>
            <a:r>
              <a:rPr lang="en-US" altLang="ja-JP" dirty="0" smtClean="0">
                <a:latin typeface="Century" pitchFamily="18" charset="0"/>
              </a:rPr>
              <a:t>9</a:t>
            </a:r>
            <a:r>
              <a:rPr lang="ja-JP" altLang="en-US" dirty="0" smtClean="0">
                <a:latin typeface="Century" pitchFamily="18" charset="0"/>
              </a:rPr>
              <a:t>条</a:t>
            </a:r>
            <a:r>
              <a:rPr lang="en-US" altLang="ja-JP" dirty="0" smtClean="0">
                <a:latin typeface="Century" pitchFamily="18" charset="0"/>
              </a:rPr>
              <a:t>2</a:t>
            </a:r>
            <a:r>
              <a:rPr lang="ja-JP" altLang="en-US" dirty="0" smtClean="0">
                <a:latin typeface="Century" pitchFamily="18" charset="0"/>
              </a:rPr>
              <a:t>項</a:t>
            </a:r>
            <a:r>
              <a:rPr lang="en-US" altLang="ja-JP" dirty="0" smtClean="0">
                <a:latin typeface="Century" pitchFamily="18" charset="0"/>
              </a:rPr>
              <a:t/>
            </a:r>
            <a:br>
              <a:rPr lang="en-US" altLang="ja-JP" dirty="0" smtClean="0">
                <a:latin typeface="Century" pitchFamily="18" charset="0"/>
              </a:rPr>
            </a:br>
            <a:r>
              <a:rPr lang="ja-JP" altLang="en-US" dirty="0" smtClean="0">
                <a:latin typeface="Century" pitchFamily="18" charset="0"/>
              </a:rPr>
              <a:t>陸海空軍その他の戦力は，これを保持しない。</a:t>
            </a:r>
            <a:endParaRPr lang="ja-JP" altLang="en-US" dirty="0">
              <a:latin typeface="Century" pitchFamily="18" charset="0"/>
            </a:endParaRPr>
          </a:p>
        </p:txBody>
      </p:sp>
      <p:sp>
        <p:nvSpPr>
          <p:cNvPr id="17" name="テキスト ボックス 16"/>
          <p:cNvSpPr txBox="1">
            <a:spLocks noChangeArrowheads="1"/>
          </p:cNvSpPr>
          <p:nvPr/>
        </p:nvSpPr>
        <p:spPr bwMode="auto">
          <a:xfrm>
            <a:off x="3190155" y="5008984"/>
            <a:ext cx="58529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国際紛争を解決する手段としては，戦力は保持してはならない。しかし，自衛のための戦力は，保持することができる。</a:t>
            </a:r>
            <a:endParaRPr lang="ja-JP" altLang="en-US" dirty="0">
              <a:latin typeface="Century" pitchFamily="18" charset="0"/>
            </a:endParaRPr>
          </a:p>
        </p:txBody>
      </p:sp>
      <p:cxnSp>
        <p:nvCxnSpPr>
          <p:cNvPr id="18" name="直線矢印コネクタ 17"/>
          <p:cNvCxnSpPr>
            <a:stCxn id="10" idx="0"/>
          </p:cNvCxnSpPr>
          <p:nvPr/>
        </p:nvCxnSpPr>
        <p:spPr>
          <a:xfrm flipV="1">
            <a:off x="4784725" y="2710458"/>
            <a:ext cx="0" cy="5048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11" idx="0"/>
            <a:endCxn id="13" idx="4"/>
          </p:cNvCxnSpPr>
          <p:nvPr/>
        </p:nvCxnSpPr>
        <p:spPr>
          <a:xfrm flipV="1">
            <a:off x="7269163" y="3083520"/>
            <a:ext cx="0" cy="131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2" idx="0"/>
            <a:endCxn id="10" idx="4"/>
          </p:cNvCxnSpPr>
          <p:nvPr/>
        </p:nvCxnSpPr>
        <p:spPr>
          <a:xfrm flipH="1" flipV="1">
            <a:off x="4784725" y="3959820"/>
            <a:ext cx="1331913"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a:stCxn id="12" idx="0"/>
            <a:endCxn id="11" idx="4"/>
          </p:cNvCxnSpPr>
          <p:nvPr/>
        </p:nvCxnSpPr>
        <p:spPr>
          <a:xfrm flipV="1">
            <a:off x="6116638" y="3959820"/>
            <a:ext cx="1152525"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テキスト ボックス 21"/>
          <p:cNvSpPr txBox="1">
            <a:spLocks noChangeArrowheads="1"/>
          </p:cNvSpPr>
          <p:nvPr/>
        </p:nvSpPr>
        <p:spPr bwMode="auto">
          <a:xfrm>
            <a:off x="8097838" y="3266083"/>
            <a:ext cx="18716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国際紛争を解決する手段ではなく，自衛のための戦力は保持しうる。</a:t>
            </a:r>
            <a:endParaRPr lang="ja-JP" altLang="en-US" dirty="0">
              <a:latin typeface="Century" pitchFamily="18" charset="0"/>
            </a:endParaRPr>
          </a:p>
        </p:txBody>
      </p:sp>
      <p:sp>
        <p:nvSpPr>
          <p:cNvPr id="23" name="テキスト ボックス 22"/>
          <p:cNvSpPr txBox="1">
            <a:spLocks noChangeArrowheads="1"/>
          </p:cNvSpPr>
          <p:nvPr/>
        </p:nvSpPr>
        <p:spPr bwMode="auto">
          <a:xfrm>
            <a:off x="6759575" y="1948458"/>
            <a:ext cx="1012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b="1">
                <a:solidFill>
                  <a:srgbClr val="FF0000"/>
                </a:solidFill>
                <a:latin typeface="Century" pitchFamily="18" charset="0"/>
              </a:rPr>
              <a:t>誤り</a:t>
            </a:r>
          </a:p>
        </p:txBody>
      </p:sp>
      <p:sp>
        <p:nvSpPr>
          <p:cNvPr id="24" name="円/楕円 23"/>
          <p:cNvSpPr/>
          <p:nvPr/>
        </p:nvSpPr>
        <p:spPr>
          <a:xfrm>
            <a:off x="6441070" y="2338486"/>
            <a:ext cx="1656184" cy="745232"/>
          </a:xfrm>
          <a:prstGeom prst="ellipse">
            <a:avLst/>
          </a:prstGeom>
          <a:solidFill>
            <a:srgbClr val="FEE0B8"/>
          </a:solidFill>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Tree>
    <p:extLst>
      <p:ext uri="{BB962C8B-B14F-4D97-AF65-F5344CB8AC3E}">
        <p14:creationId xmlns:p14="http://schemas.microsoft.com/office/powerpoint/2010/main" val="41809204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wipe(left)">
                                      <p:cBhvr>
                                        <p:cTn id="11" dur="1000"/>
                                        <p:tgtEl>
                                          <p:spTgt spid="14">
                                            <p:txEl>
                                              <p:pRg st="0" end="0"/>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2000"/>
                                        <p:tgtEl>
                                          <p:spTgt spid="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2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1000"/>
                                        <p:tgtEl>
                                          <p:spTgt spid="10"/>
                                        </p:tgtEl>
                                      </p:cBhvr>
                                    </p:animEffect>
                                  </p:childTnLst>
                                </p:cTn>
                              </p:par>
                              <p:par>
                                <p:cTn id="29" presetID="22" presetClass="entr" presetSubtype="1" fill="hold" grpId="0" nodeType="withEffect">
                                  <p:stCondLst>
                                    <p:cond delay="50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3000"/>
                                        <p:tgtEl>
                                          <p:spTgt spid="16"/>
                                        </p:tgtEl>
                                      </p:cBhvr>
                                    </p:animEffect>
                                  </p:childTnLst>
                                </p:cTn>
                              </p:par>
                            </p:childTnLst>
                          </p:cTn>
                        </p:par>
                        <p:par>
                          <p:cTn id="32" fill="hold">
                            <p:stCondLst>
                              <p:cond delay="3500"/>
                            </p:stCondLst>
                            <p:childTnLst>
                              <p:par>
                                <p:cTn id="33" presetID="22" presetClass="entr" presetSubtype="4" fill="hold" nodeType="afterEffect">
                                  <p:stCondLst>
                                    <p:cond delay="25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500"/>
                                        <p:tgtEl>
                                          <p:spTgt spid="13"/>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1000"/>
                                        <p:tgtEl>
                                          <p:spTgt spid="11"/>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2000"/>
                                        <p:tgtEl>
                                          <p:spTgt spid="22"/>
                                        </p:tgtEl>
                                      </p:cBhvr>
                                    </p:animEffect>
                                  </p:childTnLst>
                                </p:cTn>
                              </p:par>
                            </p:childTnLst>
                          </p:cTn>
                        </p:par>
                        <p:par>
                          <p:cTn id="52" fill="hold">
                            <p:stCondLst>
                              <p:cond delay="2000"/>
                            </p:stCondLst>
                            <p:childTnLst>
                              <p:par>
                                <p:cTn id="53" presetID="22" presetClass="entr" presetSubtype="4" fill="hold" nodeType="afterEffect">
                                  <p:stCondLst>
                                    <p:cond delay="250"/>
                                  </p:stCondLst>
                                  <p:childTnLst>
                                    <p:set>
                                      <p:cBhvr>
                                        <p:cTn id="54" dur="1" fill="hold">
                                          <p:stCondLst>
                                            <p:cond delay="0"/>
                                          </p:stCondLst>
                                        </p:cTn>
                                        <p:tgtEl>
                                          <p:spTgt spid="19"/>
                                        </p:tgtEl>
                                        <p:attrNameLst>
                                          <p:attrName>style.visibility</p:attrName>
                                        </p:attrNameLst>
                                      </p:cBhvr>
                                      <p:to>
                                        <p:strVal val="visible"/>
                                      </p:to>
                                    </p:set>
                                    <p:animEffect transition="in" filter="wipe(down)">
                                      <p:cBhvr>
                                        <p:cTn id="55" dur="500"/>
                                        <p:tgtEl>
                                          <p:spTgt spid="19"/>
                                        </p:tgtEl>
                                      </p:cBhvr>
                                    </p:animEffect>
                                  </p:childTnLst>
                                </p:cTn>
                              </p:par>
                            </p:childTnLst>
                          </p:cTn>
                        </p:par>
                        <p:par>
                          <p:cTn id="56" fill="hold">
                            <p:stCondLst>
                              <p:cond delay="2750"/>
                            </p:stCondLst>
                            <p:childTnLst>
                              <p:par>
                                <p:cTn id="57" presetID="10" presetClass="exit" presetSubtype="0" fill="hold" nodeType="afterEffect">
                                  <p:stCondLst>
                                    <p:cond delay="0"/>
                                  </p:stCondLst>
                                  <p:childTnLst>
                                    <p:animEffect transition="out" filter="fade">
                                      <p:cBhvr>
                                        <p:cTn id="58" dur="1000"/>
                                        <p:tgtEl>
                                          <p:spTgt spid="13"/>
                                        </p:tgtEl>
                                      </p:cBhvr>
                                    </p:animEffect>
                                    <p:set>
                                      <p:cBhvr>
                                        <p:cTn id="59" dur="1" fill="hold">
                                          <p:stCondLst>
                                            <p:cond delay="999"/>
                                          </p:stCondLst>
                                        </p:cTn>
                                        <p:tgtEl>
                                          <p:spTgt spid="13"/>
                                        </p:tgtEl>
                                        <p:attrNameLst>
                                          <p:attrName>style.visibility</p:attrName>
                                        </p:attrNameLst>
                                      </p:cBhvr>
                                      <p:to>
                                        <p:strVal val="hidden"/>
                                      </p:to>
                                    </p:set>
                                  </p:childTnLst>
                                </p:cTn>
                              </p:par>
                            </p:childTnLst>
                          </p:cTn>
                        </p:par>
                        <p:par>
                          <p:cTn id="60" fill="hold">
                            <p:stCondLst>
                              <p:cond delay="3750"/>
                            </p:stCondLst>
                            <p:childTnLst>
                              <p:par>
                                <p:cTn id="61" presetID="22" presetClass="entr" presetSubtype="8"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1000"/>
                                        <p:tgtEl>
                                          <p:spTgt spid="24"/>
                                        </p:tgtEl>
                                      </p:cBhvr>
                                    </p:animEffect>
                                  </p:childTnLst>
                                </p:cTn>
                              </p:par>
                              <p:par>
                                <p:cTn id="64" presetID="10" presetClass="exit" presetSubtype="0" fill="hold" grpId="1" nodeType="withEffect">
                                  <p:stCondLst>
                                    <p:cond delay="0"/>
                                  </p:stCondLst>
                                  <p:childTnLst>
                                    <p:animEffect transition="out" filter="fade">
                                      <p:cBhvr>
                                        <p:cTn id="65" dur="1000"/>
                                        <p:tgtEl>
                                          <p:spTgt spid="6"/>
                                        </p:tgtEl>
                                      </p:cBhvr>
                                    </p:animEffect>
                                    <p:set>
                                      <p:cBhvr>
                                        <p:cTn id="66" dur="1" fill="hold">
                                          <p:stCondLst>
                                            <p:cond delay="999"/>
                                          </p:stCondLst>
                                        </p:cTn>
                                        <p:tgtEl>
                                          <p:spTgt spid="6"/>
                                        </p:tgtEl>
                                        <p:attrNameLst>
                                          <p:attrName>style.visibility</p:attrName>
                                        </p:attrNameLst>
                                      </p:cBhvr>
                                      <p:to>
                                        <p:strVal val="hidden"/>
                                      </p:to>
                                    </p:set>
                                  </p:childTnLst>
                                </p:cTn>
                              </p:par>
                              <p:par>
                                <p:cTn id="67" presetID="22" presetClass="entr" presetSubtype="8"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left)">
                                      <p:cBhvr>
                                        <p:cTn id="69" dur="10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1000"/>
                                        <p:tgtEl>
                                          <p:spTgt spid="12"/>
                                        </p:tgtEl>
                                      </p:cBhvr>
                                    </p:animEffect>
                                  </p:childTnLst>
                                </p:cTn>
                              </p:par>
                            </p:childTnLst>
                          </p:cTn>
                        </p:par>
                        <p:par>
                          <p:cTn id="75" fill="hold">
                            <p:stCondLst>
                              <p:cond delay="1000"/>
                            </p:stCondLst>
                            <p:childTnLst>
                              <p:par>
                                <p:cTn id="76" presetID="22" presetClass="entr" presetSubtype="4" fill="hold"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down)">
                                      <p:cBhvr>
                                        <p:cTn id="78" dur="500"/>
                                        <p:tgtEl>
                                          <p:spTgt spid="20"/>
                                        </p:tgtEl>
                                      </p:cBhvr>
                                    </p:animEffect>
                                  </p:childTnLst>
                                </p:cTn>
                              </p:par>
                              <p:par>
                                <p:cTn id="79" presetID="22" presetClass="entr" presetSubtype="4" fill="hold" nodeType="with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nodeType="clickEffect">
                                  <p:stCondLst>
                                    <p:cond delay="0"/>
                                  </p:stCondLst>
                                  <p:childTnLst>
                                    <p:set>
                                      <p:cBhvr>
                                        <p:cTn id="85" dur="1" fill="hold">
                                          <p:stCondLst>
                                            <p:cond delay="0"/>
                                          </p:stCondLst>
                                        </p:cTn>
                                        <p:tgtEl>
                                          <p:spTgt spid="17">
                                            <p:txEl>
                                              <p:pRg st="0" end="0"/>
                                            </p:txEl>
                                          </p:spTgt>
                                        </p:tgtEl>
                                        <p:attrNameLst>
                                          <p:attrName>style.visibility</p:attrName>
                                        </p:attrNameLst>
                                      </p:cBhvr>
                                      <p:to>
                                        <p:strVal val="visible"/>
                                      </p:to>
                                    </p:set>
                                    <p:animEffect transition="in" filter="wipe(up)">
                                      <p:cBhvr>
                                        <p:cTn id="86" dur="20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5" grpId="0"/>
      <p:bldP spid="16" grpId="0"/>
      <p:bldP spid="22"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3003" y="365125"/>
            <a:ext cx="3045995" cy="1325563"/>
          </a:xfrm>
        </p:spPr>
        <p:txBody>
          <a:bodyPr/>
          <a:lstStyle/>
          <a:p>
            <a:r>
              <a:rPr kumimoji="1" lang="ja-JP" altLang="en-US" dirty="0" smtClean="0"/>
              <a:t>参考文献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
        <p:nvSpPr>
          <p:cNvPr id="6" name="コンテンツ プレースホルダー 2"/>
          <p:cNvSpPr txBox="1">
            <a:spLocks/>
          </p:cNvSpPr>
          <p:nvPr/>
        </p:nvSpPr>
        <p:spPr>
          <a:xfrm>
            <a:off x="720442" y="1905246"/>
            <a:ext cx="5223158" cy="4367961"/>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法律家の思考方法</a:t>
            </a:r>
            <a:endParaRPr lang="en-US" altLang="ja-JP" sz="1600" dirty="0"/>
          </a:p>
          <a:p>
            <a:pPr marL="450850" lvl="1" indent="-265113"/>
            <a:r>
              <a:rPr lang="ja-JP" altLang="en-US" sz="1400" dirty="0"/>
              <a:t>イェーリング（小林孝輔</a:t>
            </a:r>
            <a:r>
              <a:rPr lang="en-US" altLang="ja-JP" sz="1400" dirty="0"/>
              <a:t>=</a:t>
            </a:r>
            <a:r>
              <a:rPr lang="ja-JP" altLang="en-US" sz="1400" dirty="0"/>
              <a:t>広沢民生 訳）</a:t>
            </a:r>
            <a:r>
              <a:rPr lang="en-US" altLang="ja-JP" sz="1400" dirty="0"/>
              <a:t>『</a:t>
            </a:r>
            <a:r>
              <a:rPr lang="ja-JP" altLang="en-US" sz="1400" dirty="0"/>
              <a:t>権利のための闘争（原著</a:t>
            </a:r>
            <a:r>
              <a:rPr lang="en-US" altLang="ja-JP" sz="1400" dirty="0"/>
              <a:t>1872</a:t>
            </a:r>
            <a:r>
              <a:rPr lang="ja-JP" altLang="en-US" sz="1400" dirty="0"/>
              <a:t>年）日本評論社（</a:t>
            </a:r>
            <a:r>
              <a:rPr lang="en-US" altLang="ja-JP" sz="1400" dirty="0"/>
              <a:t>1978</a:t>
            </a:r>
            <a:r>
              <a:rPr lang="ja-JP" altLang="en-US" sz="1400" dirty="0"/>
              <a:t>）</a:t>
            </a:r>
            <a:endParaRPr lang="en-US" altLang="ja-JP" sz="1400" dirty="0"/>
          </a:p>
          <a:p>
            <a:pPr marL="450850" lvl="1" indent="-265113"/>
            <a:r>
              <a:rPr lang="ja-JP" altLang="en-US" sz="1400" dirty="0"/>
              <a:t>カイム・ペレルマン（江口三角 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1986</a:t>
            </a:r>
            <a:r>
              <a:rPr lang="ja-JP" altLang="en-US" sz="1400" dirty="0"/>
              <a:t>）</a:t>
            </a:r>
            <a:endParaRPr lang="en-US" altLang="ja-JP" sz="1400" dirty="0"/>
          </a:p>
          <a:p>
            <a:pPr marL="450850" lvl="1" indent="-265113"/>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a:t>
            </a:r>
            <a:endParaRPr lang="en-US" altLang="ja-JP" sz="1400" dirty="0"/>
          </a:p>
          <a:p>
            <a:pPr marL="450850" lvl="1" indent="-265113"/>
            <a:r>
              <a:rPr lang="zh-TW" altLang="en-US" sz="1400" dirty="0">
                <a:latin typeface="ＭＳ Ｐゴシック" pitchFamily="50" charset="-128"/>
                <a:ea typeface="ＭＳ Ｐゴシック" pitchFamily="50" charset="-128"/>
              </a:rPr>
              <a:t>加賀山茂</a:t>
            </a:r>
            <a:r>
              <a:rPr lang="en-US" altLang="zh-TW" sz="1400" dirty="0">
                <a:latin typeface="ＭＳ Ｐゴシック" pitchFamily="50" charset="-128"/>
                <a:ea typeface="ＭＳ Ｐゴシック" pitchFamily="50" charset="-128"/>
              </a:rPr>
              <a:t>『</a:t>
            </a:r>
            <a:r>
              <a:rPr lang="zh-TW" altLang="en-US" sz="1400" dirty="0">
                <a:latin typeface="ＭＳ Ｐゴシック" pitchFamily="50" charset="-128"/>
                <a:ea typeface="ＭＳ Ｐゴシック" pitchFamily="50" charset="-128"/>
              </a:rPr>
              <a:t>現代民法　学習法入門</a:t>
            </a:r>
            <a:r>
              <a:rPr lang="en-US" altLang="zh-TW" sz="1400" dirty="0">
                <a:latin typeface="ＭＳ Ｐゴシック" pitchFamily="50" charset="-128"/>
                <a:ea typeface="ＭＳ Ｐゴシック" pitchFamily="50" charset="-128"/>
              </a:rPr>
              <a:t>』</a:t>
            </a:r>
            <a:r>
              <a:rPr lang="zh-TW" altLang="en-US" sz="1400" dirty="0">
                <a:latin typeface="ＭＳ Ｐゴシック" pitchFamily="50" charset="-128"/>
                <a:ea typeface="ＭＳ Ｐゴシック" pitchFamily="50" charset="-128"/>
              </a:rPr>
              <a:t>信山社（</a:t>
            </a:r>
            <a:r>
              <a:rPr lang="en-US" altLang="zh-TW" sz="1400" dirty="0">
                <a:latin typeface="ＭＳ Ｐゴシック" pitchFamily="50" charset="-128"/>
                <a:ea typeface="ＭＳ Ｐゴシック" pitchFamily="50" charset="-128"/>
              </a:rPr>
              <a:t>2007</a:t>
            </a:r>
            <a:r>
              <a:rPr lang="zh-TW" altLang="en-US" sz="1400" dirty="0">
                <a:latin typeface="ＭＳ Ｐゴシック" pitchFamily="50" charset="-128"/>
                <a:ea typeface="ＭＳ Ｐゴシック" pitchFamily="50" charset="-128"/>
              </a:rPr>
              <a:t>）</a:t>
            </a:r>
            <a:endParaRPr lang="en-US" altLang="zh-TW" sz="1400" dirty="0">
              <a:latin typeface="ＭＳ Ｐゴシック" pitchFamily="50" charset="-128"/>
              <a:ea typeface="ＭＳ Ｐゴシック" pitchFamily="50" charset="-128"/>
            </a:endParaRPr>
          </a:p>
          <a:p>
            <a:pPr marL="450850" lvl="1" indent="-265113"/>
            <a:r>
              <a:rPr lang="ja-JP" altLang="en-US" sz="1400" dirty="0"/>
              <a:t>平井宜雄</a:t>
            </a:r>
            <a:r>
              <a:rPr lang="en-US" altLang="ja-JP" sz="1400" dirty="0"/>
              <a:t>『</a:t>
            </a:r>
            <a:r>
              <a:rPr lang="ja-JP" altLang="en-US" sz="1400" dirty="0"/>
              <a:t>法律学基礎論の研究－平井宜雄著作集</a:t>
            </a:r>
            <a:r>
              <a:rPr lang="en-US" altLang="ja-JP" sz="1400" dirty="0"/>
              <a:t>Ⅰ』</a:t>
            </a:r>
            <a:r>
              <a:rPr lang="ja-JP" altLang="en-US" sz="1400" dirty="0"/>
              <a:t>有斐閣（</a:t>
            </a:r>
            <a:r>
              <a:rPr lang="en-US" altLang="ja-JP" sz="1400" dirty="0"/>
              <a:t>2010</a:t>
            </a:r>
            <a:r>
              <a:rPr lang="ja-JP" altLang="en-US" sz="1400" dirty="0"/>
              <a:t>）</a:t>
            </a:r>
            <a:endParaRPr lang="en-US" altLang="ja-JP" sz="1600" dirty="0"/>
          </a:p>
          <a:p>
            <a:r>
              <a:rPr lang="ja-JP" altLang="en-US" sz="1600" dirty="0"/>
              <a:t>ヒトの本質に迫る</a:t>
            </a:r>
            <a:endParaRPr lang="en-US" altLang="ja-JP" sz="1600" dirty="0"/>
          </a:p>
          <a:p>
            <a:pPr marL="450850" lvl="1" indent="-265113"/>
            <a:r>
              <a:rPr lang="ja-JP" altLang="en-US" sz="1400" dirty="0"/>
              <a:t>レオン・フェスティンガー（末永俊郎監訳）</a:t>
            </a:r>
            <a:r>
              <a:rPr lang="en-US" altLang="ja-JP" sz="1400" dirty="0"/>
              <a:t>『</a:t>
            </a:r>
            <a:r>
              <a:rPr lang="ja-JP" altLang="en-US" sz="1400" dirty="0"/>
              <a:t>認知的不協和の理論</a:t>
            </a:r>
            <a:r>
              <a:rPr lang="en-US" altLang="ja-JP" sz="1400" dirty="0"/>
              <a:t>』</a:t>
            </a:r>
            <a:r>
              <a:rPr lang="ja-JP" altLang="en-US" sz="1400" dirty="0"/>
              <a:t>誠信書房（</a:t>
            </a:r>
            <a:r>
              <a:rPr lang="en-US" altLang="ja-JP" sz="1400" dirty="0"/>
              <a:t>1965</a:t>
            </a:r>
            <a:r>
              <a:rPr lang="ja-JP" altLang="en-US" sz="1400" dirty="0" smtClean="0"/>
              <a:t>）法律の解釈は面白くて恐ろしい</a:t>
            </a:r>
            <a:endParaRPr lang="en-US" altLang="ja-JP" sz="1400" dirty="0"/>
          </a:p>
          <a:p>
            <a:pPr marL="450850" lvl="1" indent="-265113"/>
            <a:r>
              <a:rPr lang="ja-JP" altLang="en-US" sz="1400" dirty="0"/>
              <a:t>シーナ・アイエンガー（櫻井祐子訳）</a:t>
            </a:r>
            <a:r>
              <a:rPr lang="en-US" altLang="ja-JP" sz="1400" dirty="0"/>
              <a:t>『</a:t>
            </a:r>
            <a:r>
              <a:rPr lang="ja-JP" altLang="en-US" sz="1400" dirty="0"/>
              <a:t>選択の科学（</a:t>
            </a:r>
            <a:r>
              <a:rPr lang="en-US" altLang="ja-JP" sz="1400" dirty="0"/>
              <a:t>The Art of Choosing</a:t>
            </a:r>
            <a:r>
              <a:rPr lang="ja-JP" altLang="en-US" sz="1400" dirty="0"/>
              <a:t>）</a:t>
            </a:r>
            <a:r>
              <a:rPr lang="en-US" altLang="ja-JP" sz="1400" dirty="0"/>
              <a:t>』</a:t>
            </a:r>
            <a:r>
              <a:rPr lang="ja-JP" altLang="en-US" sz="1400" dirty="0"/>
              <a:t>岩波書店（</a:t>
            </a:r>
            <a:r>
              <a:rPr lang="en-US" altLang="ja-JP" sz="1400" dirty="0"/>
              <a:t>2010</a:t>
            </a:r>
            <a:r>
              <a:rPr lang="ja-JP" altLang="en-US" sz="1400" dirty="0"/>
              <a:t>）</a:t>
            </a:r>
            <a:endParaRPr lang="en-US" altLang="ja-JP" sz="1400" dirty="0"/>
          </a:p>
          <a:p>
            <a:pPr marL="450850" lvl="1" indent="-265113"/>
            <a:r>
              <a:rPr lang="en-US" altLang="ja-JP" sz="1400" dirty="0"/>
              <a:t>NHK</a:t>
            </a:r>
            <a:r>
              <a:rPr lang="ja-JP" altLang="en-US" sz="1400" dirty="0"/>
              <a:t>スペシャル取材班</a:t>
            </a:r>
            <a:r>
              <a:rPr lang="en-US" altLang="ja-JP" sz="1400" dirty="0"/>
              <a:t>『</a:t>
            </a:r>
            <a:r>
              <a:rPr lang="ja-JP" altLang="en-US" sz="1400" dirty="0"/>
              <a:t>ヒューマン－なぜヒトは人間になれたのか－</a:t>
            </a:r>
            <a:r>
              <a:rPr lang="en-US" altLang="ja-JP" sz="1400" dirty="0"/>
              <a:t>』</a:t>
            </a:r>
            <a:r>
              <a:rPr lang="ja-JP" altLang="en-US" sz="1400" dirty="0"/>
              <a:t>角川書店（</a:t>
            </a:r>
            <a:r>
              <a:rPr lang="en-US" altLang="ja-JP" sz="1400" dirty="0"/>
              <a:t>2012</a:t>
            </a:r>
            <a:r>
              <a:rPr lang="ja-JP" altLang="en-US" sz="1400" dirty="0"/>
              <a:t>）</a:t>
            </a:r>
            <a:endParaRPr lang="en-US" altLang="ja-JP" sz="1400" dirty="0"/>
          </a:p>
        </p:txBody>
      </p:sp>
      <p:sp>
        <p:nvSpPr>
          <p:cNvPr id="7" name="コンテンツ プレースホルダー 4"/>
          <p:cNvSpPr txBox="1">
            <a:spLocks/>
          </p:cNvSpPr>
          <p:nvPr/>
        </p:nvSpPr>
        <p:spPr>
          <a:xfrm>
            <a:off x="6260123" y="1905244"/>
            <a:ext cx="5265862" cy="4367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議論の方法</a:t>
            </a:r>
            <a:endParaRPr lang="en-US" altLang="ja-JP" sz="1600" dirty="0"/>
          </a:p>
          <a:p>
            <a:pPr marL="357188" lvl="1" indent="-171450"/>
            <a:r>
              <a:rPr lang="ja-JP" altLang="en-US" sz="1400" dirty="0"/>
              <a:t>福澤一吉</a:t>
            </a:r>
            <a:r>
              <a:rPr lang="en-US" altLang="ja-JP" sz="1400" dirty="0"/>
              <a:t>『</a:t>
            </a:r>
            <a:r>
              <a:rPr lang="ja-JP" altLang="en-US" sz="1400" dirty="0"/>
              <a:t>議論のレッスン</a:t>
            </a:r>
            <a:r>
              <a:rPr lang="en-US" altLang="ja-JP" sz="1400" dirty="0"/>
              <a:t>』NHK</a:t>
            </a:r>
            <a:r>
              <a:rPr lang="ja-JP" altLang="en-US" sz="1400" dirty="0"/>
              <a:t>生活人新書（</a:t>
            </a:r>
            <a:r>
              <a:rPr lang="en-US" altLang="ja-JP" sz="1400" dirty="0"/>
              <a:t>2002</a:t>
            </a:r>
            <a:r>
              <a:rPr lang="ja-JP" altLang="en-US" sz="1400" dirty="0"/>
              <a:t>）</a:t>
            </a:r>
            <a:endParaRPr lang="en-US" altLang="ja-JP" sz="1400" dirty="0"/>
          </a:p>
          <a:p>
            <a:pPr marL="357188" lvl="1" indent="-171450"/>
            <a:r>
              <a:rPr lang="ja-JP" altLang="en-US" sz="1400" dirty="0"/>
              <a:t>岩田宗之</a:t>
            </a:r>
            <a:r>
              <a:rPr lang="en-US" altLang="ja-JP" sz="1400" dirty="0"/>
              <a:t>『</a:t>
            </a:r>
            <a:r>
              <a:rPr lang="ja-JP" altLang="en-US" sz="1400" dirty="0"/>
              <a:t>議論のルールブック</a:t>
            </a:r>
            <a:r>
              <a:rPr lang="en-US" altLang="ja-JP" sz="1400" dirty="0"/>
              <a:t>』</a:t>
            </a:r>
            <a:r>
              <a:rPr lang="ja-JP" altLang="en-US" sz="1400" dirty="0"/>
              <a:t>新潮新書（</a:t>
            </a:r>
            <a:r>
              <a:rPr lang="en-US" altLang="ja-JP" sz="1400" dirty="0"/>
              <a:t>2007</a:t>
            </a:r>
            <a:r>
              <a:rPr lang="ja-JP" altLang="en-US" sz="1400" dirty="0"/>
              <a:t>）</a:t>
            </a:r>
            <a:r>
              <a:rPr lang="en-US" altLang="ja-JP" sz="1400" dirty="0"/>
              <a:t>206</a:t>
            </a:r>
            <a:r>
              <a:rPr lang="ja-JP" altLang="en-US" sz="1400" dirty="0"/>
              <a:t>頁</a:t>
            </a:r>
            <a:endParaRPr lang="en-US" altLang="ja-JP" sz="1400" dirty="0"/>
          </a:p>
          <a:p>
            <a:pPr marL="357188" lvl="1" indent="-171450"/>
            <a:r>
              <a:rPr lang="ja-JP" altLang="en-US" sz="1400" dirty="0"/>
              <a:t>スティーヴン・トゥールミン（戸田山和久，福澤一吉訳）</a:t>
            </a:r>
            <a:r>
              <a:rPr lang="en-US" altLang="ja-JP" sz="1400" dirty="0"/>
              <a:t>『</a:t>
            </a:r>
            <a:r>
              <a:rPr lang="ja-JP" altLang="en-US" sz="1400" dirty="0"/>
              <a:t>議論の技法（</a:t>
            </a:r>
            <a:r>
              <a:rPr lang="en-US" altLang="ja-JP" sz="1400" dirty="0"/>
              <a:t>The Uses of Argument(1958, 2003)</a:t>
            </a:r>
            <a:r>
              <a:rPr lang="ja-JP" altLang="en-US" sz="1400" dirty="0"/>
              <a:t>）　トゥールミンモデルの原点</a:t>
            </a:r>
            <a:r>
              <a:rPr lang="en-US" altLang="ja-JP" sz="1400" dirty="0"/>
              <a:t>』</a:t>
            </a:r>
            <a:r>
              <a:rPr lang="ja-JP" altLang="en-US" sz="1400" dirty="0"/>
              <a:t>東京図書（</a:t>
            </a:r>
            <a:r>
              <a:rPr lang="en-US" altLang="ja-JP" sz="1400" dirty="0"/>
              <a:t>2011</a:t>
            </a:r>
            <a:r>
              <a:rPr lang="ja-JP" altLang="en-US" sz="1400" dirty="0"/>
              <a:t>）</a:t>
            </a:r>
          </a:p>
          <a:p>
            <a:r>
              <a:rPr lang="ja-JP" altLang="en-US" sz="1600" dirty="0"/>
              <a:t>学習方法論</a:t>
            </a:r>
            <a:endParaRPr lang="en-US" altLang="ja-JP" sz="1600" dirty="0"/>
          </a:p>
          <a:p>
            <a:pPr marL="357188" lvl="1" indent="-171450"/>
            <a:r>
              <a:rPr lang="ja-JP" altLang="en-US" sz="1400" dirty="0"/>
              <a:t>井上尚美</a:t>
            </a:r>
            <a:r>
              <a:rPr lang="en-US" altLang="ja-JP" sz="1400" dirty="0"/>
              <a:t>『</a:t>
            </a:r>
            <a:r>
              <a:rPr lang="ja-JP" altLang="en-US" sz="1400" dirty="0"/>
              <a:t>言語論理教育入門－国語科における思考－</a:t>
            </a:r>
            <a:r>
              <a:rPr lang="en-US" altLang="ja-JP" sz="1400" dirty="0"/>
              <a:t>』</a:t>
            </a:r>
            <a:r>
              <a:rPr lang="ja-JP" altLang="en-US" sz="1400" dirty="0"/>
              <a:t>明治図書（</a:t>
            </a:r>
            <a:r>
              <a:rPr lang="en-US" altLang="ja-JP" sz="1400" dirty="0"/>
              <a:t>1989</a:t>
            </a:r>
            <a:r>
              <a:rPr lang="ja-JP" altLang="en-US" sz="1400" dirty="0"/>
              <a:t>）</a:t>
            </a:r>
            <a:endParaRPr lang="en-US" altLang="ja-JP" sz="1400" dirty="0"/>
          </a:p>
          <a:p>
            <a:pPr marL="357188" lvl="1" indent="-171450"/>
            <a:r>
              <a:rPr lang="ja-JP" altLang="en-US" sz="1400" dirty="0"/>
              <a:t>フリチョフ・ハフト／平野敏彦訳</a:t>
            </a:r>
            <a:r>
              <a:rPr lang="en-US" altLang="ja-JP" sz="1400" dirty="0"/>
              <a:t>『</a:t>
            </a:r>
            <a:r>
              <a:rPr lang="ja-JP" altLang="en-US" sz="1400" dirty="0"/>
              <a:t>レトリック流法律学習法</a:t>
            </a:r>
            <a:r>
              <a:rPr lang="en-US" altLang="ja-JP" sz="1400" dirty="0"/>
              <a:t>』〔</a:t>
            </a:r>
            <a:r>
              <a:rPr lang="ja-JP" altLang="en-US" sz="1400" dirty="0"/>
              <a:t>レトリック研究会叢書</a:t>
            </a:r>
            <a:r>
              <a:rPr lang="en-US" altLang="ja-JP" sz="1400" dirty="0"/>
              <a:t>2〕</a:t>
            </a:r>
            <a:r>
              <a:rPr lang="ja-JP" altLang="en-US" sz="1400" dirty="0"/>
              <a:t>木鐸社（</a:t>
            </a:r>
            <a:r>
              <a:rPr lang="en-US" altLang="ja-JP" sz="1400" dirty="0"/>
              <a:t>1992</a:t>
            </a:r>
            <a:r>
              <a:rPr lang="ja-JP" altLang="en-US" sz="1400" dirty="0"/>
              <a:t>年）</a:t>
            </a:r>
            <a:endParaRPr lang="en-US" altLang="ja-JP" sz="1400" dirty="0"/>
          </a:p>
          <a:p>
            <a:pPr marL="357188" lvl="1" indent="-171450"/>
            <a:r>
              <a:rPr lang="ja-JP" altLang="en-US" sz="1400" dirty="0"/>
              <a:t>市川伸一</a:t>
            </a:r>
            <a:r>
              <a:rPr lang="en-US" altLang="ja-JP" sz="1400" dirty="0"/>
              <a:t>『</a:t>
            </a:r>
            <a:r>
              <a:rPr lang="ja-JP" altLang="en-US" sz="1400" dirty="0"/>
              <a:t>考えることの科学</a:t>
            </a:r>
            <a:r>
              <a:rPr lang="en-US" altLang="ja-JP" sz="1400" dirty="0"/>
              <a:t>』</a:t>
            </a:r>
            <a:r>
              <a:rPr lang="ja-JP" altLang="en-US" sz="1400" dirty="0"/>
              <a:t>中公新書（</a:t>
            </a:r>
            <a:r>
              <a:rPr lang="en-US" altLang="ja-JP" sz="1400" dirty="0"/>
              <a:t>1997</a:t>
            </a:r>
            <a:r>
              <a:rPr lang="ja-JP" altLang="en-US" sz="1400" dirty="0"/>
              <a:t>）</a:t>
            </a:r>
            <a:endParaRPr lang="en-US" altLang="ja-JP" sz="1400" dirty="0"/>
          </a:p>
          <a:p>
            <a:pPr marL="357188" lvl="1" indent="-171450"/>
            <a:r>
              <a:rPr lang="ja-JP" altLang="en-US" sz="1400" dirty="0"/>
              <a:t>戸田忠雄</a:t>
            </a:r>
            <a:r>
              <a:rPr lang="en-US" altLang="ja-JP" sz="1400" dirty="0"/>
              <a:t>『</a:t>
            </a:r>
            <a:r>
              <a:rPr lang="ja-JP" altLang="en-US" sz="1400" dirty="0"/>
              <a:t>教えるな！－できる子に育てる</a:t>
            </a:r>
            <a:r>
              <a:rPr lang="en-US" altLang="ja-JP" sz="1400" dirty="0"/>
              <a:t>5</a:t>
            </a:r>
            <a:r>
              <a:rPr lang="ja-JP" altLang="en-US" sz="1400" dirty="0" err="1"/>
              <a:t>つの</a:t>
            </a:r>
            <a:r>
              <a:rPr lang="ja-JP" altLang="en-US" sz="1400" dirty="0"/>
              <a:t>極意</a:t>
            </a:r>
            <a:r>
              <a:rPr lang="en-US" altLang="ja-JP" sz="1400" dirty="0"/>
              <a:t>』NHK</a:t>
            </a:r>
            <a:r>
              <a:rPr lang="ja-JP" altLang="en-US" sz="1400" dirty="0"/>
              <a:t>出版新書（</a:t>
            </a:r>
            <a:r>
              <a:rPr lang="en-US" altLang="ja-JP" sz="1400" dirty="0"/>
              <a:t>2011</a:t>
            </a:r>
            <a:r>
              <a:rPr lang="ja-JP" altLang="en-US" sz="1400" dirty="0" smtClean="0"/>
              <a:t>）</a:t>
            </a:r>
            <a:endParaRPr lang="en-US" altLang="ja-JP" sz="1400" dirty="0" smtClean="0"/>
          </a:p>
          <a:p>
            <a:pPr marL="0" indent="-214312"/>
            <a:r>
              <a:rPr lang="ja-JP" altLang="en-US" sz="1800" dirty="0" smtClean="0"/>
              <a:t>人格形成のために</a:t>
            </a:r>
            <a:endParaRPr lang="en-US" altLang="ja-JP" sz="1800" dirty="0" smtClean="0"/>
          </a:p>
          <a:p>
            <a:pPr marL="400050" lvl="1" indent="-214312"/>
            <a:r>
              <a:rPr lang="ja-JP" altLang="en-US" sz="1400" dirty="0"/>
              <a:t>平光雄</a:t>
            </a:r>
            <a:r>
              <a:rPr lang="en-US" altLang="ja-JP" sz="1400" dirty="0"/>
              <a:t>『</a:t>
            </a:r>
            <a:r>
              <a:rPr lang="ja-JP" altLang="en-US" sz="1400" dirty="0"/>
              <a:t>子供たちが目を輝かせて聞く偉人の話</a:t>
            </a:r>
            <a:r>
              <a:rPr lang="en-US" altLang="ja-JP" sz="1400" dirty="0"/>
              <a:t>』</a:t>
            </a:r>
            <a:r>
              <a:rPr lang="ja-JP" altLang="en-US" sz="1400" dirty="0"/>
              <a:t>致知出版（</a:t>
            </a:r>
            <a:r>
              <a:rPr lang="en-US" altLang="ja-JP" sz="1400" dirty="0"/>
              <a:t>2015/08/25</a:t>
            </a:r>
            <a:r>
              <a:rPr lang="ja-JP" altLang="en-US" sz="1400" dirty="0"/>
              <a:t>）</a:t>
            </a:r>
          </a:p>
        </p:txBody>
      </p:sp>
      <p:sp>
        <p:nvSpPr>
          <p:cNvPr id="8" name="タイトル 2"/>
          <p:cNvSpPr txBox="1">
            <a:spLocks/>
          </p:cNvSpPr>
          <p:nvPr/>
        </p:nvSpPr>
        <p:spPr bwMode="auto">
          <a:xfrm>
            <a:off x="2215129" y="7334225"/>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法律の解釈</a:t>
            </a:r>
            <a:r>
              <a:rPr lang="ja-JP" altLang="en-US" sz="4400" dirty="0">
                <a:solidFill>
                  <a:schemeClr val="tx2"/>
                </a:solidFill>
              </a:rPr>
              <a:t>は面白くて</a:t>
            </a:r>
            <a:r>
              <a:rPr lang="ja-JP" altLang="en-US" sz="4400" dirty="0" smtClean="0">
                <a:solidFill>
                  <a:schemeClr val="tx2"/>
                </a:solidFill>
              </a:rPr>
              <a:t>恐ろしい</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smtClean="0">
                <a:solidFill>
                  <a:schemeClr val="tx2"/>
                </a:solidFill>
              </a:rPr>
              <a:t>11</a:t>
            </a:r>
            <a:r>
              <a:rPr lang="ja-JP" altLang="en-US" sz="3200" dirty="0" smtClean="0">
                <a:solidFill>
                  <a:schemeClr val="tx2"/>
                </a:solidFill>
              </a:rPr>
              <a:t>月</a:t>
            </a:r>
            <a:r>
              <a:rPr lang="en-US" altLang="ja-JP" sz="3200" dirty="0" smtClean="0">
                <a:solidFill>
                  <a:schemeClr val="tx2"/>
                </a:solidFill>
              </a:rPr>
              <a:t>9</a:t>
            </a:r>
            <a:r>
              <a:rPr lang="ja-JP" altLang="en-US" sz="3200" dirty="0" smtClean="0">
                <a:solidFill>
                  <a:schemeClr val="tx2"/>
                </a:solidFill>
              </a:rPr>
              <a:t>日</a:t>
            </a:r>
            <a:r>
              <a:rPr lang="en-US" altLang="ja-JP" sz="3200" dirty="0" smtClean="0">
                <a:solidFill>
                  <a:schemeClr val="tx2"/>
                </a:solidFill>
              </a:rPr>
              <a:t/>
            </a:r>
            <a:br>
              <a:rPr lang="en-US" altLang="ja-JP" sz="3200" dirty="0" smtClean="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ご清聴ありがとうございました。</a:t>
            </a:r>
            <a:r>
              <a:rPr lang="en-US" altLang="ja-JP" sz="4000" dirty="0">
                <a:solidFill>
                  <a:schemeClr val="tx2"/>
                </a:solidFill>
              </a:rPr>
              <a:t/>
            </a:r>
            <a:br>
              <a:rPr lang="en-US" altLang="ja-JP" sz="40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pic>
        <p:nvPicPr>
          <p:cNvPr id="7170" name="Picture 2" descr="http://ecx.images-amazon.com/images/I/51ipomRDNbL._SX338_BO1,204,203,200_.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5521" y="263864"/>
            <a:ext cx="1314805" cy="1929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96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250"/>
                            </p:stCondLst>
                            <p:childTnLst>
                              <p:par>
                                <p:cTn id="15" presetID="2" presetClass="entr" presetSubtype="4" fill="hold" grpId="0" nodeType="afterEffect">
                                  <p:stCondLst>
                                    <p:cond delay="25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25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750"/>
                            </p:stCondLst>
                            <p:childTnLst>
                              <p:par>
                                <p:cTn id="25" presetID="2" presetClass="entr" presetSubtype="4" fill="hold" grpId="0" nodeType="afterEffect">
                                  <p:stCondLst>
                                    <p:cond delay="25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500"/>
                            </p:stCondLst>
                            <p:childTnLst>
                              <p:par>
                                <p:cTn id="30" presetID="2" presetClass="entr" presetSubtype="4" fill="hold" grpId="0" nodeType="afterEffect">
                                  <p:stCondLst>
                                    <p:cond delay="25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250"/>
                            </p:stCondLst>
                            <p:childTnLst>
                              <p:par>
                                <p:cTn id="35" presetID="2" presetClass="entr" presetSubtype="4" fill="hold" grpId="0" nodeType="afterEffect">
                                  <p:stCondLst>
                                    <p:cond delay="25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0"/>
                            </p:stCondLst>
                            <p:childTnLst>
                              <p:par>
                                <p:cTn id="40" presetID="2" presetClass="entr" presetSubtype="4" fill="hold" grpId="0" nodeType="afterEffect">
                                  <p:stCondLst>
                                    <p:cond delay="25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750"/>
                            </p:stCondLst>
                            <p:childTnLst>
                              <p:par>
                                <p:cTn id="45" presetID="2" presetClass="entr" presetSubtype="4" fill="hold" grpId="0" nodeType="afterEffect">
                                  <p:stCondLst>
                                    <p:cond delay="25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500"/>
                            </p:stCondLst>
                            <p:childTnLst>
                              <p:par>
                                <p:cTn id="50" presetID="2" presetClass="entr" presetSubtype="4" fill="hold" grpId="0" nodeType="afterEffect">
                                  <p:stCondLst>
                                    <p:cond delay="25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250"/>
                            </p:stCondLst>
                            <p:childTnLst>
                              <p:par>
                                <p:cTn id="55" presetID="2" presetClass="entr" presetSubtype="4" fill="hold" grpId="0" nodeType="afterEffect">
                                  <p:stCondLst>
                                    <p:cond delay="25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additive="base">
                                        <p:cTn id="6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8750"/>
                            </p:stCondLst>
                            <p:childTnLst>
                              <p:par>
                                <p:cTn id="65" presetID="2" presetClass="entr" presetSubtype="4" fill="hold" grpId="0" nodeType="afterEffect">
                                  <p:stCondLst>
                                    <p:cond delay="500"/>
                                  </p:stCondLst>
                                  <p:childTnLst>
                                    <p:set>
                                      <p:cBhvr>
                                        <p:cTn id="66" dur="1" fill="hold">
                                          <p:stCondLst>
                                            <p:cond delay="0"/>
                                          </p:stCondLst>
                                        </p:cTn>
                                        <p:tgtEl>
                                          <p:spTgt spid="7">
                                            <p:txEl>
                                              <p:pRg st="0" end="0"/>
                                            </p:txEl>
                                          </p:spTgt>
                                        </p:tgtEl>
                                        <p:attrNameLst>
                                          <p:attrName>style.visibility</p:attrName>
                                        </p:attrNameLst>
                                      </p:cBhvr>
                                      <p:to>
                                        <p:strVal val="visible"/>
                                      </p:to>
                                    </p:set>
                                    <p:anim calcmode="lin" valueType="num">
                                      <p:cBhvr additive="base">
                                        <p:cTn id="6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9750"/>
                            </p:stCondLst>
                            <p:childTnLst>
                              <p:par>
                                <p:cTn id="70" presetID="2" presetClass="entr" presetSubtype="4" fill="hold" grpId="0" nodeType="afterEffect">
                                  <p:stCondLst>
                                    <p:cond delay="500"/>
                                  </p:stCondLst>
                                  <p:childTnLst>
                                    <p:set>
                                      <p:cBhvr>
                                        <p:cTn id="71" dur="1" fill="hold">
                                          <p:stCondLst>
                                            <p:cond delay="0"/>
                                          </p:stCondLst>
                                        </p:cTn>
                                        <p:tgtEl>
                                          <p:spTgt spid="7">
                                            <p:txEl>
                                              <p:pRg st="1" end="1"/>
                                            </p:txEl>
                                          </p:spTgt>
                                        </p:tgtEl>
                                        <p:attrNameLst>
                                          <p:attrName>style.visibility</p:attrName>
                                        </p:attrNameLst>
                                      </p:cBhvr>
                                      <p:to>
                                        <p:strVal val="visible"/>
                                      </p:to>
                                    </p:set>
                                    <p:anim calcmode="lin" valueType="num">
                                      <p:cBhvr additive="base">
                                        <p:cTn id="7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0750"/>
                            </p:stCondLst>
                            <p:childTnLst>
                              <p:par>
                                <p:cTn id="75" presetID="2" presetClass="entr" presetSubtype="4" fill="hold" grpId="0" nodeType="afterEffect">
                                  <p:stCondLst>
                                    <p:cond delay="500"/>
                                  </p:stCondLst>
                                  <p:childTnLst>
                                    <p:set>
                                      <p:cBhvr>
                                        <p:cTn id="76" dur="1" fill="hold">
                                          <p:stCondLst>
                                            <p:cond delay="0"/>
                                          </p:stCondLst>
                                        </p:cTn>
                                        <p:tgtEl>
                                          <p:spTgt spid="7">
                                            <p:txEl>
                                              <p:pRg st="2" end="2"/>
                                            </p:txEl>
                                          </p:spTgt>
                                        </p:tgtEl>
                                        <p:attrNameLst>
                                          <p:attrName>style.visibility</p:attrName>
                                        </p:attrNameLst>
                                      </p:cBhvr>
                                      <p:to>
                                        <p:strVal val="visible"/>
                                      </p:to>
                                    </p:set>
                                    <p:anim calcmode="lin" valueType="num">
                                      <p:cBhvr additive="base">
                                        <p:cTn id="7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1750"/>
                            </p:stCondLst>
                            <p:childTnLst>
                              <p:par>
                                <p:cTn id="80" presetID="2" presetClass="entr" presetSubtype="4" fill="hold" grpId="0" nodeType="afterEffect">
                                  <p:stCondLst>
                                    <p:cond delay="500"/>
                                  </p:stCondLst>
                                  <p:childTnLst>
                                    <p:set>
                                      <p:cBhvr>
                                        <p:cTn id="81" dur="1" fill="hold">
                                          <p:stCondLst>
                                            <p:cond delay="0"/>
                                          </p:stCondLst>
                                        </p:cTn>
                                        <p:tgtEl>
                                          <p:spTgt spid="7">
                                            <p:txEl>
                                              <p:pRg st="3" end="3"/>
                                            </p:txEl>
                                          </p:spTgt>
                                        </p:tgtEl>
                                        <p:attrNameLst>
                                          <p:attrName>style.visibility</p:attrName>
                                        </p:attrNameLst>
                                      </p:cBhvr>
                                      <p:to>
                                        <p:strVal val="visible"/>
                                      </p:to>
                                    </p:set>
                                    <p:anim calcmode="lin" valueType="num">
                                      <p:cBhvr additive="base">
                                        <p:cTn id="8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2750"/>
                            </p:stCondLst>
                            <p:childTnLst>
                              <p:par>
                                <p:cTn id="85" presetID="2" presetClass="entr" presetSubtype="4" fill="hold" grpId="0" nodeType="afterEffect">
                                  <p:stCondLst>
                                    <p:cond delay="500"/>
                                  </p:stCondLst>
                                  <p:childTnLst>
                                    <p:set>
                                      <p:cBhvr>
                                        <p:cTn id="86" dur="1" fill="hold">
                                          <p:stCondLst>
                                            <p:cond delay="0"/>
                                          </p:stCondLst>
                                        </p:cTn>
                                        <p:tgtEl>
                                          <p:spTgt spid="7">
                                            <p:txEl>
                                              <p:pRg st="4" end="4"/>
                                            </p:txEl>
                                          </p:spTgt>
                                        </p:tgtEl>
                                        <p:attrNameLst>
                                          <p:attrName>style.visibility</p:attrName>
                                        </p:attrNameLst>
                                      </p:cBhvr>
                                      <p:to>
                                        <p:strVal val="visible"/>
                                      </p:to>
                                    </p:set>
                                    <p:anim calcmode="lin" valueType="num">
                                      <p:cBhvr additive="base">
                                        <p:cTn id="8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3750"/>
                            </p:stCondLst>
                            <p:childTnLst>
                              <p:par>
                                <p:cTn id="90" presetID="2" presetClass="entr" presetSubtype="4" fill="hold" grpId="0" nodeType="afterEffect">
                                  <p:stCondLst>
                                    <p:cond delay="250"/>
                                  </p:stCondLst>
                                  <p:childTnLst>
                                    <p:set>
                                      <p:cBhvr>
                                        <p:cTn id="91" dur="1" fill="hold">
                                          <p:stCondLst>
                                            <p:cond delay="0"/>
                                          </p:stCondLst>
                                        </p:cTn>
                                        <p:tgtEl>
                                          <p:spTgt spid="7">
                                            <p:txEl>
                                              <p:pRg st="5" end="5"/>
                                            </p:txEl>
                                          </p:spTgt>
                                        </p:tgtEl>
                                        <p:attrNameLst>
                                          <p:attrName>style.visibility</p:attrName>
                                        </p:attrNameLst>
                                      </p:cBhvr>
                                      <p:to>
                                        <p:strVal val="visible"/>
                                      </p:to>
                                    </p:set>
                                    <p:anim calcmode="lin" valueType="num">
                                      <p:cBhvr additive="base">
                                        <p:cTn id="9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4500"/>
                            </p:stCondLst>
                            <p:childTnLst>
                              <p:par>
                                <p:cTn id="95" presetID="2" presetClass="entr" presetSubtype="4" fill="hold" grpId="0" nodeType="afterEffect">
                                  <p:stCondLst>
                                    <p:cond delay="250"/>
                                  </p:stCondLst>
                                  <p:childTnLst>
                                    <p:set>
                                      <p:cBhvr>
                                        <p:cTn id="96" dur="1" fill="hold">
                                          <p:stCondLst>
                                            <p:cond delay="0"/>
                                          </p:stCondLst>
                                        </p:cTn>
                                        <p:tgtEl>
                                          <p:spTgt spid="7">
                                            <p:txEl>
                                              <p:pRg st="6" end="6"/>
                                            </p:txEl>
                                          </p:spTgt>
                                        </p:tgtEl>
                                        <p:attrNameLst>
                                          <p:attrName>style.visibility</p:attrName>
                                        </p:attrNameLst>
                                      </p:cBhvr>
                                      <p:to>
                                        <p:strVal val="visible"/>
                                      </p:to>
                                    </p:set>
                                    <p:anim calcmode="lin" valueType="num">
                                      <p:cBhvr additive="base">
                                        <p:cTn id="9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5250"/>
                            </p:stCondLst>
                            <p:childTnLst>
                              <p:par>
                                <p:cTn id="100" presetID="2" presetClass="entr" presetSubtype="4" fill="hold" grpId="0" nodeType="afterEffect">
                                  <p:stCondLst>
                                    <p:cond delay="250"/>
                                  </p:stCondLst>
                                  <p:childTnLst>
                                    <p:set>
                                      <p:cBhvr>
                                        <p:cTn id="101" dur="1" fill="hold">
                                          <p:stCondLst>
                                            <p:cond delay="0"/>
                                          </p:stCondLst>
                                        </p:cTn>
                                        <p:tgtEl>
                                          <p:spTgt spid="7">
                                            <p:txEl>
                                              <p:pRg st="7" end="7"/>
                                            </p:txEl>
                                          </p:spTgt>
                                        </p:tgtEl>
                                        <p:attrNameLst>
                                          <p:attrName>style.visibility</p:attrName>
                                        </p:attrNameLst>
                                      </p:cBhvr>
                                      <p:to>
                                        <p:strVal val="visible"/>
                                      </p:to>
                                    </p:set>
                                    <p:anim calcmode="lin" valueType="num">
                                      <p:cBhvr additive="base">
                                        <p:cTn id="10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6000"/>
                            </p:stCondLst>
                            <p:childTnLst>
                              <p:par>
                                <p:cTn id="105" presetID="2" presetClass="entr" presetSubtype="4" fill="hold" grpId="0" nodeType="afterEffect">
                                  <p:stCondLst>
                                    <p:cond delay="250"/>
                                  </p:stCondLst>
                                  <p:childTnLst>
                                    <p:set>
                                      <p:cBhvr>
                                        <p:cTn id="106" dur="1" fill="hold">
                                          <p:stCondLst>
                                            <p:cond delay="0"/>
                                          </p:stCondLst>
                                        </p:cTn>
                                        <p:tgtEl>
                                          <p:spTgt spid="7">
                                            <p:txEl>
                                              <p:pRg st="8" end="8"/>
                                            </p:txEl>
                                          </p:spTgt>
                                        </p:tgtEl>
                                        <p:attrNameLst>
                                          <p:attrName>style.visibility</p:attrName>
                                        </p:attrNameLst>
                                      </p:cBhvr>
                                      <p:to>
                                        <p:strVal val="visible"/>
                                      </p:to>
                                    </p:set>
                                    <p:anim calcmode="lin" valueType="num">
                                      <p:cBhvr additive="base">
                                        <p:cTn id="10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6750"/>
                            </p:stCondLst>
                            <p:childTnLst>
                              <p:par>
                                <p:cTn id="110" presetID="2" presetClass="entr" presetSubtype="4" fill="hold" grpId="0" nodeType="afterEffect">
                                  <p:stCondLst>
                                    <p:cond delay="500"/>
                                  </p:stCondLst>
                                  <p:childTnLst>
                                    <p:set>
                                      <p:cBhvr>
                                        <p:cTn id="111" dur="1" fill="hold">
                                          <p:stCondLst>
                                            <p:cond delay="0"/>
                                          </p:stCondLst>
                                        </p:cTn>
                                        <p:tgtEl>
                                          <p:spTgt spid="7">
                                            <p:txEl>
                                              <p:pRg st="9" end="9"/>
                                            </p:txEl>
                                          </p:spTgt>
                                        </p:tgtEl>
                                        <p:attrNameLst>
                                          <p:attrName>style.visibility</p:attrName>
                                        </p:attrNameLst>
                                      </p:cBhvr>
                                      <p:to>
                                        <p:strVal val="visible"/>
                                      </p:to>
                                    </p:set>
                                    <p:anim calcmode="lin" valueType="num">
                                      <p:cBhvr additive="base">
                                        <p:cTn id="112"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114" fill="hold">
                            <p:stCondLst>
                              <p:cond delay="27750"/>
                            </p:stCondLst>
                            <p:childTnLst>
                              <p:par>
                                <p:cTn id="115" presetID="2" presetClass="entr" presetSubtype="4" fill="hold" grpId="0" nodeType="afterEffect">
                                  <p:stCondLst>
                                    <p:cond delay="250"/>
                                  </p:stCondLst>
                                  <p:childTnLst>
                                    <p:set>
                                      <p:cBhvr>
                                        <p:cTn id="116" dur="1" fill="hold">
                                          <p:stCondLst>
                                            <p:cond delay="0"/>
                                          </p:stCondLst>
                                        </p:cTn>
                                        <p:tgtEl>
                                          <p:spTgt spid="7">
                                            <p:txEl>
                                              <p:pRg st="10" end="10"/>
                                            </p:txEl>
                                          </p:spTgt>
                                        </p:tgtEl>
                                        <p:attrNameLst>
                                          <p:attrName>style.visibility</p:attrName>
                                        </p:attrNameLst>
                                      </p:cBhvr>
                                      <p:to>
                                        <p:strVal val="visible"/>
                                      </p:to>
                                    </p:set>
                                    <p:anim calcmode="lin" valueType="num">
                                      <p:cBhvr additive="base">
                                        <p:cTn id="117"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250"/>
                                  </p:stCondLst>
                                  <p:childTnLst>
                                    <p:set>
                                      <p:cBhvr>
                                        <p:cTn id="120" dur="1" fill="hold">
                                          <p:stCondLst>
                                            <p:cond delay="0"/>
                                          </p:stCondLst>
                                        </p:cTn>
                                        <p:tgtEl>
                                          <p:spTgt spid="7170"/>
                                        </p:tgtEl>
                                        <p:attrNameLst>
                                          <p:attrName>style.visibility</p:attrName>
                                        </p:attrNameLst>
                                      </p:cBhvr>
                                      <p:to>
                                        <p:strVal val="visible"/>
                                      </p:to>
                                    </p:set>
                                    <p:anim calcmode="lin" valueType="num">
                                      <p:cBhvr additive="base">
                                        <p:cTn id="121" dur="1000" fill="hold"/>
                                        <p:tgtEl>
                                          <p:spTgt spid="7170"/>
                                        </p:tgtEl>
                                        <p:attrNameLst>
                                          <p:attrName>ppt_x</p:attrName>
                                        </p:attrNameLst>
                                      </p:cBhvr>
                                      <p:tavLst>
                                        <p:tav tm="0">
                                          <p:val>
                                            <p:strVal val="#ppt_x"/>
                                          </p:val>
                                        </p:tav>
                                        <p:tav tm="100000">
                                          <p:val>
                                            <p:strVal val="#ppt_x"/>
                                          </p:val>
                                        </p:tav>
                                      </p:tavLst>
                                    </p:anim>
                                    <p:anim calcmode="lin" valueType="num">
                                      <p:cBhvr additive="base">
                                        <p:cTn id="122"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uiExpand="1"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sz="4800" dirty="0" smtClean="0"/>
              <a:t>法とは何だろう</a:t>
            </a:r>
            <a:r>
              <a:rPr kumimoji="1" lang="en-US" altLang="ja-JP" sz="4800" dirty="0" smtClean="0"/>
              <a:t>?</a:t>
            </a:r>
            <a:br>
              <a:rPr kumimoji="1" lang="en-US" altLang="ja-JP" sz="4800" dirty="0" smtClean="0"/>
            </a:br>
            <a:r>
              <a:rPr lang="ja-JP" altLang="en-US" sz="4000" dirty="0" smtClean="0"/>
              <a:t>法の女神・テミスの像</a:t>
            </a:r>
            <a:r>
              <a:rPr lang="ja-JP" altLang="en-US" sz="4000" dirty="0"/>
              <a:t>を見て考える</a:t>
            </a:r>
            <a:endParaRPr kumimoji="1" lang="ja-JP" altLang="en-US" dirty="0"/>
          </a:p>
        </p:txBody>
      </p:sp>
      <p:sp>
        <p:nvSpPr>
          <p:cNvPr id="6" name="Rectangle 3"/>
          <p:cNvSpPr txBox="1">
            <a:spLocks noChangeArrowheads="1"/>
          </p:cNvSpPr>
          <p:nvPr/>
        </p:nvSpPr>
        <p:spPr>
          <a:xfrm>
            <a:off x="516194" y="1846386"/>
            <a:ext cx="7895302" cy="4413738"/>
          </a:xfrm>
          <a:prstGeom prst="rect">
            <a:avLst/>
          </a:prstGeom>
        </p:spPr>
        <p:txBody>
          <a:bodyPr vert="horz" lIns="91440" tIns="45720" rIns="91440" bIns="45720" rtlCol="0">
            <a:noAutofit/>
          </a:bodyPr>
          <a:lst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80000"/>
              </a:lnSpc>
            </a:pPr>
            <a:r>
              <a:rPr lang="ja-JP" altLang="en-US" dirty="0" smtClean="0"/>
              <a:t>左手</a:t>
            </a:r>
          </a:p>
          <a:p>
            <a:pPr lvl="1">
              <a:lnSpc>
                <a:spcPct val="80000"/>
              </a:lnSpc>
            </a:pPr>
            <a:r>
              <a:rPr lang="ja-JP" altLang="en-US" dirty="0" smtClean="0"/>
              <a:t>天秤＝当事者の言い分をよく聞いてその重みを量る</a:t>
            </a:r>
          </a:p>
          <a:p>
            <a:pPr lvl="1">
              <a:lnSpc>
                <a:spcPct val="80000"/>
              </a:lnSpc>
            </a:pPr>
            <a:r>
              <a:rPr lang="ja-JP" altLang="en-US" dirty="0" smtClean="0"/>
              <a:t>理由づけによる正当化</a:t>
            </a:r>
          </a:p>
          <a:p>
            <a:pPr lvl="2">
              <a:lnSpc>
                <a:spcPct val="80000"/>
              </a:lnSpc>
            </a:pPr>
            <a:r>
              <a:rPr lang="ja-JP" altLang="en-US" dirty="0" smtClean="0"/>
              <a:t>問答無用の生の暴力，権威主義とは異なる</a:t>
            </a:r>
          </a:p>
          <a:p>
            <a:pPr>
              <a:lnSpc>
                <a:spcPct val="80000"/>
              </a:lnSpc>
            </a:pPr>
            <a:r>
              <a:rPr lang="ja-JP" altLang="en-US" dirty="0" smtClean="0"/>
              <a:t>右手</a:t>
            </a:r>
          </a:p>
          <a:p>
            <a:pPr lvl="1">
              <a:lnSpc>
                <a:spcPct val="80000"/>
              </a:lnSpc>
            </a:pPr>
            <a:r>
              <a:rPr lang="ja-JP" altLang="en-US" dirty="0" smtClean="0"/>
              <a:t>剣＝権力・強制力</a:t>
            </a:r>
          </a:p>
          <a:p>
            <a:pPr lvl="2">
              <a:lnSpc>
                <a:spcPct val="80000"/>
              </a:lnSpc>
            </a:pPr>
            <a:r>
              <a:rPr lang="ja-JP" altLang="en-US" dirty="0" smtClean="0"/>
              <a:t>強制力のない道徳とは異なる</a:t>
            </a:r>
          </a:p>
          <a:p>
            <a:pPr>
              <a:lnSpc>
                <a:spcPct val="80000"/>
              </a:lnSpc>
            </a:pPr>
            <a:r>
              <a:rPr lang="ja-JP" altLang="en-US" dirty="0" smtClean="0"/>
              <a:t>両目</a:t>
            </a:r>
          </a:p>
          <a:p>
            <a:pPr lvl="1">
              <a:lnSpc>
                <a:spcPct val="80000"/>
              </a:lnSpc>
            </a:pPr>
            <a:r>
              <a:rPr lang="ja-JP" altLang="en-US" dirty="0" smtClean="0"/>
              <a:t>目隠し＝外見にまどわされない「公正な判断」</a:t>
            </a:r>
          </a:p>
          <a:p>
            <a:pPr lvl="1">
              <a:lnSpc>
                <a:spcPct val="80000"/>
              </a:lnSpc>
            </a:pPr>
            <a:r>
              <a:rPr lang="ja-JP" altLang="en-US" dirty="0" smtClean="0"/>
              <a:t>弁論主義</a:t>
            </a:r>
          </a:p>
          <a:p>
            <a:pPr lvl="2">
              <a:lnSpc>
                <a:spcPct val="80000"/>
              </a:lnSpc>
            </a:pPr>
            <a:r>
              <a:rPr lang="ja-JP" altLang="en-US" dirty="0" smtClean="0"/>
              <a:t>弁論の内容だけで判断し，当事者が言わないことは判断しない</a:t>
            </a:r>
          </a:p>
          <a:p>
            <a:pPr lvl="2">
              <a:lnSpc>
                <a:spcPct val="80000"/>
              </a:lnSpc>
            </a:pPr>
            <a:r>
              <a:rPr lang="ja-JP" altLang="en-US" dirty="0" smtClean="0"/>
              <a:t>真実は，当事者同士の争いによってはじめて明らかになる</a:t>
            </a:r>
          </a:p>
        </p:txBody>
      </p:sp>
      <p:graphicFrame>
        <p:nvGraphicFramePr>
          <p:cNvPr id="7" name="Object 4"/>
          <p:cNvGraphicFramePr>
            <a:graphicFrameLocks noChangeAspect="1"/>
          </p:cNvGraphicFramePr>
          <p:nvPr>
            <p:extLst>
              <p:ext uri="{D42A27DB-BD31-4B8C-83A1-F6EECF244321}">
                <p14:modId xmlns:p14="http://schemas.microsoft.com/office/powerpoint/2010/main" val="2772327565"/>
              </p:ext>
            </p:extLst>
          </p:nvPr>
        </p:nvGraphicFramePr>
        <p:xfrm>
          <a:off x="8569757" y="2031078"/>
          <a:ext cx="3013523" cy="4018030"/>
        </p:xfrm>
        <a:graphic>
          <a:graphicData uri="http://schemas.openxmlformats.org/presentationml/2006/ole">
            <mc:AlternateContent xmlns:mc="http://schemas.openxmlformats.org/markup-compatibility/2006">
              <mc:Choice xmlns:v="urn:schemas-microsoft-com:vml" Requires="v">
                <p:oleObj spid="_x0000_s1169" name="Photo Editor 写真" r:id="rId4" imgW="2285714" imgH="3048426" progId="MSPhotoEd.3">
                  <p:embed/>
                </p:oleObj>
              </mc:Choice>
              <mc:Fallback>
                <p:oleObj name="Photo Editor 写真" r:id="rId4" imgW="2285714" imgH="304842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9757" y="2031078"/>
                        <a:ext cx="3013523" cy="4018030"/>
                      </a:xfrm>
                      <a:prstGeom prst="rect">
                        <a:avLst/>
                      </a:prstGeom>
                      <a:noFill/>
                      <a:ln>
                        <a:noFill/>
                      </a:ln>
                      <a:effectLst/>
                    </p:spPr>
                  </p:pic>
                </p:oleObj>
              </mc:Fallback>
            </mc:AlternateContent>
          </a:graphicData>
        </a:graphic>
      </p:graphicFrame>
      <p:sp>
        <p:nvSpPr>
          <p:cNvPr id="2" name="日付プレースホルダー 1"/>
          <p:cNvSpPr>
            <a:spLocks noGrp="1"/>
          </p:cNvSpPr>
          <p:nvPr>
            <p:ph type="dt" sz="half" idx="10"/>
          </p:nvPr>
        </p:nvSpPr>
        <p:spPr/>
        <p:txBody>
          <a:bodyPr/>
          <a:lstStyle/>
          <a:p>
            <a:r>
              <a:rPr kumimoji="1" lang="en-US" altLang="ja-JP" smtClean="0"/>
              <a:t>2015/11/9</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spTree>
    <p:extLst>
      <p:ext uri="{BB962C8B-B14F-4D97-AF65-F5344CB8AC3E}">
        <p14:creationId xmlns:p14="http://schemas.microsoft.com/office/powerpoint/2010/main" val="3740948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wipe(left)">
                                      <p:cBhvr>
                                        <p:cTn id="17" dur="5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left)">
                                      <p:cBhvr>
                                        <p:cTn id="22" dur="1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left)">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left)">
                                      <p:cBhvr>
                                        <p:cTn id="32" dur="75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left)">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left)">
                                      <p:cBhvr>
                                        <p:cTn id="42" dur="75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75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left)">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wipe(left)">
                                      <p:cBhvr>
                                        <p:cTn id="57" dur="10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wipe(left)">
                                      <p:cBhvr>
                                        <p:cTn id="62" dur="10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法学部で何を学ぶのか</a:t>
            </a:r>
            <a:r>
              <a:rPr kumimoji="1" lang="en-US" altLang="ja-JP" dirty="0" smtClean="0"/>
              <a:t>?</a:t>
            </a:r>
            <a:br>
              <a:rPr kumimoji="1" lang="en-US" altLang="ja-JP" dirty="0" smtClean="0"/>
            </a:br>
            <a:r>
              <a:rPr kumimoji="1" lang="ja-JP" altLang="en-US" sz="3600" dirty="0" smtClean="0"/>
              <a:t>法学をマスターするための到達目標</a:t>
            </a:r>
            <a:endParaRPr kumimoji="1" lang="ja-JP" altLang="en-US" dirty="0"/>
          </a:p>
        </p:txBody>
      </p:sp>
      <p:sp>
        <p:nvSpPr>
          <p:cNvPr id="4" name="Rectangle 3"/>
          <p:cNvSpPr>
            <a:spLocks noGrp="1" noChangeArrowheads="1"/>
          </p:cNvSpPr>
          <p:nvPr>
            <p:ph idx="1"/>
          </p:nvPr>
        </p:nvSpPr>
        <p:spPr>
          <a:xfrm>
            <a:off x="751116" y="1825625"/>
            <a:ext cx="10722429" cy="4351338"/>
          </a:xfrm>
        </p:spPr>
        <p:txBody>
          <a:bodyPr>
            <a:noAutofit/>
          </a:bodyPr>
          <a:lstStyle/>
          <a:p>
            <a:pPr>
              <a:lnSpc>
                <a:spcPct val="100000"/>
              </a:lnSpc>
            </a:pPr>
            <a:r>
              <a:rPr lang="ja-JP" altLang="en-US" sz="3200" b="1" dirty="0" smtClean="0"/>
              <a:t>通常の学習</a:t>
            </a:r>
            <a:endParaRPr lang="en-US" altLang="ja-JP" sz="3200" b="1" dirty="0" smtClean="0"/>
          </a:p>
          <a:p>
            <a:pPr lvl="1">
              <a:lnSpc>
                <a:spcPct val="100000"/>
              </a:lnSpc>
            </a:pPr>
            <a:r>
              <a:rPr lang="ja-JP" altLang="en-US" sz="2800" b="1" dirty="0" smtClean="0"/>
              <a:t>専門的</a:t>
            </a:r>
            <a:r>
              <a:rPr lang="ja-JP" altLang="en-US" sz="2800" b="1" dirty="0"/>
              <a:t>な法知識</a:t>
            </a:r>
            <a:r>
              <a:rPr lang="ja-JP" altLang="en-US" sz="2800" dirty="0"/>
              <a:t>を確実に</a:t>
            </a:r>
            <a:r>
              <a:rPr lang="ja-JP" altLang="en-US" sz="2800" dirty="0" smtClean="0"/>
              <a:t>習得し，</a:t>
            </a:r>
            <a:r>
              <a:rPr lang="ja-JP" altLang="en-US" sz="2800" dirty="0"/>
              <a:t>それを</a:t>
            </a:r>
            <a:r>
              <a:rPr lang="ja-JP" altLang="en-US" sz="2800" b="1" dirty="0"/>
              <a:t>批判的に検討</a:t>
            </a:r>
            <a:r>
              <a:rPr lang="ja-JP" altLang="en-US" sz="2800" dirty="0"/>
              <a:t>し，また発展させていく</a:t>
            </a:r>
            <a:r>
              <a:rPr lang="ja-JP" altLang="en-US" sz="2800" b="1" dirty="0"/>
              <a:t>創造的な</a:t>
            </a:r>
            <a:r>
              <a:rPr lang="ja-JP" altLang="en-US" sz="2800" b="1" dirty="0" smtClean="0"/>
              <a:t>思考力</a:t>
            </a:r>
            <a:r>
              <a:rPr lang="ja-JP" altLang="en-US" sz="2800" dirty="0" smtClean="0"/>
              <a:t>を習得する。</a:t>
            </a:r>
            <a:endParaRPr lang="ja-JP" altLang="en-US" sz="2800" dirty="0"/>
          </a:p>
          <a:p>
            <a:pPr>
              <a:lnSpc>
                <a:spcPct val="100000"/>
              </a:lnSpc>
            </a:pPr>
            <a:r>
              <a:rPr lang="ja-JP" altLang="en-US" sz="3200" b="1" dirty="0" smtClean="0"/>
              <a:t>逆向きの学習（</a:t>
            </a:r>
            <a:r>
              <a:rPr lang="ja-JP" altLang="en-US" sz="3200" b="1" dirty="0"/>
              <a:t>実践</a:t>
            </a:r>
            <a:r>
              <a:rPr lang="ja-JP" altLang="en-US" sz="3200" b="1" dirty="0" smtClean="0"/>
              <a:t>で</a:t>
            </a:r>
            <a:r>
              <a:rPr lang="ja-JP" altLang="en-US" sz="3200" b="1" dirty="0"/>
              <a:t>は</a:t>
            </a:r>
            <a:r>
              <a:rPr lang="ja-JP" altLang="en-US" sz="3200" b="1" dirty="0" smtClean="0"/>
              <a:t>不可欠）</a:t>
            </a:r>
            <a:endParaRPr lang="en-US" altLang="ja-JP" sz="3200" b="1" dirty="0" smtClean="0"/>
          </a:p>
          <a:p>
            <a:pPr lvl="1">
              <a:lnSpc>
                <a:spcPct val="100000"/>
              </a:lnSpc>
            </a:pPr>
            <a:r>
              <a:rPr lang="ja-JP" altLang="en-US" sz="2800" b="1" dirty="0" smtClean="0"/>
              <a:t>事実</a:t>
            </a:r>
            <a:r>
              <a:rPr lang="ja-JP" altLang="en-US" sz="2800" b="1" dirty="0"/>
              <a:t>に即して具体的な法的問題を解決していくため</a:t>
            </a:r>
            <a:r>
              <a:rPr lang="ja-JP" altLang="en-US" sz="2800" dirty="0"/>
              <a:t>に必要な</a:t>
            </a:r>
            <a:r>
              <a:rPr lang="ja-JP" altLang="en-US" sz="3200" b="1" dirty="0">
                <a:solidFill>
                  <a:schemeClr val="folHlink"/>
                </a:solidFill>
              </a:rPr>
              <a:t>法的分析能力</a:t>
            </a:r>
            <a:r>
              <a:rPr lang="ja-JP" altLang="en-US" sz="2800" dirty="0"/>
              <a:t>や</a:t>
            </a:r>
            <a:r>
              <a:rPr lang="ja-JP" altLang="en-US" sz="3200" b="1" dirty="0">
                <a:solidFill>
                  <a:schemeClr val="folHlink"/>
                </a:solidFill>
              </a:rPr>
              <a:t>法的議論の能力</a:t>
            </a:r>
            <a:r>
              <a:rPr lang="ja-JP" altLang="en-US" sz="2800" dirty="0"/>
              <a:t>等</a:t>
            </a:r>
            <a:r>
              <a:rPr lang="ja-JP" altLang="en-US" sz="2800" dirty="0" smtClean="0"/>
              <a:t>を</a:t>
            </a:r>
            <a:r>
              <a:rPr lang="ja-JP" altLang="en-US" sz="2800" dirty="0"/>
              <a:t>習得</a:t>
            </a:r>
            <a:r>
              <a:rPr lang="ja-JP" altLang="en-US" sz="2800" dirty="0" smtClean="0"/>
              <a:t>する</a:t>
            </a:r>
            <a:r>
              <a:rPr lang="ja-JP" altLang="en-US" sz="2800" dirty="0"/>
              <a:t>。 </a:t>
            </a:r>
            <a:endParaRPr lang="en-US" altLang="ja-JP" sz="2800" dirty="0" smtClean="0"/>
          </a:p>
          <a:p>
            <a:pPr lvl="2">
              <a:lnSpc>
                <a:spcPct val="100000"/>
              </a:lnSpc>
            </a:pPr>
            <a:r>
              <a:rPr lang="ja-JP" altLang="en-US" sz="2400" dirty="0"/>
              <a:t>司法制度改革審議会</a:t>
            </a:r>
            <a:r>
              <a:rPr lang="en-US" altLang="ja-JP" sz="2400" dirty="0"/>
              <a:t>『</a:t>
            </a:r>
            <a:r>
              <a:rPr lang="ja-JP" altLang="en-US" sz="2400" dirty="0"/>
              <a:t>意見書－</a:t>
            </a:r>
            <a:r>
              <a:rPr lang="en-US" altLang="ja-JP" sz="2400" dirty="0"/>
              <a:t>21</a:t>
            </a:r>
            <a:r>
              <a:rPr lang="ja-JP" altLang="en-US" sz="2400" dirty="0"/>
              <a:t>世紀の日本を支える司法制度</a:t>
            </a:r>
            <a:r>
              <a:rPr lang="en-US" altLang="ja-JP" sz="2400" dirty="0"/>
              <a:t>』</a:t>
            </a:r>
            <a:r>
              <a:rPr lang="ja-JP" altLang="en-US" sz="2400" dirty="0"/>
              <a:t>（平成</a:t>
            </a:r>
            <a:r>
              <a:rPr lang="en-US" altLang="ja-JP" sz="2400" dirty="0"/>
              <a:t>13</a:t>
            </a:r>
            <a:r>
              <a:rPr lang="ja-JP" altLang="en-US" sz="2400" dirty="0"/>
              <a:t>年</a:t>
            </a:r>
            <a:r>
              <a:rPr lang="en-US" altLang="ja-JP" sz="2400" dirty="0"/>
              <a:t>6</a:t>
            </a:r>
            <a:r>
              <a:rPr lang="ja-JP" altLang="en-US" sz="2400" dirty="0"/>
              <a:t>月</a:t>
            </a:r>
            <a:r>
              <a:rPr lang="en-US" altLang="ja-JP" sz="2400" dirty="0"/>
              <a:t>12</a:t>
            </a:r>
            <a:r>
              <a:rPr lang="ja-JP" altLang="en-US" sz="2400" dirty="0"/>
              <a:t>日） </a:t>
            </a:r>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spTree>
    <p:extLst>
      <p:ext uri="{BB962C8B-B14F-4D97-AF65-F5344CB8AC3E}">
        <p14:creationId xmlns:p14="http://schemas.microsoft.com/office/powerpoint/2010/main" val="6712814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7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up)">
                                      <p:cBhvr>
                                        <p:cTn id="17" dur="17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1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1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実践では，逆向き推論が決め手となる</a:t>
            </a:r>
            <a:endParaRPr kumimoji="1" lang="ja-JP" altLang="en-US" dirty="0"/>
          </a:p>
        </p:txBody>
      </p:sp>
      <p:sp>
        <p:nvSpPr>
          <p:cNvPr id="9" name="コンテンツ プレースホルダー 8"/>
          <p:cNvSpPr>
            <a:spLocks noGrp="1"/>
          </p:cNvSpPr>
          <p:nvPr>
            <p:ph sz="half" idx="1"/>
          </p:nvPr>
        </p:nvSpPr>
        <p:spPr>
          <a:xfrm>
            <a:off x="838200" y="5021940"/>
            <a:ext cx="5181600" cy="873131"/>
          </a:xfrm>
        </p:spPr>
        <p:txBody>
          <a:bodyPr>
            <a:normAutofit fontScale="77500" lnSpcReduction="20000"/>
          </a:bodyPr>
          <a:lstStyle/>
          <a:p>
            <a:pPr algn="ctr"/>
            <a:r>
              <a:rPr lang="en-US" altLang="ja-JP" dirty="0"/>
              <a:t>NHK</a:t>
            </a:r>
            <a:r>
              <a:rPr lang="ja-JP" altLang="en-US" dirty="0"/>
              <a:t>病名推理</a:t>
            </a:r>
            <a:r>
              <a:rPr lang="ja-JP" altLang="en-US" dirty="0" smtClean="0"/>
              <a:t>番組（木曜・午後</a:t>
            </a:r>
            <a:r>
              <a:rPr lang="en-US" altLang="ja-JP" dirty="0" smtClean="0"/>
              <a:t>10</a:t>
            </a:r>
            <a:r>
              <a:rPr lang="ja-JP" altLang="en-US" dirty="0" smtClean="0"/>
              <a:t>時～）</a:t>
            </a:r>
            <a:endParaRPr lang="en-US" altLang="ja-JP" dirty="0"/>
          </a:p>
          <a:p>
            <a:pPr algn="ctr"/>
            <a:r>
              <a:rPr lang="ja-JP" altLang="en-US" dirty="0"/>
              <a:t>総合診療医ドクター</a:t>
            </a:r>
            <a:r>
              <a:rPr lang="en-US" altLang="ja-JP" b="1" dirty="0">
                <a:latin typeface="Times New Roman" panose="02020603050405020304" pitchFamily="18" charset="0"/>
                <a:cs typeface="Times New Roman" panose="02020603050405020304" pitchFamily="18" charset="0"/>
              </a:rPr>
              <a:t>G</a:t>
            </a:r>
            <a:endParaRPr lang="ja-JP" altLang="en-US" b="1" dirty="0">
              <a:latin typeface="Times New Roman" panose="02020603050405020304" pitchFamily="18" charset="0"/>
              <a:cs typeface="Times New Roman" panose="02020603050405020304" pitchFamily="18" charset="0"/>
            </a:endParaRPr>
          </a:p>
          <a:p>
            <a:pPr marL="0" indent="0">
              <a:buNone/>
            </a:pPr>
            <a:endParaRPr kumimoji="1" lang="ja-JP" altLang="en-US" dirty="0"/>
          </a:p>
        </p:txBody>
      </p:sp>
      <p:pic>
        <p:nvPicPr>
          <p:cNvPr id="7"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680" y="1825625"/>
            <a:ext cx="5319320" cy="3016928"/>
          </a:xfrm>
          <a:prstGeom prst="rect">
            <a:avLst/>
          </a:prstGeom>
          <a:noFill/>
          <a:extLst>
            <a:ext uri="{909E8E84-426E-40DD-AFC4-6F175D3DCCD1}">
              <a14:hiddenFill xmlns:a14="http://schemas.microsoft.com/office/drawing/2010/main">
                <a:solidFill>
                  <a:srgbClr val="FFFFFF"/>
                </a:solidFill>
              </a14:hiddenFill>
            </a:ext>
          </a:extLst>
        </p:spPr>
      </p:pic>
      <p:sp>
        <p:nvSpPr>
          <p:cNvPr id="11" name="コンテンツ プレースホルダー 21"/>
          <p:cNvSpPr txBox="1">
            <a:spLocks noGrp="1"/>
          </p:cNvSpPr>
          <p:nvPr>
            <p:ph sz="half" idx="2"/>
          </p:nvPr>
        </p:nvSpPr>
        <p:spPr>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447675" indent="-17780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715963" indent="-174625"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989013" indent="-187325"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1166813" indent="-1778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smtClean="0"/>
              <a:t>この番組では，患者の病状から，病名を解明し，診療方法を確定するまでのプロセスを見せる。</a:t>
            </a:r>
            <a:endParaRPr lang="en-US" altLang="ja-JP" sz="2800" dirty="0" smtClean="0"/>
          </a:p>
          <a:p>
            <a:pPr lvl="1"/>
            <a:r>
              <a:rPr lang="ja-JP" altLang="en-US" sz="2400" dirty="0" smtClean="0"/>
              <a:t>研修医の最初の見立ては，全て外れ（患者を救済できない。なぜなのか？）。</a:t>
            </a:r>
            <a:endParaRPr lang="en-US" altLang="ja-JP" sz="2400" dirty="0" smtClean="0"/>
          </a:p>
          <a:p>
            <a:pPr lvl="1"/>
            <a:r>
              <a:rPr lang="ja-JP" altLang="en-US" sz="2400" dirty="0" smtClean="0"/>
              <a:t>総合診療医のアドバイスを受けながら，可能性のある病名を全てチェックし，除外すべきものを除外して，正解にたどり着く</a:t>
            </a:r>
            <a:r>
              <a:rPr lang="ja-JP" altLang="en-US" sz="1400" dirty="0" smtClean="0"/>
              <a:t>。</a:t>
            </a:r>
            <a:endParaRPr lang="ja-JP" altLang="en-US" sz="1400" dirty="0"/>
          </a:p>
        </p:txBody>
      </p:sp>
      <p:sp>
        <p:nvSpPr>
          <p:cNvPr id="12" name="日付プレースホルダー 11"/>
          <p:cNvSpPr>
            <a:spLocks noGrp="1"/>
          </p:cNvSpPr>
          <p:nvPr>
            <p:ph type="dt" sz="half" idx="10"/>
          </p:nvPr>
        </p:nvSpPr>
        <p:spPr/>
        <p:txBody>
          <a:bodyPr/>
          <a:lstStyle/>
          <a:p>
            <a:r>
              <a:rPr kumimoji="1" lang="en-US" altLang="ja-JP" smtClean="0"/>
              <a:t>2015/11/9</a:t>
            </a:r>
            <a:endParaRPr kumimoji="1" lang="ja-JP" altLang="en-US"/>
          </a:p>
        </p:txBody>
      </p:sp>
      <p:sp>
        <p:nvSpPr>
          <p:cNvPr id="13" name="フッター プレースホルダー 12"/>
          <p:cNvSpPr>
            <a:spLocks noGrp="1"/>
          </p:cNvSpPr>
          <p:nvPr>
            <p:ph type="ftr" sz="quarter" idx="11"/>
          </p:nvPr>
        </p:nvSpPr>
        <p:spPr/>
        <p:txBody>
          <a:bodyPr/>
          <a:lstStyle/>
          <a:p>
            <a:r>
              <a:rPr kumimoji="1" lang="en-US" altLang="ja-JP" smtClean="0"/>
              <a:t>How to interpret the law</a:t>
            </a:r>
            <a:endParaRPr kumimoji="1" lang="ja-JP" altLang="en-US"/>
          </a:p>
        </p:txBody>
      </p:sp>
      <p:sp>
        <p:nvSpPr>
          <p:cNvPr id="14" name="スライド番号プレースホルダー 13"/>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spTree>
    <p:extLst>
      <p:ext uri="{BB962C8B-B14F-4D97-AF65-F5344CB8AC3E}">
        <p14:creationId xmlns:p14="http://schemas.microsoft.com/office/powerpoint/2010/main" val="2822962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75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up)">
                                      <p:cBhvr>
                                        <p:cTn id="17" dur="1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up)">
                                      <p:cBhvr>
                                        <p:cTn id="22" dur="1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up)">
                                      <p:cBhvr>
                                        <p:cTn id="27" dur="2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法学部の教育目標（</a:t>
            </a:r>
            <a:r>
              <a:rPr kumimoji="1" lang="en-US" altLang="ja-JP" dirty="0" smtClean="0"/>
              <a:t>1/2</a:t>
            </a:r>
            <a:r>
              <a:rPr kumimoji="1" lang="ja-JP" altLang="en-US" dirty="0" smtClean="0"/>
              <a:t>）</a:t>
            </a:r>
            <a:r>
              <a:rPr kumimoji="1" lang="en-US" altLang="ja-JP" dirty="0" smtClean="0"/>
              <a:t/>
            </a:r>
            <a:br>
              <a:rPr kumimoji="1" lang="en-US" altLang="ja-JP" dirty="0" smtClean="0"/>
            </a:br>
            <a:r>
              <a:rPr lang="ja-JP" altLang="en-US" dirty="0" smtClean="0"/>
              <a:t>法的分析</a:t>
            </a:r>
            <a:r>
              <a:rPr lang="ja-JP" altLang="en-US" dirty="0"/>
              <a:t>能力</a:t>
            </a:r>
            <a:endParaRPr kumimoji="1" lang="ja-JP" alt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3163526177"/>
              </p:ext>
            </p:extLst>
          </p:nvPr>
        </p:nvGraphicFramePr>
        <p:xfrm>
          <a:off x="2320682" y="1844675"/>
          <a:ext cx="4899025" cy="4251325"/>
        </p:xfrm>
        <a:graphic>
          <a:graphicData uri="http://schemas.openxmlformats.org/presentationml/2006/ole">
            <mc:AlternateContent xmlns:mc="http://schemas.openxmlformats.org/markup-compatibility/2006">
              <mc:Choice xmlns:v="urn:schemas-microsoft-com:vml" Requires="v">
                <p:oleObj spid="_x0000_s2318" name="Visio" r:id="rId4" imgW="2676754" imgH="2323186" progId="Visio.Drawing.6">
                  <p:embed/>
                </p:oleObj>
              </mc:Choice>
              <mc:Fallback>
                <p:oleObj name="Visio" r:id="rId4" imgW="2676754" imgH="2323186"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0682" y="1844675"/>
                        <a:ext cx="4899025"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2758242068"/>
              </p:ext>
            </p:extLst>
          </p:nvPr>
        </p:nvGraphicFramePr>
        <p:xfrm>
          <a:off x="5273432" y="1843088"/>
          <a:ext cx="4826000" cy="4276725"/>
        </p:xfrm>
        <a:graphic>
          <a:graphicData uri="http://schemas.openxmlformats.org/presentationml/2006/ole">
            <mc:AlternateContent xmlns:mc="http://schemas.openxmlformats.org/markup-compatibility/2006">
              <mc:Choice xmlns:v="urn:schemas-microsoft-com:vml" Requires="v">
                <p:oleObj spid="_x0000_s2319" name="Visio" r:id="rId6" imgW="2606345" imgH="2310079" progId="Visio.Drawing.6">
                  <p:embed/>
                </p:oleObj>
              </mc:Choice>
              <mc:Fallback>
                <p:oleObj name="Visio" r:id="rId6" imgW="2606345" imgH="2310079"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73432" y="1843088"/>
                        <a:ext cx="482600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日付プレースホルダー 5"/>
          <p:cNvSpPr>
            <a:spLocks noGrp="1"/>
          </p:cNvSpPr>
          <p:nvPr>
            <p:ph type="dt" sz="half" idx="10"/>
          </p:nvPr>
        </p:nvSpPr>
        <p:spPr/>
        <p:txBody>
          <a:bodyPr/>
          <a:lstStyle/>
          <a:p>
            <a:r>
              <a:rPr kumimoji="1" lang="en-US" altLang="ja-JP" smtClean="0"/>
              <a:t>2015/11/9</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How to interpret the law</a:t>
            </a:r>
            <a:endParaRPr kumimoji="1" lang="ja-JP" altLang="en-US"/>
          </a:p>
        </p:txBody>
      </p:sp>
      <p:sp>
        <p:nvSpPr>
          <p:cNvPr id="8" name="スライド番号プレースホルダー 7"/>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spTree>
    <p:extLst>
      <p:ext uri="{BB962C8B-B14F-4D97-AF65-F5344CB8AC3E}">
        <p14:creationId xmlns:p14="http://schemas.microsoft.com/office/powerpoint/2010/main" val="420057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法学部の教育目標</a:t>
            </a:r>
            <a:r>
              <a:rPr lang="ja-JP" altLang="en-US" dirty="0" smtClean="0"/>
              <a:t>（</a:t>
            </a:r>
            <a:r>
              <a:rPr lang="en-US" altLang="ja-JP" dirty="0" smtClean="0"/>
              <a:t>2/2</a:t>
            </a:r>
            <a:r>
              <a:rPr lang="ja-JP" altLang="en-US" dirty="0"/>
              <a:t>）</a:t>
            </a:r>
            <a:r>
              <a:rPr lang="en-US" altLang="ja-JP" dirty="0"/>
              <a:t/>
            </a:r>
            <a:br>
              <a:rPr lang="en-US" altLang="ja-JP" dirty="0"/>
            </a:br>
            <a:r>
              <a:rPr lang="ja-JP" altLang="en-US" dirty="0" smtClean="0"/>
              <a:t>法的議論の能力</a:t>
            </a:r>
            <a:endParaRPr kumimoji="1" lang="ja-JP" altLang="en-US" dirty="0"/>
          </a:p>
        </p:txBody>
      </p:sp>
      <p:sp>
        <p:nvSpPr>
          <p:cNvPr id="6" name="テキスト ボックス 5"/>
          <p:cNvSpPr txBox="1">
            <a:spLocks noChangeArrowheads="1"/>
          </p:cNvSpPr>
          <p:nvPr/>
        </p:nvSpPr>
        <p:spPr bwMode="auto">
          <a:xfrm>
            <a:off x="6978158" y="3197082"/>
            <a:ext cx="936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おそらく</a:t>
            </a:r>
            <a:endParaRPr lang="en-US" altLang="ja-JP">
              <a:latin typeface="Century" pitchFamily="18" charset="0"/>
            </a:endParaRPr>
          </a:p>
        </p:txBody>
      </p:sp>
      <p:sp>
        <p:nvSpPr>
          <p:cNvPr id="7" name="テキスト ボックス 6"/>
          <p:cNvSpPr txBox="1">
            <a:spLocks noChangeArrowheads="1"/>
          </p:cNvSpPr>
          <p:nvPr/>
        </p:nvSpPr>
        <p:spPr bwMode="auto">
          <a:xfrm>
            <a:off x="2298010" y="1787525"/>
            <a:ext cx="533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buFont typeface="Arial" charset="0"/>
              <a:buChar char="•"/>
            </a:pPr>
            <a:r>
              <a:rPr lang="ja-JP" altLang="en-US" sz="2000" b="1" dirty="0">
                <a:latin typeface="Times New Roman" charset="0"/>
                <a:cs typeface="Times New Roman" charset="0"/>
              </a:rPr>
              <a:t>三段論法（反論を許さない硬直性が問題）</a:t>
            </a:r>
            <a:endParaRPr lang="en-US" altLang="ja-JP" sz="2000" b="1" dirty="0">
              <a:latin typeface="Times New Roman" charset="0"/>
              <a:cs typeface="Times New Roman" charset="0"/>
            </a:endParaRPr>
          </a:p>
          <a:p>
            <a:pPr lvl="1" eaLnBrk="1" hangingPunct="1">
              <a:buFont typeface="Arial" charset="0"/>
              <a:buChar char="•"/>
            </a:pPr>
            <a:r>
              <a:rPr lang="ja-JP" altLang="en-US" sz="2000" dirty="0">
                <a:latin typeface="Times New Roman" charset="0"/>
                <a:cs typeface="Times New Roman" charset="0"/>
              </a:rPr>
              <a:t>大前提</a:t>
            </a:r>
            <a:r>
              <a:rPr lang="en-US" altLang="ja-JP" sz="2000" dirty="0">
                <a:latin typeface="Times New Roman" charset="0"/>
                <a:cs typeface="Times New Roman" charset="0"/>
              </a:rPr>
              <a:t>: </a:t>
            </a:r>
            <a:r>
              <a:rPr lang="ja-JP" altLang="en-US" sz="2000" dirty="0">
                <a:latin typeface="Times New Roman" charset="0"/>
                <a:cs typeface="Times New Roman" charset="0"/>
              </a:rPr>
              <a:t>全ての人間は死ぬ。</a:t>
            </a:r>
            <a:endParaRPr lang="en-US" altLang="ja-JP" sz="2000" dirty="0">
              <a:latin typeface="Times New Roman" charset="0"/>
              <a:cs typeface="Times New Roman" charset="0"/>
            </a:endParaRPr>
          </a:p>
          <a:p>
            <a:pPr lvl="1" eaLnBrk="1" hangingPunct="1">
              <a:buFont typeface="Arial" charset="0"/>
              <a:buChar char="•"/>
            </a:pPr>
            <a:r>
              <a:rPr lang="ja-JP" altLang="en-US" sz="2000" dirty="0">
                <a:latin typeface="Times New Roman" charset="0"/>
                <a:cs typeface="Times New Roman" charset="0"/>
              </a:rPr>
              <a:t>小前提</a:t>
            </a:r>
            <a:r>
              <a:rPr lang="en-US" altLang="ja-JP" sz="2000" dirty="0">
                <a:latin typeface="Times New Roman" charset="0"/>
                <a:cs typeface="Times New Roman" charset="0"/>
              </a:rPr>
              <a:t>: </a:t>
            </a:r>
            <a:r>
              <a:rPr lang="ja-JP" altLang="en-US" sz="2000" dirty="0">
                <a:latin typeface="Times New Roman" charset="0"/>
                <a:cs typeface="Times New Roman" charset="0"/>
              </a:rPr>
              <a:t>ソクラテスは人間である。</a:t>
            </a:r>
            <a:endParaRPr lang="en-US" altLang="ja-JP" sz="2000" dirty="0">
              <a:latin typeface="Times New Roman" charset="0"/>
              <a:cs typeface="Times New Roman" charset="0"/>
            </a:endParaRPr>
          </a:p>
          <a:p>
            <a:pPr lvl="1" eaLnBrk="1" hangingPunct="1">
              <a:buFont typeface="Arial" charset="0"/>
              <a:buChar char="•"/>
            </a:pPr>
            <a:r>
              <a:rPr lang="ja-JP" altLang="en-US" sz="2000" dirty="0">
                <a:latin typeface="Times New Roman" charset="0"/>
                <a:cs typeface="Times New Roman" charset="0"/>
              </a:rPr>
              <a:t>結　論：ソクラテスは死ぬ。</a:t>
            </a:r>
            <a:endParaRPr lang="en-US" altLang="ja-JP" sz="2000" dirty="0">
              <a:latin typeface="Times New Roman" charset="0"/>
              <a:cs typeface="Times New Roman" charset="0"/>
            </a:endParaRPr>
          </a:p>
        </p:txBody>
      </p:sp>
      <p:sp>
        <p:nvSpPr>
          <p:cNvPr id="8" name="円/楕円 7"/>
          <p:cNvSpPr/>
          <p:nvPr/>
        </p:nvSpPr>
        <p:spPr>
          <a:xfrm>
            <a:off x="2226002" y="3588549"/>
            <a:ext cx="1800200"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データ</a:t>
            </a:r>
          </a:p>
        </p:txBody>
      </p:sp>
      <p:sp>
        <p:nvSpPr>
          <p:cNvPr id="9" name="円/楕円 8"/>
          <p:cNvSpPr/>
          <p:nvPr/>
        </p:nvSpPr>
        <p:spPr>
          <a:xfrm>
            <a:off x="8562706" y="3588549"/>
            <a:ext cx="1584176"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主張</a:t>
            </a:r>
          </a:p>
        </p:txBody>
      </p:sp>
      <p:cxnSp>
        <p:nvCxnSpPr>
          <p:cNvPr id="10" name="直線矢印コネクタ 9"/>
          <p:cNvCxnSpPr>
            <a:stCxn id="8" idx="6"/>
            <a:endCxn id="9" idx="2"/>
          </p:cNvCxnSpPr>
          <p:nvPr/>
        </p:nvCxnSpPr>
        <p:spPr>
          <a:xfrm>
            <a:off x="4026996" y="3960669"/>
            <a:ext cx="453548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 name="円/楕円 10"/>
          <p:cNvSpPr/>
          <p:nvPr/>
        </p:nvSpPr>
        <p:spPr>
          <a:xfrm>
            <a:off x="4026202" y="4465221"/>
            <a:ext cx="1872208"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論拠</a:t>
            </a:r>
          </a:p>
        </p:txBody>
      </p:sp>
      <p:sp>
        <p:nvSpPr>
          <p:cNvPr id="12" name="円/楕円 11"/>
          <p:cNvSpPr/>
          <p:nvPr/>
        </p:nvSpPr>
        <p:spPr>
          <a:xfrm>
            <a:off x="6618490" y="4465221"/>
            <a:ext cx="1656184"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反論</a:t>
            </a:r>
          </a:p>
        </p:txBody>
      </p:sp>
      <p:sp>
        <p:nvSpPr>
          <p:cNvPr id="13" name="円/楕円 12"/>
          <p:cNvSpPr/>
          <p:nvPr/>
        </p:nvSpPr>
        <p:spPr>
          <a:xfrm>
            <a:off x="5358635" y="5389642"/>
            <a:ext cx="1872208" cy="74523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裏づけ</a:t>
            </a:r>
          </a:p>
        </p:txBody>
      </p:sp>
      <p:sp>
        <p:nvSpPr>
          <p:cNvPr id="14" name="円/楕円 13"/>
          <p:cNvSpPr/>
          <p:nvPr/>
        </p:nvSpPr>
        <p:spPr>
          <a:xfrm>
            <a:off x="6618490" y="3588549"/>
            <a:ext cx="1656184" cy="745232"/>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15" name="テキスト ボックス 14"/>
          <p:cNvSpPr txBox="1">
            <a:spLocks noChangeArrowheads="1"/>
          </p:cNvSpPr>
          <p:nvPr/>
        </p:nvSpPr>
        <p:spPr bwMode="auto">
          <a:xfrm>
            <a:off x="2226771" y="3157394"/>
            <a:ext cx="2663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kumimoji="1">
                <a:solidFill>
                  <a:schemeClr val="tx1"/>
                </a:solidFill>
                <a:latin typeface="Tahoma" charset="0"/>
                <a:ea typeface="ＭＳ Ｐゴシック" charset="-128"/>
              </a:defRPr>
            </a:lvl1pPr>
            <a:lvl2pPr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marL="0" lvl="1" eaLnBrk="1" hangingPunct="1"/>
            <a:r>
              <a:rPr lang="ja-JP" altLang="en-US">
                <a:latin typeface="Century" pitchFamily="18" charset="0"/>
              </a:rPr>
              <a:t>ソクラテスは人間である。</a:t>
            </a:r>
            <a:endParaRPr lang="en-US" altLang="ja-JP">
              <a:latin typeface="Century" pitchFamily="18" charset="0"/>
            </a:endParaRPr>
          </a:p>
        </p:txBody>
      </p:sp>
      <p:sp>
        <p:nvSpPr>
          <p:cNvPr id="16" name="テキスト ボックス 15"/>
          <p:cNvSpPr txBox="1">
            <a:spLocks noChangeArrowheads="1"/>
          </p:cNvSpPr>
          <p:nvPr/>
        </p:nvSpPr>
        <p:spPr bwMode="auto">
          <a:xfrm>
            <a:off x="8275146" y="3157394"/>
            <a:ext cx="18716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ソクラテスは死ぬ。</a:t>
            </a:r>
          </a:p>
        </p:txBody>
      </p:sp>
      <p:sp>
        <p:nvSpPr>
          <p:cNvPr id="17" name="テキスト ボックス 16"/>
          <p:cNvSpPr txBox="1">
            <a:spLocks noChangeArrowheads="1"/>
          </p:cNvSpPr>
          <p:nvPr/>
        </p:nvSpPr>
        <p:spPr bwMode="auto">
          <a:xfrm>
            <a:off x="2442671" y="4563919"/>
            <a:ext cx="1366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人間</a:t>
            </a:r>
            <a:r>
              <a:rPr lang="ja-JP" altLang="en-US" dirty="0">
                <a:latin typeface="Century" pitchFamily="18" charset="0"/>
              </a:rPr>
              <a:t>は死ぬ。</a:t>
            </a:r>
          </a:p>
        </p:txBody>
      </p:sp>
      <p:sp>
        <p:nvSpPr>
          <p:cNvPr id="18" name="テキスト ボックス 17"/>
          <p:cNvSpPr txBox="1">
            <a:spLocks noChangeArrowheads="1"/>
          </p:cNvSpPr>
          <p:nvPr/>
        </p:nvSpPr>
        <p:spPr bwMode="auto">
          <a:xfrm>
            <a:off x="2941146" y="5589444"/>
            <a:ext cx="22685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a:latin typeface="Century" pitchFamily="18" charset="0"/>
              </a:rPr>
              <a:t>万物は流転するが，</a:t>
            </a:r>
          </a:p>
        </p:txBody>
      </p:sp>
      <p:cxnSp>
        <p:nvCxnSpPr>
          <p:cNvPr id="19" name="直線矢印コネクタ 18"/>
          <p:cNvCxnSpPr>
            <a:stCxn id="11" idx="0"/>
          </p:cNvCxnSpPr>
          <p:nvPr/>
        </p:nvCxnSpPr>
        <p:spPr>
          <a:xfrm flipV="1">
            <a:off x="4962033" y="3960669"/>
            <a:ext cx="0" cy="5048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2" idx="0"/>
            <a:endCxn id="14" idx="4"/>
          </p:cNvCxnSpPr>
          <p:nvPr/>
        </p:nvCxnSpPr>
        <p:spPr>
          <a:xfrm flipV="1">
            <a:off x="7446471" y="4333732"/>
            <a:ext cx="0" cy="131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a:stCxn id="13" idx="0"/>
            <a:endCxn id="11" idx="4"/>
          </p:cNvCxnSpPr>
          <p:nvPr/>
        </p:nvCxnSpPr>
        <p:spPr>
          <a:xfrm flipH="1" flipV="1">
            <a:off x="4962033" y="5210032"/>
            <a:ext cx="1331913" cy="1793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3" idx="0"/>
            <a:endCxn id="12" idx="4"/>
          </p:cNvCxnSpPr>
          <p:nvPr/>
        </p:nvCxnSpPr>
        <p:spPr>
          <a:xfrm flipV="1">
            <a:off x="6293946" y="5210032"/>
            <a:ext cx="1152525" cy="1793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テキスト ボックス 22"/>
          <p:cNvSpPr txBox="1">
            <a:spLocks noChangeArrowheads="1"/>
          </p:cNvSpPr>
          <p:nvPr/>
        </p:nvSpPr>
        <p:spPr bwMode="auto">
          <a:xfrm>
            <a:off x="8275146" y="4516294"/>
            <a:ext cx="18716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a:latin typeface="Century" pitchFamily="18" charset="0"/>
              </a:rPr>
              <a:t>ソクラテスは哲学の神様である。</a:t>
            </a:r>
          </a:p>
        </p:txBody>
      </p:sp>
      <p:sp>
        <p:nvSpPr>
          <p:cNvPr id="24" name="テキスト ボックス 34"/>
          <p:cNvSpPr txBox="1">
            <a:spLocks noChangeArrowheads="1"/>
          </p:cNvSpPr>
          <p:nvPr/>
        </p:nvSpPr>
        <p:spPr bwMode="auto">
          <a:xfrm>
            <a:off x="7373445" y="1787525"/>
            <a:ext cx="31732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buFont typeface="Arial" charset="0"/>
              <a:buChar char="•"/>
            </a:pPr>
            <a:r>
              <a:rPr lang="ja-JP" altLang="en-US" sz="2000" b="1" dirty="0">
                <a:latin typeface="Times New Roman" charset="0"/>
                <a:cs typeface="Times New Roman" charset="0"/>
                <a:hlinkClick r:id="rId3" action="ppaction://hlinksldjump"/>
              </a:rPr>
              <a:t>トゥールミン</a:t>
            </a:r>
            <a:r>
              <a:rPr lang="ja-JP" altLang="en-US" sz="2000" b="1" dirty="0" smtClean="0">
                <a:latin typeface="Times New Roman" charset="0"/>
                <a:cs typeface="Times New Roman" charset="0"/>
                <a:hlinkClick r:id="rId3" action="ppaction://hlinksldjump"/>
              </a:rPr>
              <a:t>図式</a:t>
            </a:r>
            <a:endParaRPr lang="en-US" altLang="ja-JP" sz="2000" b="1" dirty="0" smtClean="0">
              <a:latin typeface="Times New Roman" charset="0"/>
              <a:cs typeface="Times New Roman" charset="0"/>
            </a:endParaRPr>
          </a:p>
          <a:p>
            <a:pPr lvl="1" eaLnBrk="1" hangingPunct="1">
              <a:buFont typeface="Arial" charset="0"/>
              <a:buChar char="•"/>
            </a:pPr>
            <a:r>
              <a:rPr lang="ja-JP" altLang="en-US" sz="2000" b="1" dirty="0" smtClean="0">
                <a:latin typeface="Times New Roman" charset="0"/>
                <a:cs typeface="Times New Roman" charset="0"/>
              </a:rPr>
              <a:t>議論の構造の提供</a:t>
            </a:r>
            <a:endParaRPr lang="en-US" altLang="ja-JP" sz="2000" b="1" dirty="0" smtClean="0">
              <a:latin typeface="Times New Roman" charset="0"/>
              <a:cs typeface="Times New Roman" charset="0"/>
            </a:endParaRPr>
          </a:p>
          <a:p>
            <a:pPr lvl="1" eaLnBrk="1" hangingPunct="1">
              <a:buFont typeface="Arial" charset="0"/>
              <a:buChar char="•"/>
            </a:pPr>
            <a:r>
              <a:rPr lang="ja-JP" altLang="en-US" sz="2000" b="1" dirty="0" smtClean="0">
                <a:latin typeface="Times New Roman" charset="0"/>
                <a:cs typeface="Times New Roman" charset="0"/>
              </a:rPr>
              <a:t>全ての議論</a:t>
            </a:r>
            <a:r>
              <a:rPr lang="ja-JP" altLang="en-US" sz="2000" b="1" dirty="0">
                <a:latin typeface="Times New Roman" charset="0"/>
                <a:cs typeface="Times New Roman" charset="0"/>
              </a:rPr>
              <a:t>に</a:t>
            </a:r>
            <a:r>
              <a:rPr lang="ja-JP" altLang="en-US" sz="2000" b="1" dirty="0" smtClean="0">
                <a:latin typeface="Times New Roman" charset="0"/>
                <a:cs typeface="Times New Roman" charset="0"/>
              </a:rPr>
              <a:t>通用</a:t>
            </a:r>
            <a:endParaRPr lang="ja-JP" altLang="en-US" sz="2000" b="1" dirty="0">
              <a:latin typeface="Times New Roman" charset="0"/>
              <a:cs typeface="Times New Roman" charset="0"/>
            </a:endParaRPr>
          </a:p>
        </p:txBody>
      </p:sp>
      <p:sp>
        <p:nvSpPr>
          <p:cNvPr id="25" name="テキスト ボックス 24"/>
          <p:cNvSpPr txBox="1">
            <a:spLocks noChangeArrowheads="1"/>
          </p:cNvSpPr>
          <p:nvPr/>
        </p:nvSpPr>
        <p:spPr bwMode="auto">
          <a:xfrm>
            <a:off x="6867033" y="3157394"/>
            <a:ext cx="1012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b="1">
                <a:solidFill>
                  <a:srgbClr val="FF0000"/>
                </a:solidFill>
                <a:latin typeface="Century" pitchFamily="18" charset="0"/>
              </a:rPr>
              <a:t>誤り</a:t>
            </a:r>
          </a:p>
        </p:txBody>
      </p:sp>
      <p:sp>
        <p:nvSpPr>
          <p:cNvPr id="26" name="テキスト ボックス 25"/>
          <p:cNvSpPr txBox="1">
            <a:spLocks noChangeArrowheads="1"/>
          </p:cNvSpPr>
          <p:nvPr/>
        </p:nvSpPr>
        <p:spPr bwMode="auto">
          <a:xfrm>
            <a:off x="7446471" y="5600557"/>
            <a:ext cx="2051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真理は生き続ける。</a:t>
            </a:r>
          </a:p>
        </p:txBody>
      </p:sp>
      <p:sp>
        <p:nvSpPr>
          <p:cNvPr id="27" name="円/楕円 26"/>
          <p:cNvSpPr/>
          <p:nvPr/>
        </p:nvSpPr>
        <p:spPr>
          <a:xfrm>
            <a:off x="6618962" y="3588549"/>
            <a:ext cx="1656184" cy="745232"/>
          </a:xfrm>
          <a:prstGeom prst="ellipse">
            <a:avLst/>
          </a:prstGeom>
          <a:solidFill>
            <a:srgbClr val="FEE0B8"/>
          </a:solidFill>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3" name="日付プレースホルダー 2"/>
          <p:cNvSpPr>
            <a:spLocks noGrp="1"/>
          </p:cNvSpPr>
          <p:nvPr>
            <p:ph type="dt" sz="half" idx="10"/>
          </p:nvPr>
        </p:nvSpPr>
        <p:spPr/>
        <p:txBody>
          <a:bodyPr/>
          <a:lstStyle/>
          <a:p>
            <a:r>
              <a:rPr kumimoji="1" lang="en-US" altLang="ja-JP" smtClean="0"/>
              <a:t>2015/11/9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How to interpret the law</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spTree>
    <p:extLst>
      <p:ext uri="{BB962C8B-B14F-4D97-AF65-F5344CB8AC3E}">
        <p14:creationId xmlns:p14="http://schemas.microsoft.com/office/powerpoint/2010/main" val="4229419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1000"/>
                                        <p:tgtEl>
                                          <p:spTgt spid="7">
                                            <p:txEl>
                                              <p:pRg st="1" end="1"/>
                                            </p:txEl>
                                          </p:spTgt>
                                        </p:tgtEl>
                                      </p:cBhvr>
                                    </p:animEffect>
                                  </p:childTnLst>
                                </p:cTn>
                              </p:par>
                            </p:childTnLst>
                          </p:cTn>
                        </p:par>
                        <p:par>
                          <p:cTn id="12" fill="hold">
                            <p:stCondLst>
                              <p:cond delay="2500"/>
                            </p:stCondLst>
                            <p:childTnLst>
                              <p:par>
                                <p:cTn id="13" presetID="22" presetClass="entr" presetSubtype="8" fill="hold"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1000"/>
                                        <p:tgtEl>
                                          <p:spTgt spid="7">
                                            <p:txEl>
                                              <p:pRg st="2" end="2"/>
                                            </p:txEl>
                                          </p:spTgt>
                                        </p:tgtEl>
                                      </p:cBhvr>
                                    </p:animEffect>
                                  </p:childTnLst>
                                </p:cTn>
                              </p:par>
                            </p:childTnLst>
                          </p:cTn>
                        </p:par>
                        <p:par>
                          <p:cTn id="16" fill="hold">
                            <p:stCondLst>
                              <p:cond delay="4000"/>
                            </p:stCondLst>
                            <p:childTnLst>
                              <p:par>
                                <p:cTn id="17" presetID="22" presetClass="entr" presetSubtype="8" fill="hold"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10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4">
                                            <p:txEl>
                                              <p:pRg st="0" end="0"/>
                                            </p:txEl>
                                          </p:spTgt>
                                        </p:tgtEl>
                                        <p:attrNameLst>
                                          <p:attrName>style.visibility</p:attrName>
                                        </p:attrNameLst>
                                      </p:cBhvr>
                                      <p:to>
                                        <p:strVal val="visible"/>
                                      </p:to>
                                    </p:set>
                                    <p:animEffect transition="in" filter="wipe(left)">
                                      <p:cBhvr>
                                        <p:cTn id="24" dur="1000"/>
                                        <p:tgtEl>
                                          <p:spTgt spid="24">
                                            <p:txEl>
                                              <p:pRg st="0" end="0"/>
                                            </p:txEl>
                                          </p:spTgt>
                                        </p:tgtEl>
                                      </p:cBhvr>
                                    </p:animEffect>
                                  </p:childTnLst>
                                </p:cTn>
                              </p:par>
                            </p:childTnLst>
                          </p:cTn>
                        </p:par>
                        <p:par>
                          <p:cTn id="25" fill="hold">
                            <p:stCondLst>
                              <p:cond delay="1000"/>
                            </p:stCondLst>
                            <p:childTnLst>
                              <p:par>
                                <p:cTn id="26" presetID="22" presetClass="entr" presetSubtype="8" fill="hold" nodeType="afterEffect">
                                  <p:stCondLst>
                                    <p:cond delay="500"/>
                                  </p:stCondLst>
                                  <p:childTnLst>
                                    <p:set>
                                      <p:cBhvr>
                                        <p:cTn id="27" dur="1" fill="hold">
                                          <p:stCondLst>
                                            <p:cond delay="0"/>
                                          </p:stCondLst>
                                        </p:cTn>
                                        <p:tgtEl>
                                          <p:spTgt spid="24">
                                            <p:txEl>
                                              <p:pRg st="1" end="1"/>
                                            </p:txEl>
                                          </p:spTgt>
                                        </p:tgtEl>
                                        <p:attrNameLst>
                                          <p:attrName>style.visibility</p:attrName>
                                        </p:attrNameLst>
                                      </p:cBhvr>
                                      <p:to>
                                        <p:strVal val="visible"/>
                                      </p:to>
                                    </p:set>
                                    <p:animEffect transition="in" filter="wipe(left)">
                                      <p:cBhvr>
                                        <p:cTn id="28" dur="1000"/>
                                        <p:tgtEl>
                                          <p:spTgt spid="24">
                                            <p:txEl>
                                              <p:pRg st="1" end="1"/>
                                            </p:txEl>
                                          </p:spTgt>
                                        </p:tgtEl>
                                      </p:cBhvr>
                                    </p:animEffect>
                                  </p:childTnLst>
                                </p:cTn>
                              </p:par>
                            </p:childTnLst>
                          </p:cTn>
                        </p:par>
                        <p:par>
                          <p:cTn id="29" fill="hold">
                            <p:stCondLst>
                              <p:cond delay="2500"/>
                            </p:stCondLst>
                            <p:childTnLst>
                              <p:par>
                                <p:cTn id="30" presetID="22" presetClass="entr" presetSubtype="8" fill="hold" nodeType="afterEffect">
                                  <p:stCondLst>
                                    <p:cond delay="500"/>
                                  </p:stCondLst>
                                  <p:childTnLst>
                                    <p:set>
                                      <p:cBhvr>
                                        <p:cTn id="31" dur="1" fill="hold">
                                          <p:stCondLst>
                                            <p:cond delay="0"/>
                                          </p:stCondLst>
                                        </p:cTn>
                                        <p:tgtEl>
                                          <p:spTgt spid="24">
                                            <p:txEl>
                                              <p:pRg st="2" end="2"/>
                                            </p:txEl>
                                          </p:spTgt>
                                        </p:tgtEl>
                                        <p:attrNameLst>
                                          <p:attrName>style.visibility</p:attrName>
                                        </p:attrNameLst>
                                      </p:cBhvr>
                                      <p:to>
                                        <p:strVal val="visible"/>
                                      </p:to>
                                    </p:set>
                                    <p:animEffect transition="in" filter="wipe(left)">
                                      <p:cBhvr>
                                        <p:cTn id="32" dur="1000"/>
                                        <p:tgtEl>
                                          <p:spTgt spid="2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par>
                                <p:cTn id="38" presetID="22" presetClass="entr" presetSubtype="8" fill="hold" nodeType="withEffect">
                                  <p:stCondLst>
                                    <p:cond delay="500"/>
                                  </p:stCondLst>
                                  <p:childTnLst>
                                    <p:set>
                                      <p:cBhvr>
                                        <p:cTn id="39" dur="1" fill="hold">
                                          <p:stCondLst>
                                            <p:cond delay="0"/>
                                          </p:stCondLst>
                                        </p:cTn>
                                        <p:tgtEl>
                                          <p:spTgt spid="15">
                                            <p:txEl>
                                              <p:pRg st="0" end="0"/>
                                            </p:txEl>
                                          </p:spTgt>
                                        </p:tgtEl>
                                        <p:attrNameLst>
                                          <p:attrName>style.visibility</p:attrName>
                                        </p:attrNameLst>
                                      </p:cBhvr>
                                      <p:to>
                                        <p:strVal val="visible"/>
                                      </p:to>
                                    </p:set>
                                    <p:animEffect transition="in" filter="wipe(left)">
                                      <p:cBhvr>
                                        <p:cTn id="40" dur="1000"/>
                                        <p:tgtEl>
                                          <p:spTgt spid="15">
                                            <p:txEl>
                                              <p:pRg st="0" end="0"/>
                                            </p:txEl>
                                          </p:spTgt>
                                        </p:tgtEl>
                                      </p:cBhvr>
                                    </p:animEffect>
                                  </p:childTnLst>
                                </p:cTn>
                              </p:par>
                            </p:childTnLst>
                          </p:cTn>
                        </p:par>
                        <p:par>
                          <p:cTn id="41" fill="hold">
                            <p:stCondLst>
                              <p:cond delay="1500"/>
                            </p:stCondLst>
                            <p:childTnLst>
                              <p:par>
                                <p:cTn id="42" presetID="22" presetClass="entr" presetSubtype="8"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2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1000"/>
                                        <p:tgtEl>
                                          <p:spTgt spid="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1000"/>
                                        <p:tgtEl>
                                          <p:spTgt spid="11"/>
                                        </p:tgtEl>
                                      </p:cBhvr>
                                    </p:animEffect>
                                  </p:childTnLst>
                                </p:cTn>
                              </p:par>
                              <p:par>
                                <p:cTn id="58" presetID="22" presetClass="entr" presetSubtype="8" fill="hold" grpId="0" nodeType="withEffect">
                                  <p:stCondLst>
                                    <p:cond delay="150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1000"/>
                                        <p:tgtEl>
                                          <p:spTgt spid="17"/>
                                        </p:tgtEl>
                                      </p:cBhvr>
                                    </p:animEffect>
                                  </p:childTnLst>
                                </p:cTn>
                              </p:par>
                            </p:childTnLst>
                          </p:cTn>
                        </p:par>
                        <p:par>
                          <p:cTn id="61" fill="hold">
                            <p:stCondLst>
                              <p:cond delay="2500"/>
                            </p:stCondLst>
                            <p:childTnLst>
                              <p:par>
                                <p:cTn id="62" presetID="22" presetClass="entr" presetSubtype="4" fill="hold"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down)">
                                      <p:cBhvr>
                                        <p:cTn id="64" dur="500"/>
                                        <p:tgtEl>
                                          <p:spTgt spid="19"/>
                                        </p:tgtEl>
                                      </p:cBhvr>
                                    </p:animEffect>
                                  </p:childTnLst>
                                </p:cTn>
                              </p:par>
                            </p:childTnLst>
                          </p:cTn>
                        </p:par>
                        <p:par>
                          <p:cTn id="65" fill="hold">
                            <p:stCondLst>
                              <p:cond delay="3000"/>
                            </p:stCondLst>
                            <p:childTnLst>
                              <p:par>
                                <p:cTn id="66" presetID="22" presetClass="entr" presetSubtype="8"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500"/>
                                        <p:tgtEl>
                                          <p:spTgt spid="14"/>
                                        </p:tgtEl>
                                      </p:cBhvr>
                                    </p:animEffect>
                                  </p:childTnLst>
                                </p:cTn>
                              </p:par>
                            </p:childTnLst>
                          </p:cTn>
                        </p:par>
                        <p:par>
                          <p:cTn id="69" fill="hold">
                            <p:stCondLst>
                              <p:cond delay="3500"/>
                            </p:stCondLst>
                            <p:childTnLst>
                              <p:par>
                                <p:cTn id="70" presetID="22" presetClass="entr" presetSubtype="8" fill="hold" grpId="0"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left)">
                                      <p:cBhvr>
                                        <p:cTn id="72" dur="5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left)">
                                      <p:cBhvr>
                                        <p:cTn id="77" dur="1000"/>
                                        <p:tgtEl>
                                          <p:spTgt spid="12"/>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left)">
                                      <p:cBhvr>
                                        <p:cTn id="80" dur="1000"/>
                                        <p:tgtEl>
                                          <p:spTgt spid="23"/>
                                        </p:tgtEl>
                                      </p:cBhvr>
                                    </p:animEffect>
                                  </p:childTnLst>
                                </p:cTn>
                              </p:par>
                            </p:childTnLst>
                          </p:cTn>
                        </p:par>
                        <p:par>
                          <p:cTn id="81" fill="hold">
                            <p:stCondLst>
                              <p:cond delay="1000"/>
                            </p:stCondLst>
                            <p:childTnLst>
                              <p:par>
                                <p:cTn id="82" presetID="22" presetClass="entr" presetSubtype="4" fill="hold" nodeType="after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wipe(down)">
                                      <p:cBhvr>
                                        <p:cTn id="84" dur="500"/>
                                        <p:tgtEl>
                                          <p:spTgt spid="20"/>
                                        </p:tgtEl>
                                      </p:cBhvr>
                                    </p:animEffect>
                                  </p:childTnLst>
                                </p:cTn>
                              </p:par>
                            </p:childTnLst>
                          </p:cTn>
                        </p:par>
                        <p:par>
                          <p:cTn id="85" fill="hold">
                            <p:stCondLst>
                              <p:cond delay="1500"/>
                            </p:stCondLst>
                            <p:childTnLst>
                              <p:par>
                                <p:cTn id="86" presetID="10" presetClass="exit" presetSubtype="0" fill="hold" nodeType="afterEffect">
                                  <p:stCondLst>
                                    <p:cond delay="0"/>
                                  </p:stCondLst>
                                  <p:childTnLst>
                                    <p:animEffect transition="out" filter="fade">
                                      <p:cBhvr>
                                        <p:cTn id="87" dur="1000"/>
                                        <p:tgtEl>
                                          <p:spTgt spid="14"/>
                                        </p:tgtEl>
                                      </p:cBhvr>
                                    </p:animEffect>
                                    <p:set>
                                      <p:cBhvr>
                                        <p:cTn id="88" dur="1" fill="hold">
                                          <p:stCondLst>
                                            <p:cond delay="999"/>
                                          </p:stCondLst>
                                        </p:cTn>
                                        <p:tgtEl>
                                          <p:spTgt spid="14"/>
                                        </p:tgtEl>
                                        <p:attrNameLst>
                                          <p:attrName>style.visibility</p:attrName>
                                        </p:attrNameLst>
                                      </p:cBhvr>
                                      <p:to>
                                        <p:strVal val="hidden"/>
                                      </p:to>
                                    </p:set>
                                  </p:childTnLst>
                                </p:cTn>
                              </p:par>
                              <p:par>
                                <p:cTn id="89" presetID="22" presetClass="entr" presetSubtype="8" fill="hold" nodeType="with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left)">
                                      <p:cBhvr>
                                        <p:cTn id="91" dur="1000"/>
                                        <p:tgtEl>
                                          <p:spTgt spid="27"/>
                                        </p:tgtEl>
                                      </p:cBhvr>
                                    </p:animEffect>
                                  </p:childTnLst>
                                </p:cTn>
                              </p:par>
                              <p:par>
                                <p:cTn id="92" presetID="10" presetClass="exit" presetSubtype="0" fill="hold" grpId="1" nodeType="withEffect">
                                  <p:stCondLst>
                                    <p:cond delay="0"/>
                                  </p:stCondLst>
                                  <p:childTnLst>
                                    <p:animEffect transition="out" filter="fade">
                                      <p:cBhvr>
                                        <p:cTn id="93" dur="1000"/>
                                        <p:tgtEl>
                                          <p:spTgt spid="6"/>
                                        </p:tgtEl>
                                      </p:cBhvr>
                                    </p:animEffect>
                                    <p:set>
                                      <p:cBhvr>
                                        <p:cTn id="94" dur="1" fill="hold">
                                          <p:stCondLst>
                                            <p:cond delay="999"/>
                                          </p:stCondLst>
                                        </p:cTn>
                                        <p:tgtEl>
                                          <p:spTgt spid="6"/>
                                        </p:tgtEl>
                                        <p:attrNameLst>
                                          <p:attrName>style.visibility</p:attrName>
                                        </p:attrNameLst>
                                      </p:cBhvr>
                                      <p:to>
                                        <p:strVal val="hidden"/>
                                      </p:to>
                                    </p:set>
                                  </p:childTnLst>
                                </p:cTn>
                              </p:par>
                              <p:par>
                                <p:cTn id="95" presetID="22" presetClass="entr" presetSubtype="8" fill="hold" grpId="0" nodeType="with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left)">
                                      <p:cBhvr>
                                        <p:cTn id="97" dur="10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left)">
                                      <p:cBhvr>
                                        <p:cTn id="102" dur="500"/>
                                        <p:tgtEl>
                                          <p:spTgt spid="13"/>
                                        </p:tgtEl>
                                      </p:cBhvr>
                                    </p:animEffect>
                                  </p:childTnLst>
                                </p:cTn>
                              </p:par>
                            </p:childTnLst>
                          </p:cTn>
                        </p:par>
                        <p:par>
                          <p:cTn id="103" fill="hold">
                            <p:stCondLst>
                              <p:cond delay="500"/>
                            </p:stCondLst>
                            <p:childTnLst>
                              <p:par>
                                <p:cTn id="104" presetID="22" presetClass="entr" presetSubtype="4" fill="hold" nodeType="afterEffect">
                                  <p:stCondLst>
                                    <p:cond delay="0"/>
                                  </p:stCondLst>
                                  <p:childTnLst>
                                    <p:set>
                                      <p:cBhvr>
                                        <p:cTn id="105" dur="1" fill="hold">
                                          <p:stCondLst>
                                            <p:cond delay="0"/>
                                          </p:stCondLst>
                                        </p:cTn>
                                        <p:tgtEl>
                                          <p:spTgt spid="21"/>
                                        </p:tgtEl>
                                        <p:attrNameLst>
                                          <p:attrName>style.visibility</p:attrName>
                                        </p:attrNameLst>
                                      </p:cBhvr>
                                      <p:to>
                                        <p:strVal val="visible"/>
                                      </p:to>
                                    </p:set>
                                    <p:animEffect transition="in" filter="wipe(down)">
                                      <p:cBhvr>
                                        <p:cTn id="106" dur="500"/>
                                        <p:tgtEl>
                                          <p:spTgt spid="21"/>
                                        </p:tgtEl>
                                      </p:cBhvr>
                                    </p:animEffect>
                                  </p:childTnLst>
                                </p:cTn>
                              </p:par>
                              <p:par>
                                <p:cTn id="107" presetID="22" presetClass="entr" presetSubtype="4" fill="hold"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wipe(down)">
                                      <p:cBhvr>
                                        <p:cTn id="109" dur="500"/>
                                        <p:tgtEl>
                                          <p:spTgt spid="22"/>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18"/>
                                        </p:tgtEl>
                                        <p:attrNameLst>
                                          <p:attrName>style.visibility</p:attrName>
                                        </p:attrNameLst>
                                      </p:cBhvr>
                                      <p:to>
                                        <p:strVal val="visible"/>
                                      </p:to>
                                    </p:set>
                                    <p:animEffect transition="in" filter="wipe(left)">
                                      <p:cBhvr>
                                        <p:cTn id="112" dur="500"/>
                                        <p:tgtEl>
                                          <p:spTgt spid="18"/>
                                        </p:tgtEl>
                                      </p:cBhvr>
                                    </p:animEffect>
                                  </p:childTnLst>
                                </p:cTn>
                              </p:par>
                            </p:childTnLst>
                          </p:cTn>
                        </p:par>
                        <p:par>
                          <p:cTn id="113" fill="hold">
                            <p:stCondLst>
                              <p:cond delay="1000"/>
                            </p:stCondLst>
                            <p:childTnLst>
                              <p:par>
                                <p:cTn id="114" presetID="22" presetClass="entr" presetSubtype="8" fill="hold" grpId="0" nodeType="after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wipe(left)">
                                      <p:cBhvr>
                                        <p:cTn id="11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6" grpId="0"/>
      <p:bldP spid="17" grpId="0"/>
      <p:bldP spid="18" grpId="0"/>
      <p:bldP spid="23"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04606"/>
            <a:ext cx="10515600" cy="1325563"/>
          </a:xfrm>
        </p:spPr>
        <p:txBody>
          <a:bodyPr/>
          <a:lstStyle/>
          <a:p>
            <a:r>
              <a:rPr kumimoji="1" lang="ja-JP" altLang="en-US" dirty="0" smtClean="0"/>
              <a:t>法律家の思考方法に学ぶ</a:t>
            </a:r>
            <a:r>
              <a:rPr kumimoji="1" lang="en-US" altLang="ja-JP" dirty="0" smtClean="0"/>
              <a:t/>
            </a:r>
            <a:br>
              <a:rPr kumimoji="1" lang="en-US" altLang="ja-JP" dirty="0" smtClean="0"/>
            </a:br>
            <a:r>
              <a:rPr lang="ja-JP" altLang="en-US" dirty="0" smtClean="0"/>
              <a:t>アイラック</a:t>
            </a:r>
            <a:r>
              <a:rPr lang="ja-JP" altLang="en-US" dirty="0"/>
              <a:t>（</a:t>
            </a:r>
            <a:r>
              <a:rPr lang="en-US" altLang="ja-JP" b="1" dirty="0">
                <a:latin typeface="Times New Roman" panose="02020603050405020304" pitchFamily="18" charset="0"/>
                <a:cs typeface="Times New Roman" panose="02020603050405020304" pitchFamily="18" charset="0"/>
              </a:rPr>
              <a:t>IRAC</a:t>
            </a:r>
            <a:r>
              <a:rPr lang="ja-JP" altLang="en-US" dirty="0" smtClean="0"/>
              <a:t>）で考え・書く</a:t>
            </a:r>
            <a:endParaRPr kumimoji="1" lang="ja-JP" altLang="en-US" dirty="0"/>
          </a:p>
        </p:txBody>
      </p:sp>
      <p:graphicFrame>
        <p:nvGraphicFramePr>
          <p:cNvPr id="3" name="Group 39"/>
          <p:cNvGraphicFramePr>
            <a:graphicFrameLocks/>
          </p:cNvGraphicFramePr>
          <p:nvPr>
            <p:extLst>
              <p:ext uri="{D42A27DB-BD31-4B8C-83A1-F6EECF244321}">
                <p14:modId xmlns:p14="http://schemas.microsoft.com/office/powerpoint/2010/main" val="1886754909"/>
              </p:ext>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2015/11/9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How to interpret the law</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Tree>
    <p:extLst>
      <p:ext uri="{BB962C8B-B14F-4D97-AF65-F5344CB8AC3E}">
        <p14:creationId xmlns:p14="http://schemas.microsoft.com/office/powerpoint/2010/main" val="19233404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2960</TotalTime>
  <Words>2791</Words>
  <Application>Microsoft Office PowerPoint</Application>
  <PresentationFormat>ワイド画面</PresentationFormat>
  <Paragraphs>824</Paragraphs>
  <Slides>31</Slides>
  <Notes>31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2</vt:i4>
      </vt:variant>
      <vt:variant>
        <vt:lpstr>スライド タイトル</vt:lpstr>
      </vt:variant>
      <vt:variant>
        <vt:i4>31</vt:i4>
      </vt:variant>
    </vt:vector>
  </HeadingPairs>
  <TitlesOfParts>
    <vt:vector size="42" baseType="lpstr">
      <vt:lpstr>ＭＳ Ｐゴシック</vt:lpstr>
      <vt:lpstr>Arial</vt:lpstr>
      <vt:lpstr>Calibri</vt:lpstr>
      <vt:lpstr>Calibri Light</vt:lpstr>
      <vt:lpstr>Century</vt:lpstr>
      <vt:lpstr>Tahoma</vt:lpstr>
      <vt:lpstr>Times New Roman</vt:lpstr>
      <vt:lpstr>Wingdings</vt:lpstr>
      <vt:lpstr>Office テーマ</vt:lpstr>
      <vt:lpstr>Photo Editor 写真</vt:lpstr>
      <vt:lpstr>Visio</vt:lpstr>
      <vt:lpstr>法律の解釈は面白くて恐ろしい</vt:lpstr>
      <vt:lpstr>自己紹介</vt:lpstr>
      <vt:lpstr>法の解釈　目次</vt:lpstr>
      <vt:lpstr>法とは何だろう? 法の女神・テミスの像を見て考える</vt:lpstr>
      <vt:lpstr>法学部で何を学ぶのか? 法学をマスターするための到達目標</vt:lpstr>
      <vt:lpstr>実践では，逆向き推論が決め手となる</vt:lpstr>
      <vt:lpstr>法学部の教育目標（1/2） 法的分析能力</vt:lpstr>
      <vt:lpstr>法学部の教育目標（2/2） 法的議論の能力</vt:lpstr>
      <vt:lpstr>法律家の思考方法に学ぶ アイラック（IRAC）で考え・書く</vt:lpstr>
      <vt:lpstr>法律家の思考方法に学ぶ アイラック（IRAC）で考え・書く</vt:lpstr>
      <vt:lpstr>法律家の思考方法に学ぶ アイラック（IRAC）で考え・書く</vt:lpstr>
      <vt:lpstr>法律家の思考方法に学ぶ アイラック（IRAC）で考え・書く</vt:lpstr>
      <vt:lpstr>法律家の思考方法に学ぶ アイラック（IRAC）で考え・書く</vt:lpstr>
      <vt:lpstr>法律家の思考方法に学ぶ アイラック（IRAC）で考え・書く</vt:lpstr>
      <vt:lpstr>法律家の思考方法に学ぶ アイラック（IRAC）で考え・書く</vt:lpstr>
      <vt:lpstr>法律の解釈－なぜ必要で，なぜ複数の説があるのか？</vt:lpstr>
      <vt:lpstr>法の解釈が必要な法的根拠</vt:lpstr>
      <vt:lpstr>解釈方法論をマスターする 条文に拘束されるが，解釈の余地がある</vt:lpstr>
      <vt:lpstr>解釈方法論（1/7） 公園の入口に「車馬通行止め」</vt:lpstr>
      <vt:lpstr>解釈方法論（2/7） 公園に「車馬通行止め」</vt:lpstr>
      <vt:lpstr>解釈方法論（3/7） 公園に「車馬通行止め」</vt:lpstr>
      <vt:lpstr>解釈方法論（4/7） 公園に「車馬通行止め」</vt:lpstr>
      <vt:lpstr>解釈方法論（5/7） つり橋に「車馬通行止め」</vt:lpstr>
      <vt:lpstr>解釈方法論（6/7） 例文解釈</vt:lpstr>
      <vt:lpstr>例文解釈（民法612条）の説明図</vt:lpstr>
      <vt:lpstr>民法612条をめぐる議論</vt:lpstr>
      <vt:lpstr>解釈方法論（7/7） 「車馬通行止め」の解釈のまとめ</vt:lpstr>
      <vt:lpstr>法解釈の応用問題（1/2） 憲法9条の解釈</vt:lpstr>
      <vt:lpstr>法解釈の応用問題（2/2） 戦争放棄の解釈</vt:lpstr>
      <vt:lpstr>憲法9条をめぐる議論</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170</cp:revision>
  <dcterms:created xsi:type="dcterms:W3CDTF">2015-10-20T01:37:12Z</dcterms:created>
  <dcterms:modified xsi:type="dcterms:W3CDTF">2015-11-11T07:36:31Z</dcterms:modified>
</cp:coreProperties>
</file>