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66" r:id="rId4"/>
    <p:sldId id="258" r:id="rId5"/>
    <p:sldId id="275" r:id="rId6"/>
    <p:sldId id="261" r:id="rId7"/>
    <p:sldId id="262" r:id="rId8"/>
    <p:sldId id="264" r:id="rId9"/>
    <p:sldId id="265" r:id="rId10"/>
    <p:sldId id="274" r:id="rId11"/>
    <p:sldId id="273" r:id="rId12"/>
    <p:sldId id="268" r:id="rId13"/>
    <p:sldId id="269" r:id="rId14"/>
    <p:sldId id="270" r:id="rId15"/>
    <p:sldId id="271" r:id="rId16"/>
    <p:sldId id="272" r:id="rId17"/>
    <p:sldId id="263" r:id="rId18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64431" autoAdjust="0"/>
  </p:normalViewPr>
  <p:slideViewPr>
    <p:cSldViewPr snapToGrid="0" showGuides="1">
      <p:cViewPr varScale="1">
        <p:scale>
          <a:sx n="32" d="100"/>
          <a:sy n="32" d="100"/>
        </p:scale>
        <p:origin x="1541" y="38"/>
      </p:cViewPr>
      <p:guideLst>
        <p:guide orient="horz" pos="2183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906780-CFDF-491E-B484-2888426B3EBD}" type="datetimeFigureOut">
              <a:rPr kumimoji="1" lang="ja-JP" altLang="en-US" smtClean="0"/>
              <a:t>2015/12/7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1F5FB7-6C54-47F8-8608-5F5A4E41381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06920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★明治学院大学▲法学部教授▲加賀山 茂です。■</a:t>
            </a:r>
            <a:endParaRPr kumimoji="1" lang="en-US" altLang="ja-JP" dirty="0" smtClean="0"/>
          </a:p>
          <a:p>
            <a:r>
              <a:rPr kumimoji="1" lang="ja-JP" altLang="en-US" dirty="0" smtClean="0"/>
              <a:t>■これから，</a:t>
            </a:r>
            <a:endParaRPr kumimoji="1" lang="en-US" altLang="ja-JP" dirty="0" smtClean="0"/>
          </a:p>
          <a:p>
            <a:r>
              <a:rPr kumimoji="1" lang="ja-JP" altLang="en-US" dirty="0" smtClean="0"/>
              <a:t>★「公正かつ厳格な成績評価」を実現する方法</a:t>
            </a:r>
            <a:endParaRPr kumimoji="1" lang="en-US" altLang="ja-JP" dirty="0" smtClean="0"/>
          </a:p>
          <a:p>
            <a:r>
              <a:rPr kumimoji="1" lang="ja-JP" altLang="en-US" dirty="0" smtClean="0"/>
              <a:t>というテーマで，</a:t>
            </a:r>
            <a:r>
              <a:rPr kumimoji="1" lang="en-US" altLang="ja-JP" dirty="0" smtClean="0"/>
              <a:t>15</a:t>
            </a:r>
            <a:r>
              <a:rPr kumimoji="1" lang="ja-JP" altLang="en-US" smtClean="0"/>
              <a:t>分ほどの</a:t>
            </a:r>
            <a:r>
              <a:rPr kumimoji="1" lang="ja-JP" altLang="en-US" dirty="0" smtClean="0"/>
              <a:t>時間を使って報告をします。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1F5FB7-6C54-47F8-8608-5F5A4E41381A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3448059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　答案の採点の準備が完了しましたので，以上のデータとプログラムを</a:t>
            </a:r>
            <a:r>
              <a:rPr kumimoji="1" lang="en-US" altLang="ja-JP" dirty="0" smtClean="0"/>
              <a:t>Excel</a:t>
            </a:r>
            <a:r>
              <a:rPr kumimoji="1" lang="ja-JP" altLang="en-US" dirty="0" smtClean="0"/>
              <a:t>に入力して，実際に採点作業をして見ましょう。■</a:t>
            </a:r>
          </a:p>
          <a:p>
            <a:r>
              <a:rPr kumimoji="1" lang="ja-JP" altLang="en-US" dirty="0" smtClean="0"/>
              <a:t>★最初の写真は，わたくしが，法学部の定期試験の答案（</a:t>
            </a:r>
            <a:r>
              <a:rPr kumimoji="1" lang="en-US" altLang="ja-JP" dirty="0" smtClean="0"/>
              <a:t>113</a:t>
            </a:r>
            <a:r>
              <a:rPr kumimoji="1" lang="ja-JP" altLang="en-US" dirty="0" smtClean="0"/>
              <a:t>枚）を実際に採点している写真です。■</a:t>
            </a:r>
          </a:p>
          <a:p>
            <a:r>
              <a:rPr kumimoji="1" lang="ja-JP" altLang="en-US" dirty="0" smtClean="0"/>
              <a:t>★パソコンの左画面は，学生の答案です。■</a:t>
            </a:r>
          </a:p>
          <a:p>
            <a:r>
              <a:rPr kumimoji="1" lang="ja-JP" altLang="en-US" dirty="0" smtClean="0"/>
              <a:t>■右画面は，</a:t>
            </a:r>
            <a:r>
              <a:rPr kumimoji="1" lang="en-US" altLang="ja-JP" dirty="0" smtClean="0"/>
              <a:t>Excel</a:t>
            </a:r>
            <a:r>
              <a:rPr kumimoji="1" lang="ja-JP" altLang="en-US" dirty="0" smtClean="0"/>
              <a:t>によって学生の答案を採点している画面です。■</a:t>
            </a:r>
          </a:p>
          <a:p>
            <a:r>
              <a:rPr kumimoji="1" lang="ja-JP" altLang="en-US" dirty="0" smtClean="0"/>
              <a:t>★次の写真は，採点画面を表示しています。■</a:t>
            </a:r>
          </a:p>
          <a:p>
            <a:r>
              <a:rPr kumimoji="1" lang="ja-JP" altLang="en-US" dirty="0" smtClean="0"/>
              <a:t>★答案の採点をするたびに，成績分布グラフが変化するので楽しみながら，採点ができます。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1F5FB7-6C54-47F8-8608-5F5A4E41381A}" type="slidenum">
              <a:rPr kumimoji="1" lang="ja-JP" altLang="en-US" smtClean="0"/>
              <a:t>10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6887744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　答案の採点が終わると，その瞬間に，成績報告書が完成します。</a:t>
            </a:r>
            <a:endParaRPr kumimoji="1" lang="en-US" altLang="ja-JP" dirty="0" smtClean="0"/>
          </a:p>
          <a:p>
            <a:r>
              <a:rPr kumimoji="1" lang="ja-JP" altLang="en-US" dirty="0" smtClean="0"/>
              <a:t>★画面をクリックすると，</a:t>
            </a:r>
            <a:r>
              <a:rPr kumimoji="1" lang="en-US" altLang="ja-JP" dirty="0" smtClean="0"/>
              <a:t>Excel</a:t>
            </a:r>
            <a:r>
              <a:rPr kumimoji="1" lang="ja-JP" altLang="en-US" dirty="0" smtClean="0"/>
              <a:t>の表が現れますので，ダウンロードして，どのような仕組みで採点ができるのか，知ることができます。</a:t>
            </a:r>
            <a:endParaRPr kumimoji="1" lang="en-US" altLang="ja-JP" dirty="0" smtClean="0"/>
          </a:p>
          <a:p>
            <a:r>
              <a:rPr kumimoji="1" lang="ja-JP" altLang="en-US" dirty="0" smtClean="0"/>
              <a:t>■答案採点システムを作成する際に，参考にしてください。</a:t>
            </a:r>
            <a:endParaRPr kumimoji="1" lang="en-US" altLang="ja-JP" dirty="0" smtClean="0"/>
          </a:p>
          <a:p>
            <a:r>
              <a:rPr kumimoji="1" lang="ja-JP" altLang="en-US" dirty="0" smtClean="0"/>
              <a:t>■つぎに，答案採点のプロセスを順を追って示します。</a:t>
            </a:r>
            <a:endParaRPr kumimoji="1" lang="en-US" altLang="ja-JP" dirty="0" smtClean="0"/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1F5FB7-6C54-47F8-8608-5F5A4E41381A}" type="slidenum">
              <a:rPr kumimoji="1" lang="ja-JP" altLang="en-US" smtClean="0"/>
              <a:t>11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9014666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　最初は，</a:t>
            </a:r>
            <a:r>
              <a:rPr kumimoji="1" lang="en-US" altLang="ja-JP" dirty="0" smtClean="0"/>
              <a:t>Excel</a:t>
            </a:r>
            <a:r>
              <a:rPr kumimoji="1" lang="ja-JP" altLang="en-US" dirty="0" smtClean="0"/>
              <a:t>の最初の画面設定です。</a:t>
            </a:r>
            <a:endParaRPr kumimoji="1" lang="en-US" altLang="ja-JP" dirty="0" smtClean="0"/>
          </a:p>
          <a:p>
            <a:r>
              <a:rPr kumimoji="1" lang="ja-JP" altLang="en-US" dirty="0" smtClean="0"/>
              <a:t>基本の枠組みとプログラムだけが入力された状態であり，データは入力されていません。</a:t>
            </a:r>
            <a:endParaRPr kumimoji="1"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1F5FB7-6C54-47F8-8608-5F5A4E41381A}" type="slidenum">
              <a:rPr kumimoji="1" lang="ja-JP" altLang="en-US" smtClean="0"/>
              <a:t>12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3633986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評価基準を入力したところです。</a:t>
            </a:r>
            <a:endParaRPr kumimoji="1" lang="en-US" altLang="ja-JP" dirty="0" smtClean="0"/>
          </a:p>
          <a:p>
            <a:r>
              <a:rPr kumimoji="1" lang="ja-JP" altLang="en-US" dirty="0" smtClean="0"/>
              <a:t>■答案の採点データが入っていないので，</a:t>
            </a:r>
            <a:endParaRPr kumimoji="1" lang="en-US" altLang="ja-JP" dirty="0" smtClean="0"/>
          </a:p>
          <a:p>
            <a:r>
              <a:rPr kumimoji="1" lang="ja-JP" altLang="en-US" dirty="0" smtClean="0"/>
              <a:t>■成績分布は，全員が，「不可」の状態となっています。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1F5FB7-6C54-47F8-8608-5F5A4E41381A}" type="slidenum">
              <a:rPr kumimoji="1" lang="ja-JP" altLang="en-US" smtClean="0"/>
              <a:t>13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850437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最初の学生の答案の解答データをリストから選んで入力したところです。</a:t>
            </a:r>
            <a:endParaRPr kumimoji="1" lang="en-US" altLang="ja-JP" dirty="0" smtClean="0"/>
          </a:p>
          <a:p>
            <a:r>
              <a:rPr kumimoji="1" lang="ja-JP" altLang="en-US" dirty="0" smtClean="0"/>
              <a:t>■成績分布は，一人だけの成績が示され，残りの人の成績は，すべて，「不可」の状態にあります。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1F5FB7-6C54-47F8-8608-5F5A4E41381A}" type="slidenum">
              <a:rPr kumimoji="1" lang="ja-JP" altLang="en-US" smtClean="0"/>
              <a:t>14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7000732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半数の学生の答案の解答データをリストから入力した段階です。</a:t>
            </a:r>
            <a:endParaRPr kumimoji="1" lang="en-US" altLang="ja-JP" dirty="0" smtClean="0"/>
          </a:p>
          <a:p>
            <a:r>
              <a:rPr kumimoji="1" lang="ja-JP" altLang="en-US" dirty="0" smtClean="0"/>
              <a:t>■半数の学生の成績分布が示されています。</a:t>
            </a:r>
            <a:endParaRPr kumimoji="1" lang="en-US" altLang="ja-JP" dirty="0" smtClean="0"/>
          </a:p>
          <a:p>
            <a:r>
              <a:rPr kumimoji="1" lang="ja-JP" altLang="en-US" dirty="0" smtClean="0"/>
              <a:t>■成績分布を見てみると，うまく散らばっています。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1F5FB7-6C54-47F8-8608-5F5A4E41381A}" type="slidenum">
              <a:rPr kumimoji="1" lang="ja-JP" altLang="en-US" smtClean="0"/>
              <a:t>15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213530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　答案の解答データをリストから入力し終わった瞬間を示しています。</a:t>
            </a:r>
            <a:endParaRPr kumimoji="1" lang="en-US" altLang="ja-JP" dirty="0" smtClean="0"/>
          </a:p>
          <a:p>
            <a:r>
              <a:rPr kumimoji="1" lang="ja-JP" altLang="en-US" dirty="0" smtClean="0"/>
              <a:t>■成績分布が，きれいな山形になっており，問題が，やさし過ぎず，難しすぎず，無難なものであったことがわかります。</a:t>
            </a:r>
            <a:endParaRPr kumimoji="1"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1F5FB7-6C54-47F8-8608-5F5A4E41381A}" type="slidenum">
              <a:rPr kumimoji="1" lang="ja-JP" altLang="en-US" smtClean="0"/>
              <a:t>16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880611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これで，「公正かつ厳格な成績評価」を実現する方法についての報告を終わります。</a:t>
            </a:r>
            <a:endParaRPr kumimoji="1" lang="en-US" altLang="ja-JP" dirty="0" smtClean="0"/>
          </a:p>
          <a:p>
            <a:r>
              <a:rPr kumimoji="1" lang="ja-JP" altLang="en-US" dirty="0" smtClean="0"/>
              <a:t>■ご清聴ありがとうございました。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1F5FB7-6C54-47F8-8608-5F5A4E41381A}" type="slidenum">
              <a:rPr kumimoji="1" lang="ja-JP" altLang="en-US" smtClean="0"/>
              <a:t>17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71176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成績評価については，相反するふたつの視点があります。■</a:t>
            </a:r>
            <a:endParaRPr kumimoji="1" lang="en-US" altLang="ja-JP" dirty="0" smtClean="0"/>
          </a:p>
          <a:p>
            <a:r>
              <a:rPr kumimoji="1" lang="ja-JP" altLang="en-US" dirty="0" smtClean="0"/>
              <a:t>★一つ目の視点は，採点する側，すなわち，教員の視点です。■</a:t>
            </a:r>
            <a:endParaRPr kumimoji="1" lang="en-US" altLang="ja-JP" dirty="0" smtClean="0"/>
          </a:p>
          <a:p>
            <a:r>
              <a:rPr kumimoji="1" lang="ja-JP" altLang="en-US" dirty="0" smtClean="0"/>
              <a:t>★授業を終えて，ホッとするのも つかの間，短い採点期間で成績評価をしなければなりません。</a:t>
            </a:r>
            <a:endParaRPr kumimoji="1" lang="en-US" altLang="ja-JP" dirty="0" smtClean="0"/>
          </a:p>
          <a:p>
            <a:r>
              <a:rPr kumimoji="1" lang="ja-JP" altLang="en-US" dirty="0" smtClean="0"/>
              <a:t>■大量の答案を採点する場合には，何日もかかり，採点基準が微妙にぶれて，公正さを期することが困難です。</a:t>
            </a:r>
            <a:endParaRPr kumimoji="1" lang="en-US" altLang="ja-JP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 smtClean="0"/>
              <a:t>■しかも，不可が続出すれば，教え方が悪いということになり，甘い採点だと，いい加減だといわれ，何もいいことはありません。</a:t>
            </a:r>
            <a:endParaRPr kumimoji="1" lang="en-US" altLang="ja-JP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 smtClean="0"/>
              <a:t>■これが，成績評価のジレンマです。■</a:t>
            </a:r>
            <a:endParaRPr kumimoji="1" lang="en-US" altLang="ja-JP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 smtClean="0"/>
              <a:t>★二つ目の視点は，採点される側，すなわち，学生の視点です。■</a:t>
            </a:r>
            <a:endParaRPr kumimoji="1" lang="en-US" altLang="ja-JP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 smtClean="0"/>
              <a:t>★学生にしてみれば，一生懸命に書いた答案が，いい加減に採点されるのは心外です。</a:t>
            </a:r>
            <a:endParaRPr kumimoji="1" lang="en-US" altLang="ja-JP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 smtClean="0"/>
              <a:t>■かといって，厳格すぎる答案は，単位を取得できなくなるおそれがあるので，ある程度は，甘く採点されることが望まれます。</a:t>
            </a:r>
            <a:endParaRPr kumimoji="1" lang="en-US" altLang="ja-JP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 smtClean="0"/>
              <a:t>■それでも，不公平な採点に対しては，異議を申立てることになります。</a:t>
            </a:r>
            <a:endParaRPr kumimoji="1" lang="en-US" altLang="ja-JP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 smtClean="0"/>
              <a:t>■このような，答案を採点する側とされる側の相反する利害を調整するためには</a:t>
            </a:r>
            <a:r>
              <a:rPr kumimoji="1" lang="en-US" altLang="ja-JP" dirty="0" smtClean="0"/>
              <a:t>,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 smtClean="0"/>
              <a:t>★公正かつ厳格な評価システムを構築する必要があります。■</a:t>
            </a:r>
            <a:endParaRPr kumimoji="1" lang="en-US" altLang="ja-JP" dirty="0" smtClean="0"/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 smtClean="0"/>
              <a:t>★</a:t>
            </a:r>
            <a:r>
              <a:rPr lang="ja-JP" altLang="en-US" dirty="0" smtClean="0"/>
              <a:t>「厳格な成績評価の実効性を担保する仕組み」として，「公正かつ透明な評価システム」を構築すべきだと思います。</a:t>
            </a:r>
            <a:endParaRPr kumimoji="1" lang="en-US" altLang="ja-JP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 smtClean="0"/>
              <a:t>■さらに，教員のジレンマを解消するためには，■</a:t>
            </a:r>
            <a:endParaRPr kumimoji="1" lang="en-US" altLang="ja-JP" dirty="0" smtClean="0"/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 smtClean="0"/>
              <a:t>★</a:t>
            </a:r>
            <a:r>
              <a:rPr lang="en-US" altLang="ja-JP" dirty="0" smtClean="0"/>
              <a:t>Microsoft Excel</a:t>
            </a:r>
            <a:r>
              <a:rPr lang="ja-JP" altLang="en-US" dirty="0" smtClean="0"/>
              <a:t>などを使って，答案採点を一定程度自動化し，教員の労力を省力化するのがよいと思います。</a:t>
            </a:r>
            <a:endParaRPr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1F5FB7-6C54-47F8-8608-5F5A4E41381A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33757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　公平かつ厳格な成績評価を実施するためには，答案採点をする前の準備が重要です。■</a:t>
            </a:r>
            <a:endParaRPr kumimoji="1" lang="en-US" altLang="ja-JP" dirty="0" smtClean="0"/>
          </a:p>
          <a:p>
            <a:r>
              <a:rPr kumimoji="1" lang="ja-JP" altLang="en-US" dirty="0" smtClean="0"/>
              <a:t>★第</a:t>
            </a:r>
            <a:r>
              <a:rPr kumimoji="1" lang="en-US" altLang="ja-JP" dirty="0" smtClean="0"/>
              <a:t>1</a:t>
            </a:r>
            <a:r>
              <a:rPr kumimoji="1" lang="ja-JP" altLang="en-US" dirty="0" smtClean="0"/>
              <a:t>段階は，問題文の作成です。■</a:t>
            </a:r>
          </a:p>
          <a:p>
            <a:r>
              <a:rPr kumimoji="1" lang="ja-JP" altLang="en-US" dirty="0" smtClean="0"/>
              <a:t>★ここでは，私が担当している民法・債権総論に関連して，難易度の高い事例問題として，</a:t>
            </a:r>
            <a:endParaRPr kumimoji="1" lang="en-US" altLang="ja-JP" dirty="0" smtClean="0"/>
          </a:p>
          <a:p>
            <a:r>
              <a:rPr kumimoji="1" lang="ja-JP" altLang="en-US" dirty="0" smtClean="0"/>
              <a:t>■ご振込みとソウサイの可否に関する問題文を示します。■</a:t>
            </a:r>
          </a:p>
          <a:p>
            <a:r>
              <a:rPr kumimoji="1" lang="ja-JP" altLang="en-US" dirty="0" smtClean="0"/>
              <a:t>★第</a:t>
            </a:r>
            <a:r>
              <a:rPr kumimoji="1" lang="en-US" altLang="ja-JP" dirty="0" smtClean="0"/>
              <a:t>2</a:t>
            </a:r>
            <a:r>
              <a:rPr kumimoji="1" lang="ja-JP" altLang="en-US" dirty="0" smtClean="0"/>
              <a:t>段階は，問いと配点の作成です。■</a:t>
            </a:r>
            <a:endParaRPr kumimoji="1" lang="en-US" altLang="ja-JP" dirty="0" smtClean="0"/>
          </a:p>
          <a:p>
            <a:r>
              <a:rPr kumimoji="1" lang="ja-JP" altLang="en-US" dirty="0" smtClean="0"/>
              <a:t>★ここでは，二つの問題について，</a:t>
            </a:r>
            <a:r>
              <a:rPr kumimoji="1" lang="en-US" altLang="ja-JP" dirty="0" smtClean="0"/>
              <a:t>10</a:t>
            </a:r>
            <a:r>
              <a:rPr kumimoji="1" lang="ja-JP" altLang="en-US" dirty="0" smtClean="0"/>
              <a:t>点▲満点の例を挙げています。■</a:t>
            </a:r>
            <a:endParaRPr kumimoji="1" lang="en-US" altLang="ja-JP" dirty="0" smtClean="0"/>
          </a:p>
          <a:p>
            <a:r>
              <a:rPr kumimoji="1" lang="ja-JP" altLang="en-US" dirty="0" smtClean="0"/>
              <a:t>★第</a:t>
            </a:r>
            <a:r>
              <a:rPr kumimoji="1" lang="en-US" altLang="ja-JP" dirty="0" smtClean="0"/>
              <a:t>3</a:t>
            </a:r>
            <a:r>
              <a:rPr kumimoji="1" lang="ja-JP" altLang="en-US" dirty="0" smtClean="0"/>
              <a:t>段階は，「答案の評価基準」の作成という，公正かつ厳格な成績評価で，最も重要なプロセスです。■</a:t>
            </a:r>
          </a:p>
          <a:p>
            <a:r>
              <a:rPr kumimoji="1" lang="ja-JP" altLang="en-US" dirty="0" smtClean="0"/>
              <a:t>★具体例として，第</a:t>
            </a:r>
            <a:r>
              <a:rPr kumimoji="1" lang="en-US" altLang="ja-JP" dirty="0" smtClean="0"/>
              <a:t>1</a:t>
            </a:r>
            <a:r>
              <a:rPr kumimoji="1" lang="ja-JP" altLang="en-US" dirty="0" smtClean="0"/>
              <a:t>問のご振込みと預金債権の成否について，</a:t>
            </a:r>
            <a:r>
              <a:rPr kumimoji="1" lang="en-US" altLang="ja-JP" dirty="0" smtClean="0"/>
              <a:t>4</a:t>
            </a:r>
            <a:r>
              <a:rPr kumimoji="1" lang="ja-JP" altLang="en-US" dirty="0" smtClean="0"/>
              <a:t>点▲満点の評価基準を示します。■</a:t>
            </a:r>
            <a:endParaRPr kumimoji="1" lang="en-US" altLang="ja-JP" dirty="0" smtClean="0"/>
          </a:p>
          <a:p>
            <a:r>
              <a:rPr kumimoji="1" lang="ja-JP" altLang="en-US" dirty="0" smtClean="0"/>
              <a:t>★第</a:t>
            </a:r>
            <a:r>
              <a:rPr kumimoji="1" lang="en-US" altLang="ja-JP" dirty="0" smtClean="0"/>
              <a:t>2</a:t>
            </a:r>
            <a:r>
              <a:rPr kumimoji="1" lang="ja-JP" altLang="en-US" dirty="0" smtClean="0"/>
              <a:t>問のご振込みとソウサイの適否について，</a:t>
            </a:r>
            <a:r>
              <a:rPr kumimoji="1" lang="en-US" altLang="ja-JP" dirty="0" smtClean="0"/>
              <a:t>6</a:t>
            </a:r>
            <a:r>
              <a:rPr kumimoji="1" lang="ja-JP" altLang="en-US" dirty="0" smtClean="0"/>
              <a:t>点▲満点の評価基準を示します。■</a:t>
            </a:r>
            <a:endParaRPr kumimoji="1" lang="en-US" altLang="ja-JP" dirty="0" smtClean="0"/>
          </a:p>
          <a:p>
            <a:r>
              <a:rPr kumimoji="1" lang="ja-JP" altLang="en-US" dirty="0" smtClean="0"/>
              <a:t>★第</a:t>
            </a:r>
            <a:r>
              <a:rPr kumimoji="1" lang="en-US" altLang="ja-JP" dirty="0" smtClean="0"/>
              <a:t>4</a:t>
            </a:r>
            <a:r>
              <a:rPr kumimoji="1" lang="ja-JP" altLang="en-US" dirty="0" smtClean="0"/>
              <a:t>段階は，採点を自動化するために必要な</a:t>
            </a:r>
            <a:r>
              <a:rPr kumimoji="1" lang="en-US" altLang="ja-JP" dirty="0" smtClean="0"/>
              <a:t>Excel</a:t>
            </a:r>
            <a:r>
              <a:rPr kumimoji="1" lang="ja-JP" altLang="en-US" dirty="0" smtClean="0"/>
              <a:t>のマクロ・プログラムの作成です。■</a:t>
            </a:r>
            <a:endParaRPr kumimoji="1" lang="en-US" altLang="ja-JP" dirty="0" smtClean="0"/>
          </a:p>
          <a:p>
            <a:r>
              <a:rPr kumimoji="1" lang="ja-JP" altLang="en-US" dirty="0" smtClean="0"/>
              <a:t>★第</a:t>
            </a:r>
            <a:r>
              <a:rPr kumimoji="1" lang="en-US" altLang="ja-JP" dirty="0" smtClean="0"/>
              <a:t>1</a:t>
            </a:r>
            <a:r>
              <a:rPr kumimoji="1" lang="ja-JP" altLang="en-US" dirty="0" smtClean="0"/>
              <a:t>は，自動採点を実施するメインとなるプログラムであり，</a:t>
            </a:r>
            <a:endParaRPr kumimoji="1" lang="en-US" altLang="ja-JP" dirty="0" smtClean="0"/>
          </a:p>
          <a:p>
            <a:r>
              <a:rPr kumimoji="1" lang="ja-JP" altLang="en-US" dirty="0" smtClean="0"/>
              <a:t>▲第</a:t>
            </a:r>
            <a:r>
              <a:rPr kumimoji="1" lang="en-US" altLang="ja-JP" dirty="0" smtClean="0"/>
              <a:t>2</a:t>
            </a:r>
            <a:r>
              <a:rPr kumimoji="1" lang="ja-JP" altLang="en-US" dirty="0" smtClean="0"/>
              <a:t>は，５段階の成績分類とか，</a:t>
            </a:r>
            <a:r>
              <a:rPr kumimoji="1" lang="en-US" altLang="ja-JP" dirty="0" smtClean="0"/>
              <a:t>GPA</a:t>
            </a:r>
            <a:r>
              <a:rPr kumimoji="1" lang="ja-JP" altLang="en-US" dirty="0" smtClean="0"/>
              <a:t>とかの分類を行うプログラムであり，</a:t>
            </a:r>
            <a:endParaRPr kumimoji="1" lang="en-US" altLang="ja-JP" dirty="0" smtClean="0"/>
          </a:p>
          <a:p>
            <a:r>
              <a:rPr kumimoji="1" lang="ja-JP" altLang="en-US" dirty="0" smtClean="0"/>
              <a:t>▲第</a:t>
            </a:r>
            <a:r>
              <a:rPr kumimoji="1" lang="en-US" altLang="ja-JP" dirty="0" smtClean="0"/>
              <a:t>3</a:t>
            </a:r>
            <a:r>
              <a:rPr kumimoji="1" lang="ja-JP" altLang="en-US" dirty="0" smtClean="0"/>
              <a:t>は，成績分布の頻度を計算し，グラフを作成するためのプログラムです。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1F5FB7-6C54-47F8-8608-5F5A4E41381A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704861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★第</a:t>
            </a:r>
            <a:r>
              <a:rPr kumimoji="1" lang="en-US" altLang="ja-JP" dirty="0" smtClean="0"/>
              <a:t>1</a:t>
            </a:r>
            <a:r>
              <a:rPr kumimoji="1" lang="ja-JP" altLang="en-US" dirty="0" smtClean="0"/>
              <a:t>段階の問題文の作成について，具体例を示すことにします。</a:t>
            </a:r>
            <a:endParaRPr kumimoji="1" lang="en-US" altLang="ja-JP" dirty="0" smtClean="0"/>
          </a:p>
          <a:p>
            <a:r>
              <a:rPr kumimoji="1" lang="ja-JP" altLang="en-US" dirty="0" smtClean="0"/>
              <a:t>■「現実に生じる事例について，条文と判例を参考にして，問題解決の複数の方法を示すことができる」というのが，</a:t>
            </a:r>
            <a:endParaRPr kumimoji="1" lang="en-US" altLang="ja-JP" dirty="0" smtClean="0"/>
          </a:p>
          <a:p>
            <a:r>
              <a:rPr kumimoji="1" lang="ja-JP" altLang="en-US" dirty="0" smtClean="0"/>
              <a:t>■法学をマスターしたかどうかの試金石になるのですから，</a:t>
            </a:r>
            <a:endParaRPr kumimoji="1" lang="en-US" altLang="ja-JP" dirty="0" smtClean="0"/>
          </a:p>
          <a:p>
            <a:r>
              <a:rPr kumimoji="1" lang="ja-JP" altLang="en-US" dirty="0" smtClean="0"/>
              <a:t>■ここでは，単なるマル・バツ問題や，穴埋め問題ではなく，以下のような，事例問題を取り上げます。</a:t>
            </a:r>
          </a:p>
          <a:p>
            <a:r>
              <a:rPr kumimoji="1" lang="ja-JP" altLang="en-US" dirty="0" smtClean="0"/>
              <a:t>★</a:t>
            </a:r>
            <a:r>
              <a:rPr kumimoji="1" lang="en-US" altLang="ja-JP" dirty="0" smtClean="0"/>
              <a:t>X</a:t>
            </a:r>
            <a:r>
              <a:rPr kumimoji="1" lang="ja-JP" altLang="en-US" dirty="0" smtClean="0"/>
              <a:t>は，貸金の返済のため，</a:t>
            </a:r>
            <a:r>
              <a:rPr kumimoji="1" lang="en-US" altLang="ja-JP" dirty="0" smtClean="0"/>
              <a:t>B</a:t>
            </a:r>
            <a:r>
              <a:rPr kumimoji="1" lang="ja-JP" altLang="en-US" dirty="0" smtClean="0"/>
              <a:t>銀行にある</a:t>
            </a:r>
            <a:r>
              <a:rPr kumimoji="1" lang="en-US" altLang="ja-JP" dirty="0" smtClean="0"/>
              <a:t>A</a:t>
            </a:r>
            <a:r>
              <a:rPr kumimoji="1" lang="ja-JP" altLang="en-US" dirty="0" smtClean="0"/>
              <a:t>の口座に</a:t>
            </a:r>
            <a:r>
              <a:rPr kumimoji="1" lang="en-US" altLang="ja-JP" dirty="0" smtClean="0"/>
              <a:t>100</a:t>
            </a:r>
            <a:r>
              <a:rPr kumimoji="1" lang="ja-JP" altLang="en-US" dirty="0" smtClean="0"/>
              <a:t>万円を振り込むつもりで，誤って，同姓同名の</a:t>
            </a:r>
            <a:r>
              <a:rPr kumimoji="1" lang="en-US" altLang="ja-JP" dirty="0" smtClean="0"/>
              <a:t>C</a:t>
            </a:r>
            <a:r>
              <a:rPr kumimoji="1" lang="ja-JP" altLang="en-US" dirty="0" smtClean="0"/>
              <a:t>の銀行口座である</a:t>
            </a:r>
            <a:r>
              <a:rPr kumimoji="1" lang="en-US" altLang="ja-JP" dirty="0" smtClean="0"/>
              <a:t>Y</a:t>
            </a:r>
            <a:r>
              <a:rPr kumimoji="1" lang="ja-JP" altLang="en-US" dirty="0" smtClean="0"/>
              <a:t>銀行の</a:t>
            </a:r>
            <a:r>
              <a:rPr kumimoji="1" lang="en-US" altLang="ja-JP" dirty="0" smtClean="0"/>
              <a:t>C</a:t>
            </a:r>
            <a:r>
              <a:rPr kumimoji="1" lang="ja-JP" altLang="en-US" dirty="0" smtClean="0"/>
              <a:t>名義の口座に</a:t>
            </a:r>
            <a:r>
              <a:rPr kumimoji="1" lang="en-US" altLang="ja-JP" dirty="0" smtClean="0"/>
              <a:t>100</a:t>
            </a:r>
            <a:r>
              <a:rPr kumimoji="1" lang="ja-JP" altLang="en-US" dirty="0" smtClean="0"/>
              <a:t>万円を振り込んでしまった。■</a:t>
            </a:r>
          </a:p>
          <a:p>
            <a:r>
              <a:rPr kumimoji="1" lang="ja-JP" altLang="en-US" dirty="0" smtClean="0"/>
              <a:t>★</a:t>
            </a:r>
            <a:r>
              <a:rPr kumimoji="1" lang="en-US" altLang="ja-JP" dirty="0" smtClean="0"/>
              <a:t>C</a:t>
            </a:r>
            <a:r>
              <a:rPr kumimoji="1" lang="ja-JP" altLang="en-US" dirty="0" smtClean="0"/>
              <a:t>は，取引銀行である</a:t>
            </a:r>
            <a:r>
              <a:rPr kumimoji="1" lang="en-US" altLang="ja-JP" dirty="0" smtClean="0"/>
              <a:t>Y</a:t>
            </a:r>
            <a:r>
              <a:rPr kumimoji="1" lang="ja-JP" altLang="en-US" dirty="0" smtClean="0"/>
              <a:t>銀行から</a:t>
            </a:r>
            <a:r>
              <a:rPr kumimoji="1" lang="en-US" altLang="ja-JP" dirty="0" smtClean="0"/>
              <a:t>100</a:t>
            </a:r>
            <a:r>
              <a:rPr kumimoji="1" lang="ja-JP" altLang="en-US" dirty="0" smtClean="0"/>
              <a:t>万円を借りており，すでに返済期限は到来している。■</a:t>
            </a:r>
          </a:p>
          <a:p>
            <a:r>
              <a:rPr kumimoji="1" lang="ja-JP" altLang="en-US" dirty="0" smtClean="0"/>
              <a:t>★</a:t>
            </a:r>
            <a:r>
              <a:rPr kumimoji="1" lang="en-US" altLang="ja-JP" dirty="0" smtClean="0"/>
              <a:t>Y</a:t>
            </a:r>
            <a:r>
              <a:rPr kumimoji="1" lang="ja-JP" altLang="en-US" dirty="0" smtClean="0"/>
              <a:t>銀行は，</a:t>
            </a:r>
            <a:r>
              <a:rPr kumimoji="1" lang="en-US" altLang="ja-JP" dirty="0" smtClean="0"/>
              <a:t>B</a:t>
            </a:r>
            <a:r>
              <a:rPr kumimoji="1" lang="ja-JP" altLang="en-US" dirty="0" smtClean="0"/>
              <a:t>銀行から，ご振込みによる組戻しの依頼を受けて，預金者</a:t>
            </a:r>
            <a:r>
              <a:rPr kumimoji="1" lang="en-US" altLang="ja-JP" dirty="0" smtClean="0"/>
              <a:t>C</a:t>
            </a:r>
            <a:r>
              <a:rPr kumimoji="1" lang="ja-JP" altLang="en-US" dirty="0" smtClean="0"/>
              <a:t>に問い合わせたところ，</a:t>
            </a:r>
            <a:r>
              <a:rPr kumimoji="1" lang="en-US" altLang="ja-JP" dirty="0" smtClean="0"/>
              <a:t>C</a:t>
            </a:r>
            <a:r>
              <a:rPr kumimoji="1" lang="ja-JP" altLang="en-US" dirty="0" smtClean="0"/>
              <a:t>がご振込みではないとして，組戻しに応じなかったため，あえて，貸金債権と預金債権とをソウサイした。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1F5FB7-6C54-47F8-8608-5F5A4E41381A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35325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　問題文について，図解します。■</a:t>
            </a:r>
            <a:endParaRPr kumimoji="1" lang="en-US" altLang="ja-JP" dirty="0" smtClean="0"/>
          </a:p>
          <a:p>
            <a:r>
              <a:rPr kumimoji="1" lang="ja-JP" altLang="en-US" dirty="0" smtClean="0"/>
              <a:t>★</a:t>
            </a:r>
            <a:r>
              <a:rPr kumimoji="1" lang="en-US" altLang="ja-JP" dirty="0" smtClean="0"/>
              <a:t>X</a:t>
            </a:r>
            <a:r>
              <a:rPr kumimoji="1" lang="ja-JP" altLang="en-US" dirty="0" smtClean="0"/>
              <a:t>は，</a:t>
            </a:r>
            <a:r>
              <a:rPr kumimoji="1" lang="en-US" altLang="ja-JP" dirty="0" smtClean="0"/>
              <a:t>A</a:t>
            </a:r>
            <a:r>
              <a:rPr kumimoji="1" lang="ja-JP" altLang="en-US" dirty="0" smtClean="0"/>
              <a:t>から</a:t>
            </a:r>
            <a:r>
              <a:rPr kumimoji="1" lang="en-US" altLang="ja-JP" dirty="0" smtClean="0"/>
              <a:t>100</a:t>
            </a:r>
            <a:r>
              <a:rPr kumimoji="1" lang="ja-JP" altLang="en-US" dirty="0" smtClean="0"/>
              <a:t>万円を借りていたが，期限が到来したので，</a:t>
            </a:r>
            <a:endParaRPr kumimoji="1" lang="en-US" altLang="ja-JP" dirty="0" smtClean="0"/>
          </a:p>
          <a:p>
            <a:r>
              <a:rPr kumimoji="1" lang="ja-JP" altLang="en-US" dirty="0" smtClean="0"/>
              <a:t>★</a:t>
            </a:r>
            <a:r>
              <a:rPr kumimoji="1" lang="en-US" altLang="ja-JP" dirty="0" smtClean="0"/>
              <a:t>X</a:t>
            </a:r>
            <a:r>
              <a:rPr kumimoji="1" lang="ja-JP" altLang="en-US" dirty="0" smtClean="0"/>
              <a:t>の預金口座から</a:t>
            </a:r>
            <a:r>
              <a:rPr kumimoji="1" lang="en-US" altLang="ja-JP" dirty="0" smtClean="0"/>
              <a:t>100</a:t>
            </a:r>
            <a:r>
              <a:rPr kumimoji="1" lang="ja-JP" altLang="en-US" dirty="0" smtClean="0"/>
              <a:t>万円を</a:t>
            </a:r>
            <a:r>
              <a:rPr kumimoji="1" lang="en-US" altLang="ja-JP" dirty="0" smtClean="0"/>
              <a:t>A</a:t>
            </a:r>
            <a:r>
              <a:rPr kumimoji="1" lang="ja-JP" altLang="en-US" dirty="0" smtClean="0"/>
              <a:t>の預金口座に振り込むつもりであった。■</a:t>
            </a:r>
            <a:endParaRPr kumimoji="1" lang="en-US" altLang="ja-JP" dirty="0" smtClean="0"/>
          </a:p>
          <a:p>
            <a:r>
              <a:rPr kumimoji="1" lang="ja-JP" altLang="en-US" dirty="0" smtClean="0"/>
              <a:t>★ところが，誤って，</a:t>
            </a:r>
            <a:r>
              <a:rPr kumimoji="1" lang="en-US" altLang="ja-JP" dirty="0" smtClean="0"/>
              <a:t>A</a:t>
            </a:r>
            <a:r>
              <a:rPr kumimoji="1" lang="ja-JP" altLang="en-US" dirty="0" smtClean="0"/>
              <a:t>と同姓同名の</a:t>
            </a:r>
            <a:r>
              <a:rPr kumimoji="1" lang="en-US" altLang="ja-JP" dirty="0" smtClean="0"/>
              <a:t>C</a:t>
            </a:r>
            <a:r>
              <a:rPr kumimoji="1" lang="ja-JP" altLang="en-US" dirty="0" smtClean="0"/>
              <a:t>の銀行口座である</a:t>
            </a:r>
            <a:r>
              <a:rPr kumimoji="1" lang="en-US" altLang="ja-JP" dirty="0" smtClean="0"/>
              <a:t>Y</a:t>
            </a:r>
            <a:r>
              <a:rPr kumimoji="1" lang="ja-JP" altLang="en-US" dirty="0" smtClean="0"/>
              <a:t>銀行の</a:t>
            </a:r>
            <a:r>
              <a:rPr kumimoji="1" lang="en-US" altLang="ja-JP" dirty="0" smtClean="0"/>
              <a:t>C</a:t>
            </a:r>
            <a:r>
              <a:rPr kumimoji="1" lang="ja-JP" altLang="en-US" dirty="0" smtClean="0"/>
              <a:t>名義の口座に</a:t>
            </a:r>
            <a:r>
              <a:rPr kumimoji="1" lang="en-US" altLang="ja-JP" dirty="0" smtClean="0"/>
              <a:t>100</a:t>
            </a:r>
            <a:r>
              <a:rPr kumimoji="1" lang="ja-JP" altLang="en-US" dirty="0" smtClean="0"/>
              <a:t>万円を振り込んでしまった。■</a:t>
            </a:r>
          </a:p>
          <a:p>
            <a:r>
              <a:rPr kumimoji="1" lang="ja-JP" altLang="en-US" dirty="0" smtClean="0"/>
              <a:t>★</a:t>
            </a:r>
            <a:r>
              <a:rPr kumimoji="1" lang="en-US" altLang="ja-JP" dirty="0" smtClean="0"/>
              <a:t>C</a:t>
            </a:r>
            <a:r>
              <a:rPr kumimoji="1" lang="ja-JP" altLang="en-US" dirty="0" smtClean="0"/>
              <a:t>は，取引銀行である</a:t>
            </a:r>
            <a:r>
              <a:rPr kumimoji="1" lang="en-US" altLang="ja-JP" dirty="0" smtClean="0"/>
              <a:t>Y</a:t>
            </a:r>
            <a:r>
              <a:rPr kumimoji="1" lang="ja-JP" altLang="en-US" dirty="0" smtClean="0"/>
              <a:t>銀行から</a:t>
            </a:r>
            <a:r>
              <a:rPr kumimoji="1" lang="en-US" altLang="ja-JP" dirty="0" smtClean="0"/>
              <a:t>100</a:t>
            </a:r>
            <a:r>
              <a:rPr kumimoji="1" lang="ja-JP" altLang="en-US" dirty="0" smtClean="0"/>
              <a:t>万円を借りており，すでに返済期限が到来している。■</a:t>
            </a:r>
          </a:p>
          <a:p>
            <a:r>
              <a:rPr kumimoji="1" lang="ja-JP" altLang="en-US" dirty="0" smtClean="0"/>
              <a:t>★</a:t>
            </a:r>
            <a:r>
              <a:rPr kumimoji="1" lang="en-US" altLang="ja-JP" dirty="0" smtClean="0"/>
              <a:t>Y</a:t>
            </a:r>
            <a:r>
              <a:rPr kumimoji="1" lang="ja-JP" altLang="en-US" dirty="0" smtClean="0"/>
              <a:t>銀行は，</a:t>
            </a:r>
            <a:r>
              <a:rPr kumimoji="1" lang="en-US" altLang="ja-JP" dirty="0" smtClean="0"/>
              <a:t>B</a:t>
            </a:r>
            <a:r>
              <a:rPr kumimoji="1" lang="ja-JP" altLang="en-US" dirty="0" smtClean="0"/>
              <a:t>銀行から，ご振込みによる組戻しの依頼を受けて，預金者</a:t>
            </a:r>
            <a:r>
              <a:rPr kumimoji="1" lang="en-US" altLang="ja-JP" dirty="0" smtClean="0"/>
              <a:t>C</a:t>
            </a:r>
            <a:r>
              <a:rPr kumimoji="1" lang="ja-JP" altLang="en-US" dirty="0" smtClean="0"/>
              <a:t>に問い合わせたところ，</a:t>
            </a:r>
            <a:r>
              <a:rPr kumimoji="1" lang="en-US" altLang="ja-JP" dirty="0" smtClean="0"/>
              <a:t>C</a:t>
            </a:r>
            <a:r>
              <a:rPr kumimoji="1" lang="ja-JP" altLang="en-US" dirty="0" smtClean="0"/>
              <a:t>がご振込みではないとして，組戻しに応じなかったため，あえて，貸金債権と預金債権とをソウサイした。■</a:t>
            </a:r>
            <a:endParaRPr kumimoji="1" lang="en-US" altLang="ja-JP" dirty="0" smtClean="0"/>
          </a:p>
          <a:p>
            <a:r>
              <a:rPr kumimoji="1" lang="ja-JP" altLang="en-US" dirty="0" smtClean="0"/>
              <a:t>★</a:t>
            </a:r>
            <a:r>
              <a:rPr kumimoji="1" lang="en-US" altLang="ja-JP" dirty="0" smtClean="0"/>
              <a:t>X</a:t>
            </a:r>
            <a:r>
              <a:rPr kumimoji="1" lang="ja-JP" altLang="en-US" dirty="0" smtClean="0"/>
              <a:t>は，被仕向銀行</a:t>
            </a:r>
            <a:r>
              <a:rPr kumimoji="1" lang="en-US" altLang="ja-JP" dirty="0" smtClean="0"/>
              <a:t>Y</a:t>
            </a:r>
            <a:r>
              <a:rPr kumimoji="1" lang="ja-JP" altLang="en-US" dirty="0" smtClean="0"/>
              <a:t>に対して，不当利得の返還請求をすることができるだろうか。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1F5FB7-6C54-47F8-8608-5F5A4E41381A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5865968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★第</a:t>
            </a:r>
            <a:r>
              <a:rPr kumimoji="1" lang="en-US" altLang="ja-JP" dirty="0" smtClean="0"/>
              <a:t>2</a:t>
            </a:r>
            <a:r>
              <a:rPr kumimoji="1" lang="ja-JP" altLang="en-US" dirty="0" smtClean="0"/>
              <a:t>段階は，問いとその配点の作成です。■</a:t>
            </a:r>
            <a:endParaRPr kumimoji="1" lang="en-US" altLang="ja-JP" dirty="0" smtClean="0"/>
          </a:p>
          <a:p>
            <a:r>
              <a:rPr kumimoji="1" lang="ja-JP" altLang="en-US" dirty="0" smtClean="0"/>
              <a:t>★問い全体で，何点▲満点なのかを示します。</a:t>
            </a:r>
            <a:endParaRPr kumimoji="1" lang="en-US" altLang="ja-JP" dirty="0" smtClean="0"/>
          </a:p>
          <a:p>
            <a:r>
              <a:rPr kumimoji="1" lang="ja-JP" altLang="en-US" dirty="0" smtClean="0"/>
              <a:t>■ここでは，</a:t>
            </a:r>
            <a:r>
              <a:rPr kumimoji="1" lang="en-US" altLang="ja-JP" dirty="0" smtClean="0"/>
              <a:t>10</a:t>
            </a:r>
            <a:r>
              <a:rPr kumimoji="1" lang="ja-JP" altLang="en-US" dirty="0" smtClean="0"/>
              <a:t>点▲満点です。■</a:t>
            </a:r>
          </a:p>
          <a:p>
            <a:r>
              <a:rPr kumimoji="1" lang="ja-JP" altLang="en-US" dirty="0" smtClean="0"/>
              <a:t>★問</a:t>
            </a:r>
            <a:r>
              <a:rPr kumimoji="1" lang="en-US" altLang="ja-JP" dirty="0" smtClean="0"/>
              <a:t>1</a:t>
            </a:r>
            <a:r>
              <a:rPr kumimoji="1" lang="ja-JP" altLang="en-US" dirty="0" smtClean="0"/>
              <a:t>は，「</a:t>
            </a:r>
            <a:r>
              <a:rPr kumimoji="1" lang="en-US" altLang="ja-JP" dirty="0" smtClean="0"/>
              <a:t>X</a:t>
            </a:r>
            <a:r>
              <a:rPr kumimoji="1" lang="ja-JP" altLang="en-US" dirty="0" smtClean="0"/>
              <a:t>の</a:t>
            </a:r>
            <a:r>
              <a:rPr kumimoji="1" lang="en-US" altLang="ja-JP" dirty="0" smtClean="0"/>
              <a:t>Y</a:t>
            </a:r>
            <a:r>
              <a:rPr kumimoji="1" lang="ja-JP" altLang="en-US" dirty="0" smtClean="0"/>
              <a:t>銀行の</a:t>
            </a:r>
            <a:r>
              <a:rPr kumimoji="1" lang="en-US" altLang="ja-JP" dirty="0" smtClean="0"/>
              <a:t>C</a:t>
            </a:r>
            <a:r>
              <a:rPr kumimoji="1" lang="ja-JP" altLang="en-US" dirty="0" smtClean="0"/>
              <a:t>の口座になされたご振込みによって，</a:t>
            </a:r>
            <a:r>
              <a:rPr kumimoji="1" lang="en-US" altLang="ja-JP" dirty="0" smtClean="0"/>
              <a:t>C</a:t>
            </a:r>
            <a:r>
              <a:rPr kumimoji="1" lang="ja-JP" altLang="en-US" dirty="0" smtClean="0"/>
              <a:t>の</a:t>
            </a:r>
            <a:r>
              <a:rPr kumimoji="1" lang="en-US" altLang="ja-JP" dirty="0" smtClean="0"/>
              <a:t>Y</a:t>
            </a:r>
            <a:r>
              <a:rPr kumimoji="1" lang="ja-JP" altLang="en-US" dirty="0" smtClean="0"/>
              <a:t>銀行に対する預金債権は成立するか？ 判例の考え方を踏まえて答えなさい。」というもので，配点は，</a:t>
            </a:r>
            <a:r>
              <a:rPr kumimoji="1" lang="en-US" altLang="ja-JP" dirty="0" smtClean="0"/>
              <a:t>4</a:t>
            </a:r>
            <a:r>
              <a:rPr kumimoji="1" lang="ja-JP" altLang="en-US" dirty="0" smtClean="0"/>
              <a:t>点です。■</a:t>
            </a:r>
          </a:p>
          <a:p>
            <a:r>
              <a:rPr kumimoji="1" lang="ja-JP" altLang="en-US" dirty="0" smtClean="0"/>
              <a:t>★問</a:t>
            </a:r>
            <a:r>
              <a:rPr kumimoji="1" lang="en-US" altLang="ja-JP" dirty="0" smtClean="0"/>
              <a:t>2</a:t>
            </a:r>
            <a:r>
              <a:rPr kumimoji="1" lang="ja-JP" altLang="en-US" dirty="0" smtClean="0"/>
              <a:t>は，「</a:t>
            </a:r>
            <a:r>
              <a:rPr kumimoji="1" lang="en-US" altLang="ja-JP" dirty="0" smtClean="0"/>
              <a:t>X</a:t>
            </a:r>
            <a:r>
              <a:rPr kumimoji="1" lang="ja-JP" altLang="en-US" dirty="0" smtClean="0"/>
              <a:t>は，</a:t>
            </a:r>
            <a:r>
              <a:rPr kumimoji="1" lang="en-US" altLang="ja-JP" dirty="0" smtClean="0"/>
              <a:t>Y</a:t>
            </a:r>
            <a:r>
              <a:rPr kumimoji="1" lang="ja-JP" altLang="en-US" dirty="0" smtClean="0"/>
              <a:t>銀行に対して，不当利得に基づいて</a:t>
            </a:r>
            <a:r>
              <a:rPr kumimoji="1" lang="en-US" altLang="ja-JP" dirty="0" smtClean="0"/>
              <a:t>100</a:t>
            </a:r>
            <a:r>
              <a:rPr kumimoji="1" lang="ja-JP" altLang="en-US" dirty="0" smtClean="0"/>
              <a:t>万円の返還を請求できるか？ 根拠条文と判例の見解を踏まえて答えなさい。」というもので，配点は，</a:t>
            </a:r>
            <a:r>
              <a:rPr kumimoji="1" lang="en-US" altLang="ja-JP" dirty="0" smtClean="0"/>
              <a:t>6</a:t>
            </a:r>
            <a:r>
              <a:rPr kumimoji="1" lang="ja-JP" altLang="en-US" dirty="0" smtClean="0"/>
              <a:t>点です。</a:t>
            </a:r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1F5FB7-6C54-47F8-8608-5F5A4E41381A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4443781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　第</a:t>
            </a:r>
            <a:r>
              <a:rPr kumimoji="1" lang="en-US" altLang="ja-JP" dirty="0" smtClean="0"/>
              <a:t>3</a:t>
            </a:r>
            <a:r>
              <a:rPr kumimoji="1" lang="ja-JP" altLang="en-US" dirty="0" smtClean="0"/>
              <a:t>段階の評価基準の作成ですが，■</a:t>
            </a:r>
            <a:endParaRPr kumimoji="1" lang="en-US" altLang="ja-JP" dirty="0" smtClean="0"/>
          </a:p>
          <a:p>
            <a:r>
              <a:rPr kumimoji="1" lang="ja-JP" altLang="en-US" dirty="0" smtClean="0"/>
              <a:t>★配点が</a:t>
            </a:r>
            <a:r>
              <a:rPr kumimoji="1" lang="en-US" altLang="ja-JP" dirty="0" smtClean="0"/>
              <a:t>4</a:t>
            </a:r>
            <a:r>
              <a:rPr kumimoji="1" lang="ja-JP" altLang="en-US" dirty="0" smtClean="0"/>
              <a:t>点の問い</a:t>
            </a:r>
            <a:r>
              <a:rPr kumimoji="1" lang="en-US" altLang="ja-JP" dirty="0" smtClean="0"/>
              <a:t>1</a:t>
            </a:r>
            <a:r>
              <a:rPr kumimoji="1" lang="ja-JP" altLang="en-US" dirty="0" smtClean="0"/>
              <a:t>について，評価基準を作成します。■　</a:t>
            </a:r>
          </a:p>
          <a:p>
            <a:r>
              <a:rPr kumimoji="1" lang="ja-JP" altLang="en-US" dirty="0" smtClean="0"/>
              <a:t>★＜</a:t>
            </a:r>
            <a:r>
              <a:rPr kumimoji="1" lang="en-US" altLang="ja-JP" dirty="0" smtClean="0"/>
              <a:t>4</a:t>
            </a:r>
            <a:r>
              <a:rPr kumimoji="1" lang="ja-JP" altLang="en-US" dirty="0" smtClean="0"/>
              <a:t>点＞を取るのは，「最高裁平成</a:t>
            </a:r>
            <a:r>
              <a:rPr kumimoji="1" lang="en-US" altLang="ja-JP" dirty="0" smtClean="0"/>
              <a:t>8</a:t>
            </a:r>
            <a:r>
              <a:rPr kumimoji="1" lang="ja-JP" altLang="en-US" dirty="0" smtClean="0"/>
              <a:t>年判決によると，ご振込みのように，原因関係がない場合でも，預金債権は成立する。」という▲趣旨を書いた答案です。■</a:t>
            </a:r>
          </a:p>
          <a:p>
            <a:r>
              <a:rPr kumimoji="1" lang="ja-JP" altLang="en-US" dirty="0" smtClean="0"/>
              <a:t>★＜</a:t>
            </a:r>
            <a:r>
              <a:rPr kumimoji="1" lang="en-US" altLang="ja-JP" dirty="0" smtClean="0"/>
              <a:t>3</a:t>
            </a:r>
            <a:r>
              <a:rPr kumimoji="1" lang="ja-JP" altLang="en-US" dirty="0" smtClean="0"/>
              <a:t>点＞を取るのは，「ご振込みは，錯誤弁済であり，同姓同名のあて先に振込みをしたのは，重過失とはいえないため，預金債権は成立しない。」という▲趣旨を書いた答案です。■</a:t>
            </a:r>
          </a:p>
          <a:p>
            <a:r>
              <a:rPr kumimoji="1" lang="ja-JP" altLang="en-US" dirty="0" smtClean="0"/>
              <a:t>★＜</a:t>
            </a:r>
            <a:r>
              <a:rPr kumimoji="1" lang="en-US" altLang="ja-JP" dirty="0" smtClean="0"/>
              <a:t>2</a:t>
            </a:r>
            <a:r>
              <a:rPr kumimoji="1" lang="ja-JP" altLang="en-US" dirty="0" smtClean="0"/>
              <a:t>点＞を取るのは，「ご振込みは，錯誤弁済とはいえ，重過失があるので，無効を主張し得ないため，預金債権は成立する。」という▲趣旨を書いた答案です。</a:t>
            </a:r>
          </a:p>
          <a:p>
            <a:r>
              <a:rPr kumimoji="1" lang="ja-JP" altLang="en-US" dirty="0" smtClean="0"/>
              <a:t>★＜</a:t>
            </a:r>
            <a:r>
              <a:rPr kumimoji="1" lang="en-US" altLang="ja-JP" dirty="0" smtClean="0"/>
              <a:t>1</a:t>
            </a:r>
            <a:r>
              <a:rPr kumimoji="1" lang="ja-JP" altLang="en-US" dirty="0" smtClean="0"/>
              <a:t>点＞をとるのは，「ご振込みは，原因関係を欠くので，預金債権は成立しない。」という▲趣旨を書いた答案です。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1F5FB7-6C54-47F8-8608-5F5A4E41381A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095712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　第</a:t>
            </a:r>
            <a:r>
              <a:rPr kumimoji="1" lang="en-US" altLang="ja-JP" dirty="0" smtClean="0"/>
              <a:t>3</a:t>
            </a:r>
            <a:r>
              <a:rPr kumimoji="1" lang="ja-JP" altLang="en-US" dirty="0" smtClean="0"/>
              <a:t>段階の評価基準の作成の続きです。■</a:t>
            </a:r>
            <a:endParaRPr kumimoji="1" lang="en-US" altLang="ja-JP" dirty="0" smtClean="0"/>
          </a:p>
          <a:p>
            <a:r>
              <a:rPr kumimoji="1" lang="ja-JP" altLang="en-US" dirty="0" smtClean="0"/>
              <a:t>★配点が</a:t>
            </a:r>
            <a:r>
              <a:rPr kumimoji="1" lang="en-US" altLang="ja-JP" dirty="0" smtClean="0"/>
              <a:t>6</a:t>
            </a:r>
            <a:r>
              <a:rPr kumimoji="1" lang="ja-JP" altLang="en-US" dirty="0" smtClean="0"/>
              <a:t>点の▲問い</a:t>
            </a:r>
            <a:r>
              <a:rPr kumimoji="1" lang="en-US" altLang="ja-JP" dirty="0" smtClean="0"/>
              <a:t>2</a:t>
            </a:r>
            <a:r>
              <a:rPr kumimoji="1" lang="ja-JP" altLang="en-US" dirty="0" smtClean="0"/>
              <a:t>▲について，評価基準を作成します。■</a:t>
            </a:r>
          </a:p>
          <a:p>
            <a:r>
              <a:rPr kumimoji="1" lang="ja-JP" altLang="en-US" dirty="0" smtClean="0"/>
              <a:t>★＜</a:t>
            </a:r>
            <a:r>
              <a:rPr kumimoji="1" lang="en-US" altLang="ja-JP" dirty="0" smtClean="0"/>
              <a:t>6</a:t>
            </a:r>
            <a:r>
              <a:rPr kumimoji="1" lang="ja-JP" altLang="en-US" dirty="0" smtClean="0"/>
              <a:t>点＞を取るのは，「</a:t>
            </a:r>
            <a:r>
              <a:rPr kumimoji="1" lang="en-US" altLang="ja-JP" dirty="0" smtClean="0"/>
              <a:t>Y</a:t>
            </a:r>
            <a:r>
              <a:rPr kumimoji="1" lang="ja-JP" altLang="en-US" dirty="0" smtClean="0"/>
              <a:t>のソウサイは信義則に反して無効であり，</a:t>
            </a:r>
            <a:r>
              <a:rPr kumimoji="1" lang="en-US" altLang="ja-JP" dirty="0" smtClean="0"/>
              <a:t>Y</a:t>
            </a:r>
            <a:r>
              <a:rPr kumimoji="1" lang="ja-JP" altLang="en-US" dirty="0" smtClean="0"/>
              <a:t>銀行は，</a:t>
            </a:r>
            <a:r>
              <a:rPr kumimoji="1" lang="en-US" altLang="ja-JP" dirty="0" smtClean="0"/>
              <a:t>X</a:t>
            </a:r>
            <a:r>
              <a:rPr kumimoji="1" lang="ja-JP" altLang="en-US" dirty="0" smtClean="0"/>
              <a:t>に対して利得の返還義務を負う。」という▲趣旨を書いた答案です。■</a:t>
            </a:r>
          </a:p>
          <a:p>
            <a:r>
              <a:rPr kumimoji="1" lang="ja-JP" altLang="en-US" dirty="0" smtClean="0"/>
              <a:t>★＜</a:t>
            </a:r>
            <a:r>
              <a:rPr kumimoji="1" lang="en-US" altLang="ja-JP" dirty="0" smtClean="0"/>
              <a:t>5</a:t>
            </a:r>
            <a:r>
              <a:rPr kumimoji="1" lang="ja-JP" altLang="en-US" dirty="0" smtClean="0"/>
              <a:t>点＞</a:t>
            </a:r>
            <a:r>
              <a:rPr kumimoji="1" lang="en-US" altLang="ja-JP" dirty="0" smtClean="0"/>
              <a:t>Y</a:t>
            </a:r>
            <a:r>
              <a:rPr kumimoji="1" lang="ja-JP" altLang="en-US" dirty="0" smtClean="0"/>
              <a:t>は，信義則上，組戻し義務があり，</a:t>
            </a:r>
            <a:r>
              <a:rPr kumimoji="1" lang="en-US" altLang="ja-JP" dirty="0" smtClean="0"/>
              <a:t>X</a:t>
            </a:r>
            <a:r>
              <a:rPr kumimoji="1" lang="ja-JP" altLang="en-US" dirty="0" smtClean="0"/>
              <a:t>は，損害賠償請求，または，不当利得に基づく返還請求権を有する。」という▲趣旨を書いた答案です。■</a:t>
            </a:r>
          </a:p>
          <a:p>
            <a:r>
              <a:rPr kumimoji="1" lang="ja-JP" altLang="en-US" dirty="0" smtClean="0"/>
              <a:t>★＜</a:t>
            </a:r>
            <a:r>
              <a:rPr kumimoji="1" lang="en-US" altLang="ja-JP" dirty="0" smtClean="0"/>
              <a:t>4</a:t>
            </a:r>
            <a:r>
              <a:rPr kumimoji="1" lang="ja-JP" altLang="en-US" dirty="0" smtClean="0"/>
              <a:t>点＞</a:t>
            </a:r>
            <a:r>
              <a:rPr kumimoji="1" lang="en-US" altLang="ja-JP" dirty="0" smtClean="0"/>
              <a:t>Y</a:t>
            </a:r>
            <a:r>
              <a:rPr kumimoji="1" lang="ja-JP" altLang="en-US" dirty="0" smtClean="0"/>
              <a:t>の信義則に反するソウサイによって，</a:t>
            </a:r>
            <a:r>
              <a:rPr kumimoji="1" lang="en-US" altLang="ja-JP" dirty="0" smtClean="0"/>
              <a:t>X</a:t>
            </a:r>
            <a:r>
              <a:rPr kumimoji="1" lang="ja-JP" altLang="en-US" dirty="0" smtClean="0"/>
              <a:t>は，不当利得に基づく返還請求権を有する。」という▲趣旨を書いた答案です。■</a:t>
            </a:r>
          </a:p>
          <a:p>
            <a:r>
              <a:rPr kumimoji="1" lang="ja-JP" altLang="en-US" dirty="0" smtClean="0"/>
              <a:t>★＜</a:t>
            </a:r>
            <a:r>
              <a:rPr kumimoji="1" lang="en-US" altLang="ja-JP" dirty="0" smtClean="0"/>
              <a:t>3</a:t>
            </a:r>
            <a:r>
              <a:rPr kumimoji="1" lang="ja-JP" altLang="en-US" dirty="0" smtClean="0"/>
              <a:t>点＞預金債権は成立し，</a:t>
            </a:r>
            <a:r>
              <a:rPr kumimoji="1" lang="en-US" altLang="ja-JP" dirty="0" smtClean="0"/>
              <a:t>Y</a:t>
            </a:r>
            <a:r>
              <a:rPr kumimoji="1" lang="ja-JP" altLang="en-US" dirty="0" smtClean="0"/>
              <a:t>銀行のソウサイも有効であるため，</a:t>
            </a:r>
            <a:r>
              <a:rPr kumimoji="1" lang="en-US" altLang="ja-JP" dirty="0" smtClean="0"/>
              <a:t>X</a:t>
            </a:r>
            <a:r>
              <a:rPr kumimoji="1" lang="ja-JP" altLang="en-US" dirty="0" smtClean="0"/>
              <a:t>の請求は認められない。」という▲趣旨を書いた答案です。■</a:t>
            </a:r>
          </a:p>
          <a:p>
            <a:r>
              <a:rPr kumimoji="1" lang="ja-JP" altLang="en-US" dirty="0" smtClean="0"/>
              <a:t>★＜</a:t>
            </a:r>
            <a:r>
              <a:rPr kumimoji="1" lang="en-US" altLang="ja-JP" dirty="0" smtClean="0"/>
              <a:t>2</a:t>
            </a:r>
            <a:r>
              <a:rPr kumimoji="1" lang="ja-JP" altLang="en-US" dirty="0" smtClean="0"/>
              <a:t>点＞損失と利得の間に因果関係があり，</a:t>
            </a:r>
            <a:r>
              <a:rPr kumimoji="1" lang="en-US" altLang="ja-JP" dirty="0" smtClean="0"/>
              <a:t>X</a:t>
            </a:r>
            <a:r>
              <a:rPr kumimoji="1" lang="ja-JP" altLang="en-US" dirty="0" smtClean="0"/>
              <a:t>は，</a:t>
            </a:r>
            <a:r>
              <a:rPr kumimoji="1" lang="en-US" altLang="ja-JP" dirty="0" smtClean="0"/>
              <a:t>Y</a:t>
            </a:r>
            <a:r>
              <a:rPr kumimoji="1" lang="ja-JP" altLang="en-US" dirty="0" smtClean="0"/>
              <a:t>に対して利得の返還を請求できる。」という▲趣旨を書いた答案です。■</a:t>
            </a:r>
          </a:p>
          <a:p>
            <a:r>
              <a:rPr kumimoji="1" lang="ja-JP" altLang="en-US" dirty="0" smtClean="0"/>
              <a:t>★＜</a:t>
            </a:r>
            <a:r>
              <a:rPr kumimoji="1" lang="en-US" altLang="ja-JP" dirty="0" smtClean="0"/>
              <a:t>1</a:t>
            </a:r>
            <a:r>
              <a:rPr kumimoji="1" lang="ja-JP" altLang="en-US" dirty="0" smtClean="0"/>
              <a:t>点＞ご振込みとはいえ，預金債権は成立しており，</a:t>
            </a:r>
            <a:r>
              <a:rPr kumimoji="1" lang="en-US" altLang="ja-JP" dirty="0" smtClean="0"/>
              <a:t>X</a:t>
            </a:r>
            <a:r>
              <a:rPr kumimoji="1" lang="ja-JP" altLang="en-US" dirty="0" smtClean="0"/>
              <a:t>は，</a:t>
            </a:r>
            <a:r>
              <a:rPr kumimoji="1" lang="en-US" altLang="ja-JP" dirty="0" smtClean="0"/>
              <a:t>Y</a:t>
            </a:r>
            <a:r>
              <a:rPr kumimoji="1" lang="ja-JP" altLang="en-US" dirty="0" smtClean="0"/>
              <a:t>に対して返還を請求できない。」という▲趣旨を書いた答案です。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1F5FB7-6C54-47F8-8608-5F5A4E41381A}" type="slidenum">
              <a:rPr kumimoji="1" lang="ja-JP" altLang="en-US" smtClean="0"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331400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★第</a:t>
            </a:r>
            <a:r>
              <a:rPr kumimoji="1" lang="en-US" altLang="ja-JP" dirty="0" smtClean="0"/>
              <a:t>4</a:t>
            </a:r>
            <a:r>
              <a:rPr kumimoji="1" lang="ja-JP" altLang="en-US" dirty="0" smtClean="0"/>
              <a:t>段階のマクロ・プログラムの作成です。</a:t>
            </a:r>
            <a:endParaRPr kumimoji="1" lang="en-US" altLang="ja-JP" dirty="0" smtClean="0"/>
          </a:p>
          <a:p>
            <a:r>
              <a:rPr kumimoji="1" lang="ja-JP" altLang="en-US" dirty="0" smtClean="0"/>
              <a:t>■プログラムというと難しそうに聞こえますが，</a:t>
            </a:r>
            <a:r>
              <a:rPr kumimoji="1" lang="en-US" altLang="ja-JP" dirty="0" smtClean="0"/>
              <a:t>3</a:t>
            </a:r>
            <a:r>
              <a:rPr kumimoji="1" lang="ja-JP" altLang="en-US" dirty="0" smtClean="0"/>
              <a:t>種類しかなく，いわゆる</a:t>
            </a:r>
            <a:r>
              <a:rPr kumimoji="1" lang="en-US" altLang="ja-JP" dirty="0" smtClean="0"/>
              <a:t>1</a:t>
            </a:r>
            <a:r>
              <a:rPr kumimoji="1" lang="ja-JP" altLang="en-US" dirty="0" smtClean="0"/>
              <a:t>行プログラムなので，慣れると簡単です。■</a:t>
            </a:r>
            <a:endParaRPr kumimoji="1" lang="en-US" altLang="ja-JP" dirty="0" smtClean="0"/>
          </a:p>
          <a:p>
            <a:r>
              <a:rPr kumimoji="1" lang="ja-JP" altLang="en-US" dirty="0" smtClean="0"/>
              <a:t>★問</a:t>
            </a:r>
            <a:r>
              <a:rPr kumimoji="1" lang="en-US" altLang="ja-JP" dirty="0" smtClean="0"/>
              <a:t>1</a:t>
            </a:r>
            <a:r>
              <a:rPr kumimoji="1" lang="ja-JP" altLang="en-US" dirty="0" smtClean="0"/>
              <a:t>の自動採点プログラムを例に説明します。■</a:t>
            </a:r>
            <a:endParaRPr kumimoji="1" lang="en-US" altLang="ja-JP" dirty="0" smtClean="0"/>
          </a:p>
          <a:p>
            <a:r>
              <a:rPr kumimoji="1" lang="ja-JP" altLang="en-US" dirty="0" smtClean="0"/>
              <a:t>★表の最初の段，</a:t>
            </a:r>
            <a:r>
              <a:rPr kumimoji="1" lang="en-US" altLang="ja-JP" dirty="0" smtClean="0"/>
              <a:t>3</a:t>
            </a:r>
            <a:r>
              <a:rPr kumimoji="1" lang="ja-JP" altLang="en-US" dirty="0" smtClean="0"/>
              <a:t>行目の最初の学生について，</a:t>
            </a:r>
            <a:endParaRPr kumimoji="1" lang="en-US" altLang="ja-JP" dirty="0" smtClean="0"/>
          </a:p>
          <a:p>
            <a:r>
              <a:rPr kumimoji="1" lang="ja-JP" altLang="en-US" dirty="0" smtClean="0"/>
              <a:t>■評価基準の</a:t>
            </a:r>
            <a:r>
              <a:rPr kumimoji="1" lang="en-US" altLang="ja-JP" dirty="0" smtClean="0"/>
              <a:t>17</a:t>
            </a:r>
            <a:r>
              <a:rPr kumimoji="1" lang="ja-JP" altLang="en-US" dirty="0" smtClean="0"/>
              <a:t>行目に該当すると，</a:t>
            </a:r>
            <a:r>
              <a:rPr kumimoji="1" lang="en-US" altLang="ja-JP" dirty="0" smtClean="0"/>
              <a:t>4</a:t>
            </a:r>
            <a:r>
              <a:rPr kumimoji="1" lang="ja-JP" altLang="en-US" dirty="0" smtClean="0"/>
              <a:t>点と採点されます。</a:t>
            </a:r>
            <a:endParaRPr kumimoji="1" lang="en-US" altLang="ja-JP" dirty="0" smtClean="0"/>
          </a:p>
          <a:p>
            <a:r>
              <a:rPr kumimoji="1" lang="ja-JP" altLang="en-US" dirty="0" smtClean="0"/>
              <a:t>■評価基準の</a:t>
            </a:r>
            <a:r>
              <a:rPr kumimoji="1" lang="en-US" altLang="ja-JP" dirty="0" smtClean="0"/>
              <a:t>18</a:t>
            </a:r>
            <a:r>
              <a:rPr kumimoji="1" lang="ja-JP" altLang="en-US" dirty="0" smtClean="0"/>
              <a:t>行目に該当すると，</a:t>
            </a:r>
            <a:r>
              <a:rPr kumimoji="1" lang="en-US" altLang="ja-JP" dirty="0" smtClean="0"/>
              <a:t>3</a:t>
            </a:r>
            <a:r>
              <a:rPr kumimoji="1" lang="ja-JP" altLang="en-US" dirty="0" smtClean="0"/>
              <a:t>点と採点されます。</a:t>
            </a:r>
            <a:endParaRPr kumimoji="1" lang="en-US" altLang="ja-JP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 smtClean="0"/>
              <a:t>■評価基準の</a:t>
            </a:r>
            <a:r>
              <a:rPr kumimoji="1" lang="en-US" altLang="ja-JP" dirty="0" smtClean="0"/>
              <a:t>19</a:t>
            </a:r>
            <a:r>
              <a:rPr kumimoji="1" lang="ja-JP" altLang="en-US" dirty="0" smtClean="0"/>
              <a:t>行目に該当すると，</a:t>
            </a:r>
            <a:r>
              <a:rPr kumimoji="1" lang="en-US" altLang="ja-JP" dirty="0" smtClean="0"/>
              <a:t>2</a:t>
            </a:r>
            <a:r>
              <a:rPr kumimoji="1" lang="ja-JP" altLang="en-US" dirty="0" smtClean="0"/>
              <a:t>点と採点されます。</a:t>
            </a:r>
            <a:endParaRPr kumimoji="1" lang="en-US" altLang="ja-JP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 smtClean="0"/>
              <a:t>■評価基準の</a:t>
            </a:r>
            <a:r>
              <a:rPr kumimoji="1" lang="en-US" altLang="ja-JP" dirty="0" smtClean="0"/>
              <a:t>20</a:t>
            </a:r>
            <a:r>
              <a:rPr kumimoji="1" lang="ja-JP" altLang="en-US" dirty="0" smtClean="0"/>
              <a:t>行目に該当すると，</a:t>
            </a:r>
            <a:r>
              <a:rPr kumimoji="1" lang="en-US" altLang="ja-JP" dirty="0" smtClean="0"/>
              <a:t>1</a:t>
            </a:r>
            <a:r>
              <a:rPr kumimoji="1" lang="ja-JP" altLang="en-US" dirty="0" smtClean="0"/>
              <a:t>点と採点されます。</a:t>
            </a:r>
            <a:endParaRPr kumimoji="1" lang="en-US" altLang="ja-JP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 smtClean="0"/>
              <a:t>■評価基準の</a:t>
            </a:r>
            <a:r>
              <a:rPr kumimoji="1" lang="en-US" altLang="ja-JP" dirty="0" smtClean="0"/>
              <a:t>21</a:t>
            </a:r>
            <a:r>
              <a:rPr kumimoji="1" lang="ja-JP" altLang="en-US" dirty="0" smtClean="0"/>
              <a:t>行目に該当すると，</a:t>
            </a:r>
            <a:r>
              <a:rPr kumimoji="1" lang="en-US" altLang="ja-JP" dirty="0" smtClean="0"/>
              <a:t>0</a:t>
            </a:r>
            <a:r>
              <a:rPr kumimoji="1" lang="ja-JP" altLang="en-US" dirty="0" smtClean="0"/>
              <a:t>点と採点されます。■</a:t>
            </a:r>
            <a:endParaRPr kumimoji="1" lang="en-US" altLang="ja-JP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 smtClean="0"/>
              <a:t>★問２の自動採点プログラムも，</a:t>
            </a:r>
            <a:endParaRPr kumimoji="1" lang="en-US" altLang="ja-JP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 smtClean="0"/>
              <a:t>★考え方は，問い</a:t>
            </a:r>
            <a:r>
              <a:rPr kumimoji="1" lang="en-US" altLang="ja-JP" dirty="0" smtClean="0"/>
              <a:t>1</a:t>
            </a:r>
            <a:r>
              <a:rPr kumimoji="1" lang="ja-JP" altLang="en-US" dirty="0" smtClean="0"/>
              <a:t>と同じです。■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 smtClean="0"/>
              <a:t>★第</a:t>
            </a:r>
            <a:r>
              <a:rPr kumimoji="1" lang="en-US" altLang="ja-JP" dirty="0" smtClean="0"/>
              <a:t>2</a:t>
            </a:r>
            <a:r>
              <a:rPr kumimoji="1" lang="ja-JP" altLang="en-US" dirty="0" smtClean="0"/>
              <a:t>の種類のプログラムは，</a:t>
            </a:r>
            <a:r>
              <a:rPr kumimoji="1" lang="en-US" altLang="ja-JP" dirty="0" smtClean="0"/>
              <a:t>5</a:t>
            </a:r>
            <a:r>
              <a:rPr kumimoji="1" lang="ja-JP" altLang="en-US" smtClean="0"/>
              <a:t>段階の成績分類</a:t>
            </a:r>
            <a:r>
              <a:rPr kumimoji="1" lang="ja-JP" altLang="en-US" dirty="0" smtClean="0"/>
              <a:t>とか，</a:t>
            </a:r>
            <a:r>
              <a:rPr kumimoji="1" lang="en-US" altLang="ja-JP" dirty="0" smtClean="0"/>
              <a:t>GPA</a:t>
            </a:r>
            <a:r>
              <a:rPr kumimoji="1" lang="ja-JP" altLang="en-US" dirty="0" smtClean="0"/>
              <a:t>とかを分類するプログラムです。</a:t>
            </a:r>
            <a:endParaRPr kumimoji="1" lang="en-US" altLang="ja-JP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 smtClean="0"/>
              <a:t>■この具体例では，</a:t>
            </a:r>
            <a:r>
              <a:rPr kumimoji="1" lang="en-US" altLang="ja-JP" dirty="0" smtClean="0"/>
              <a:t>10</a:t>
            </a:r>
            <a:r>
              <a:rPr kumimoji="1" lang="ja-JP" altLang="en-US" dirty="0" smtClean="0"/>
              <a:t>点満点ですが，通常は，</a:t>
            </a:r>
            <a:r>
              <a:rPr kumimoji="1" lang="en-US" altLang="ja-JP" dirty="0" smtClean="0"/>
              <a:t>100</a:t>
            </a:r>
            <a:r>
              <a:rPr kumimoji="1" lang="ja-JP" altLang="en-US" dirty="0" smtClean="0"/>
              <a:t>点満点なので，プログラムは，</a:t>
            </a:r>
            <a:r>
              <a:rPr kumimoji="1" lang="en-US" altLang="ja-JP" dirty="0" smtClean="0"/>
              <a:t>100</a:t>
            </a:r>
            <a:r>
              <a:rPr kumimoji="1" lang="ja-JP" altLang="en-US" dirty="0" smtClean="0"/>
              <a:t>点満点の場合を示します。</a:t>
            </a:r>
            <a:endParaRPr kumimoji="1" lang="en-US" altLang="ja-JP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 smtClean="0"/>
              <a:t>★</a:t>
            </a:r>
            <a:r>
              <a:rPr kumimoji="1" lang="en-US" altLang="ja-JP" dirty="0" smtClean="0"/>
              <a:t>3</a:t>
            </a:r>
            <a:r>
              <a:rPr kumimoji="1" lang="ja-JP" altLang="en-US" dirty="0" smtClean="0"/>
              <a:t>行目の学生の総合点について，</a:t>
            </a:r>
            <a:endParaRPr kumimoji="1" lang="en-US" altLang="ja-JP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 smtClean="0"/>
              <a:t>■</a:t>
            </a:r>
            <a:r>
              <a:rPr kumimoji="1" lang="en-US" altLang="ja-JP" dirty="0" smtClean="0"/>
              <a:t>90</a:t>
            </a:r>
            <a:r>
              <a:rPr kumimoji="1" lang="ja-JP" altLang="en-US" dirty="0" smtClean="0"/>
              <a:t>点以上ならば，</a:t>
            </a:r>
            <a:r>
              <a:rPr kumimoji="1" lang="en-US" altLang="ja-JP" dirty="0" smtClean="0"/>
              <a:t>S</a:t>
            </a:r>
            <a:r>
              <a:rPr kumimoji="1" lang="ja-JP" altLang="en-US" dirty="0" err="1" smtClean="0"/>
              <a:t>，</a:t>
            </a:r>
            <a:endParaRPr kumimoji="1" lang="en-US" altLang="ja-JP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 smtClean="0"/>
              <a:t>■</a:t>
            </a:r>
            <a:r>
              <a:rPr kumimoji="1" lang="en-US" altLang="ja-JP" dirty="0" smtClean="0"/>
              <a:t>80</a:t>
            </a:r>
            <a:r>
              <a:rPr kumimoji="1" lang="ja-JP" altLang="en-US" dirty="0" smtClean="0"/>
              <a:t>点以上ならば，</a:t>
            </a:r>
            <a:r>
              <a:rPr kumimoji="1" lang="en-US" altLang="ja-JP" dirty="0" smtClean="0"/>
              <a:t>A</a:t>
            </a:r>
            <a:r>
              <a:rPr kumimoji="1" lang="ja-JP" altLang="en-US" dirty="0" err="1" smtClean="0"/>
              <a:t>，</a:t>
            </a:r>
            <a:endParaRPr kumimoji="1" lang="en-US" altLang="ja-JP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 smtClean="0"/>
              <a:t>■</a:t>
            </a:r>
            <a:r>
              <a:rPr kumimoji="1" lang="en-US" altLang="ja-JP" dirty="0" smtClean="0"/>
              <a:t>70</a:t>
            </a:r>
            <a:r>
              <a:rPr kumimoji="1" lang="ja-JP" altLang="en-US" dirty="0" smtClean="0"/>
              <a:t>点以上ならば，</a:t>
            </a:r>
            <a:r>
              <a:rPr kumimoji="1" lang="en-US" altLang="ja-JP" dirty="0" smtClean="0"/>
              <a:t>B</a:t>
            </a:r>
            <a:r>
              <a:rPr kumimoji="1" lang="ja-JP" altLang="en-US" dirty="0" err="1" smtClean="0"/>
              <a:t>，</a:t>
            </a:r>
            <a:endParaRPr kumimoji="1" lang="en-US" altLang="ja-JP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 smtClean="0"/>
              <a:t>■</a:t>
            </a:r>
            <a:r>
              <a:rPr kumimoji="1" lang="en-US" altLang="ja-JP" dirty="0" smtClean="0"/>
              <a:t>60</a:t>
            </a:r>
            <a:r>
              <a:rPr kumimoji="1" lang="ja-JP" altLang="en-US" dirty="0" smtClean="0"/>
              <a:t>点以上ならば，</a:t>
            </a:r>
            <a:r>
              <a:rPr kumimoji="1" lang="en-US" altLang="ja-JP" dirty="0" smtClean="0"/>
              <a:t>C</a:t>
            </a:r>
            <a:r>
              <a:rPr kumimoji="1" lang="ja-JP" altLang="en-US" dirty="0" err="1" smtClean="0"/>
              <a:t>，</a:t>
            </a:r>
            <a:endParaRPr kumimoji="1" lang="en-US" altLang="ja-JP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 smtClean="0"/>
              <a:t>■</a:t>
            </a:r>
            <a:r>
              <a:rPr kumimoji="1" lang="en-US" altLang="ja-JP" dirty="0" smtClean="0"/>
              <a:t>60</a:t>
            </a:r>
            <a:r>
              <a:rPr kumimoji="1" lang="ja-JP" altLang="en-US" dirty="0" smtClean="0"/>
              <a:t>点未満ならば，</a:t>
            </a:r>
            <a:r>
              <a:rPr kumimoji="1" lang="en-US" altLang="ja-JP" dirty="0" smtClean="0"/>
              <a:t>F</a:t>
            </a:r>
            <a:r>
              <a:rPr kumimoji="1" lang="ja-JP" altLang="en-US" dirty="0" smtClean="0"/>
              <a:t>と分類されます。■</a:t>
            </a:r>
            <a:endParaRPr kumimoji="1" lang="en-US" altLang="ja-JP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 smtClean="0"/>
              <a:t>■第</a:t>
            </a:r>
            <a:r>
              <a:rPr kumimoji="1" lang="en-US" altLang="ja-JP" dirty="0" smtClean="0"/>
              <a:t>3</a:t>
            </a:r>
            <a:r>
              <a:rPr kumimoji="1" lang="ja-JP" altLang="en-US" dirty="0" smtClean="0"/>
              <a:t>種の類のプログラムは，学生全体の成績分布のグラフを作成するために，</a:t>
            </a:r>
            <a:endParaRPr kumimoji="1" lang="en-US" altLang="ja-JP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 smtClean="0"/>
              <a:t>★得点分布の頻度を計算します。■</a:t>
            </a:r>
            <a:endParaRPr kumimoji="1" lang="en-US" altLang="ja-JP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 smtClean="0"/>
              <a:t>★学生の全得点のうち，</a:t>
            </a:r>
            <a:r>
              <a:rPr kumimoji="1" lang="en-US" altLang="ja-JP" dirty="0" smtClean="0"/>
              <a:t>S</a:t>
            </a:r>
            <a:r>
              <a:rPr kumimoji="1" lang="ja-JP" altLang="en-US" dirty="0" smtClean="0"/>
              <a:t>評価の人数が何人かを計算するプログラムです。</a:t>
            </a:r>
            <a:endParaRPr kumimoji="1" lang="en-US" altLang="ja-JP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 smtClean="0"/>
              <a:t>■</a:t>
            </a:r>
            <a:r>
              <a:rPr kumimoji="1" lang="en-US" altLang="ja-JP" b="0" dirty="0" smtClean="0"/>
              <a:t>A</a:t>
            </a:r>
            <a:r>
              <a:rPr kumimoji="1" lang="ja-JP" altLang="en-US" b="0" dirty="0" err="1" smtClean="0"/>
              <a:t>，</a:t>
            </a:r>
            <a:r>
              <a:rPr kumimoji="1" lang="en-US" altLang="ja-JP" b="0" dirty="0" smtClean="0"/>
              <a:t>B</a:t>
            </a:r>
            <a:r>
              <a:rPr kumimoji="1" lang="ja-JP" altLang="en-US" b="0" dirty="0" err="1" smtClean="0"/>
              <a:t>，</a:t>
            </a:r>
            <a:r>
              <a:rPr kumimoji="1" lang="en-US" altLang="ja-JP" b="0" dirty="0" smtClean="0"/>
              <a:t>C</a:t>
            </a:r>
            <a:r>
              <a:rPr kumimoji="1" lang="ja-JP" altLang="en-US" b="0" dirty="0" err="1" smtClean="0"/>
              <a:t>，</a:t>
            </a:r>
            <a:r>
              <a:rPr kumimoji="1" lang="en-US" altLang="ja-JP" b="0" dirty="0" smtClean="0"/>
              <a:t>F</a:t>
            </a:r>
            <a:r>
              <a:rPr kumimoji="1" lang="ja-JP" altLang="en-US" b="0" dirty="0" smtClean="0"/>
              <a:t>の頻度の計算も同様です。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1F5FB7-6C54-47F8-8608-5F5A4E41381A}" type="slidenum">
              <a:rPr kumimoji="1" lang="ja-JP" altLang="en-US" smtClean="0"/>
              <a:t>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348903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ctr"/>
          <a:lstStyle>
            <a:lvl1pPr algn="ctr">
              <a:defRPr sz="6000"/>
            </a:lvl1pPr>
          </a:lstStyle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 anchor="ctr"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dirty="0" smtClean="0"/>
              <a:t>マスター サブタイトルの書式設定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516D8-0D84-403F-87B6-BD40374870DA}" type="datetime1">
              <a:rPr kumimoji="1" lang="ja-JP" altLang="en-US" smtClean="0"/>
              <a:t>2015/12/7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6D572-6107-40B2-9392-C05B10CB406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86295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7CDC1-C201-4DEC-B1D0-3357B638909F}" type="datetime1">
              <a:rPr kumimoji="1" lang="ja-JP" altLang="en-US" smtClean="0"/>
              <a:t>2015/12/7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6D572-6107-40B2-9392-C05B10CB406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25441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D948A-4790-44C8-8261-C65BB2935E99}" type="datetime1">
              <a:rPr kumimoji="1" lang="ja-JP" altLang="en-US" smtClean="0"/>
              <a:t>2015/12/7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6D572-6107-40B2-9392-C05B10CB406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28904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5C745-9BD0-4499-8BE4-04931367AAFD}" type="datetime1">
              <a:rPr kumimoji="1" lang="ja-JP" altLang="en-US" smtClean="0"/>
              <a:t>2015/12/7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6D572-6107-40B2-9392-C05B10CB406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607206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C8097-64E3-4ADA-B05C-69EAD86D4037}" type="datetime1">
              <a:rPr kumimoji="1" lang="ja-JP" altLang="en-US" smtClean="0"/>
              <a:t>2015/12/7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6D572-6107-40B2-9392-C05B10CB406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526953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D2032-5132-4C00-9C94-A3BE11268A3F}" type="datetime1">
              <a:rPr kumimoji="1" lang="ja-JP" altLang="en-US" smtClean="0"/>
              <a:t>2015/12/7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6D572-6107-40B2-9392-C05B10CB406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928211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ctr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dirty="0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ctr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17D1E-5C18-4D73-923B-E46B4DE254A3}" type="datetime1">
              <a:rPr kumimoji="1" lang="ja-JP" altLang="en-US" smtClean="0"/>
              <a:t>2015/12/7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6D572-6107-40B2-9392-C05B10CB406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90584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A123B-DEFA-4C7D-A14A-40D83A1A65E0}" type="datetime1">
              <a:rPr kumimoji="1" lang="ja-JP" altLang="en-US" smtClean="0"/>
              <a:t>2015/12/7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6D572-6107-40B2-9392-C05B10CB406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55582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D467F-6667-4521-8066-53AC54CA3799}" type="datetime1">
              <a:rPr kumimoji="1" lang="ja-JP" altLang="en-US" smtClean="0"/>
              <a:t>2015/12/7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6D572-6107-40B2-9392-C05B10CB406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80965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AE551-5999-4222-B9B8-857A645EF470}" type="datetime1">
              <a:rPr kumimoji="1" lang="ja-JP" altLang="en-US" smtClean="0"/>
              <a:t>2015/12/7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6D572-6107-40B2-9392-C05B10CB406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79338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37D9C-C5D2-45D5-8694-7888DA32B01F}" type="datetime1">
              <a:rPr kumimoji="1" lang="ja-JP" altLang="en-US" smtClean="0"/>
              <a:t>2015/12/7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6D572-6107-40B2-9392-C05B10CB406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87609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" Target="../slides/slide1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350650-778A-43ED-AB56-76B904AE0AB6}" type="datetime1">
              <a:rPr kumimoji="1" lang="ja-JP" altLang="en-US" smtClean="0"/>
              <a:t>2015/12/7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E6D572-6107-40B2-9392-C05B10CB4061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7" name="動作設定ボタン: ホーム 6">
            <a:hlinkClick r:id="" action="ppaction://hlinkshowjump?jump=firstslide" highlightClick="1"/>
          </p:cNvPr>
          <p:cNvSpPr/>
          <p:nvPr userDrawn="1"/>
        </p:nvSpPr>
        <p:spPr>
          <a:xfrm>
            <a:off x="3035300" y="6353207"/>
            <a:ext cx="360000" cy="360000"/>
          </a:xfrm>
          <a:prstGeom prst="actionButtonHom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動作設定ボタン: 最初 7">
            <a:hlinkClick r:id="" action="ppaction://hlinkshowjump?jump=firstslide" highlightClick="1"/>
          </p:cNvPr>
          <p:cNvSpPr/>
          <p:nvPr userDrawn="1"/>
        </p:nvSpPr>
        <p:spPr>
          <a:xfrm>
            <a:off x="3669284" y="6353207"/>
            <a:ext cx="360000" cy="360000"/>
          </a:xfrm>
          <a:prstGeom prst="actionButtonBeginning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動作設定ボタン: 最後 8">
            <a:hlinkClick r:id="" action="ppaction://hlinkshowjump?jump=lastslide" highlightClick="1"/>
          </p:cNvPr>
          <p:cNvSpPr/>
          <p:nvPr userDrawn="1"/>
        </p:nvSpPr>
        <p:spPr>
          <a:xfrm>
            <a:off x="9423400" y="6353207"/>
            <a:ext cx="360000" cy="360000"/>
          </a:xfrm>
          <a:prstGeom prst="actionButtonEnd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動作設定ボタン: 戻る 9">
            <a:hlinkClick r:id="" action="ppaction://hlinkshowjump?jump=lastslideviewed" highlightClick="1"/>
          </p:cNvPr>
          <p:cNvSpPr/>
          <p:nvPr userDrawn="1"/>
        </p:nvSpPr>
        <p:spPr>
          <a:xfrm>
            <a:off x="8850884" y="6353207"/>
            <a:ext cx="360000" cy="360000"/>
          </a:xfrm>
          <a:prstGeom prst="actionButtonReturn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動作設定ボタン: 情報 10">
            <a:hlinkClick r:id="rId13" action="ppaction://hlinksldjump" highlightClick="1"/>
          </p:cNvPr>
          <p:cNvSpPr/>
          <p:nvPr userDrawn="1"/>
        </p:nvSpPr>
        <p:spPr>
          <a:xfrm>
            <a:off x="8229092" y="6353207"/>
            <a:ext cx="360000" cy="360000"/>
          </a:xfrm>
          <a:prstGeom prst="actionButtonInformation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561995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5600" indent="-355600" algn="l" defTabSz="914400" rtl="0" eaLnBrk="1" latinLnBrk="0" hangingPunct="1">
        <a:lnSpc>
          <a:spcPct val="90000"/>
        </a:lnSpc>
        <a:spcBef>
          <a:spcPts val="1000"/>
        </a:spcBef>
        <a:buClr>
          <a:srgbClr val="002060"/>
        </a:buClr>
        <a:buFont typeface="Wingdings" panose="05000000000000000000" pitchFamily="2" charset="2"/>
        <a:buChar char="n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22300" indent="-266700" algn="l" defTabSz="914400" rtl="0" eaLnBrk="1" latinLnBrk="0" hangingPunct="1">
        <a:lnSpc>
          <a:spcPct val="90000"/>
        </a:lnSpc>
        <a:spcBef>
          <a:spcPts val="500"/>
        </a:spcBef>
        <a:buClr>
          <a:srgbClr val="FF0000"/>
        </a:buClr>
        <a:buFont typeface="Wingdings" panose="05000000000000000000" pitchFamily="2" charset="2"/>
        <a:buChar char="n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01700" indent="-279400" algn="l" defTabSz="914400" rtl="0" eaLnBrk="1" latinLnBrk="0" hangingPunct="1">
        <a:lnSpc>
          <a:spcPct val="90000"/>
        </a:lnSpc>
        <a:spcBef>
          <a:spcPts val="500"/>
        </a:spcBef>
        <a:buClr>
          <a:srgbClr val="002060"/>
        </a:buClr>
        <a:buFont typeface="Wingdings" panose="05000000000000000000" pitchFamily="2" charset="2"/>
        <a:buChar char="n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168400" indent="-266700" algn="l" defTabSz="914400" rtl="0" eaLnBrk="1" latinLnBrk="0" hangingPunct="1">
        <a:lnSpc>
          <a:spcPct val="90000"/>
        </a:lnSpc>
        <a:spcBef>
          <a:spcPts val="500"/>
        </a:spcBef>
        <a:buClr>
          <a:srgbClr val="FF0000"/>
        </a:buClr>
        <a:buFont typeface="Wingdings" panose="05000000000000000000" pitchFamily="2" charset="2"/>
        <a:buChar char="n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35100" indent="-2667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n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cyberlawschool.jp/kagayama/LegalInformatics/How2/how2evaluate/How2Evaluate2015.xlsx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cyberlawschool.jp/kagayama/LegalInformatics/How2/how2evaluate/family_law_exam.html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3999" y="973332"/>
            <a:ext cx="9144002" cy="1482512"/>
          </a:xfrm>
        </p:spPr>
        <p:txBody>
          <a:bodyPr>
            <a:normAutofit/>
          </a:bodyPr>
          <a:lstStyle/>
          <a:p>
            <a:r>
              <a:rPr lang="ja-JP" altLang="en-US" sz="5400" dirty="0" smtClean="0"/>
              <a:t>公正・厳格な成績評価の方法</a:t>
            </a:r>
            <a:endParaRPr kumimoji="1" lang="ja-JP" altLang="en-US" sz="54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2944962" y="3673643"/>
            <a:ext cx="4840244" cy="1655762"/>
          </a:xfrm>
        </p:spPr>
        <p:txBody>
          <a:bodyPr>
            <a:normAutofit/>
          </a:bodyPr>
          <a:lstStyle/>
          <a:p>
            <a:pPr algn="r"/>
            <a:r>
              <a:rPr kumimoji="1" lang="ja-JP" altLang="en-US" sz="3200" dirty="0" smtClean="0"/>
              <a:t>明治学院大学法学部教授</a:t>
            </a:r>
            <a:endParaRPr lang="en-US" altLang="ja-JP" sz="3200" dirty="0"/>
          </a:p>
          <a:p>
            <a:pPr algn="r"/>
            <a:r>
              <a:rPr kumimoji="1" lang="ja-JP" altLang="en-US" sz="3200" dirty="0" smtClean="0"/>
              <a:t>加賀山　茂</a:t>
            </a:r>
            <a:endParaRPr kumimoji="1" lang="ja-JP" altLang="en-US" sz="3200" dirty="0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5710" y="2455844"/>
            <a:ext cx="2286000" cy="3048000"/>
          </a:xfrm>
          <a:prstGeom prst="rect">
            <a:avLst/>
          </a:prstGeom>
        </p:spPr>
      </p:pic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6D572-6107-40B2-9392-C05B10CB4061}" type="slidenum">
              <a:rPr kumimoji="1" lang="ja-JP" altLang="en-US" smtClean="0"/>
              <a:t>1</a:t>
            </a:fld>
            <a:endParaRPr kumimoji="1" lang="ja-JP" altLang="en-US"/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9584" y="2805842"/>
            <a:ext cx="3597336" cy="26980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0226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パソコン上での採点作業</a:t>
            </a:r>
            <a:endParaRPr kumimoji="1" lang="ja-JP" altLang="en-US" dirty="0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3334" y="2000250"/>
            <a:ext cx="3810000" cy="2857500"/>
          </a:xfrm>
          <a:prstGeom prst="rect">
            <a:avLst/>
          </a:prstGeom>
        </p:spPr>
      </p:pic>
      <p:pic>
        <p:nvPicPr>
          <p:cNvPr id="6" name="図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5018" y="2000250"/>
            <a:ext cx="3810000" cy="2857500"/>
          </a:xfrm>
          <a:prstGeom prst="rect">
            <a:avLst/>
          </a:prstGeom>
        </p:spPr>
      </p:pic>
      <p:sp>
        <p:nvSpPr>
          <p:cNvPr id="7" name="テキスト ボックス 6"/>
          <p:cNvSpPr txBox="1"/>
          <p:nvPr/>
        </p:nvSpPr>
        <p:spPr>
          <a:xfrm>
            <a:off x="1753744" y="5167312"/>
            <a:ext cx="33891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 smtClean="0"/>
              <a:t>パソコンの左画面が学生の答案。</a:t>
            </a:r>
            <a:endParaRPr kumimoji="1" lang="en-US" altLang="ja-JP" dirty="0" smtClean="0"/>
          </a:p>
          <a:p>
            <a:pPr algn="ctr"/>
            <a:r>
              <a:rPr kumimoji="1" lang="ja-JP" altLang="en-US" dirty="0" smtClean="0"/>
              <a:t>右画面が</a:t>
            </a:r>
            <a:r>
              <a:rPr lang="ja-JP" altLang="en-US" dirty="0" smtClean="0"/>
              <a:t>，</a:t>
            </a:r>
            <a:r>
              <a:rPr lang="en-US" altLang="ja-JP" dirty="0" smtClean="0"/>
              <a:t>Excel</a:t>
            </a:r>
            <a:r>
              <a:rPr lang="ja-JP" altLang="en-US" dirty="0" smtClean="0"/>
              <a:t>の採点画面</a:t>
            </a:r>
            <a:endParaRPr kumimoji="1" lang="ja-JP" altLang="en-US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6474519" y="5167311"/>
            <a:ext cx="45109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 smtClean="0"/>
              <a:t>答案の採点をするたびに，成績分布グラフが変化するので楽しみながら，採点ができる。</a:t>
            </a:r>
            <a:endParaRPr kumimoji="1" lang="ja-JP" altLang="en-US" dirty="0"/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6D572-6107-40B2-9392-C05B10CB4061}" type="slidenum">
              <a:rPr kumimoji="1" lang="ja-JP" altLang="en-US" smtClean="0"/>
              <a:t>10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8052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1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hlinkClick r:id="rId3"/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6888" y="1351129"/>
            <a:ext cx="9698224" cy="4899546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採点終了と同時に成績報告書が完成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6D572-6107-40B2-9392-C05B10CB4061}" type="slidenum">
              <a:rPr kumimoji="1" lang="ja-JP" altLang="en-US" smtClean="0"/>
              <a:t>11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30611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採点の流れ</a:t>
            </a:r>
            <a:r>
              <a:rPr lang="ja-JP" altLang="en-US" dirty="0" smtClean="0"/>
              <a:t>（</a:t>
            </a:r>
            <a:r>
              <a:rPr lang="en-US" altLang="ja-JP" dirty="0" smtClean="0"/>
              <a:t>1/5</a:t>
            </a:r>
            <a:r>
              <a:rPr lang="ja-JP" altLang="en-US" dirty="0" smtClean="0"/>
              <a:t>）</a:t>
            </a:r>
            <a:endParaRPr kumimoji="1" lang="ja-JP" altLang="en-US" dirty="0"/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1660" y="1323833"/>
            <a:ext cx="6928680" cy="4899546"/>
          </a:xfrm>
          <a:prstGeom prst="rect">
            <a:avLst/>
          </a:prstGeom>
        </p:spPr>
      </p:pic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6D572-6107-40B2-9392-C05B10CB4061}" type="slidenum">
              <a:rPr kumimoji="1" lang="ja-JP" altLang="en-US" smtClean="0"/>
              <a:t>12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6141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採点の流れ</a:t>
            </a:r>
            <a:r>
              <a:rPr lang="ja-JP" altLang="en-US" dirty="0" smtClean="0"/>
              <a:t>（</a:t>
            </a:r>
            <a:r>
              <a:rPr lang="en-US" altLang="ja-JP" dirty="0" smtClean="0"/>
              <a:t>2/5</a:t>
            </a:r>
            <a:r>
              <a:rPr lang="ja-JP" altLang="en-US" dirty="0" smtClean="0"/>
              <a:t>）</a:t>
            </a:r>
            <a:endParaRPr kumimoji="1" lang="ja-JP" altLang="en-US" dirty="0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1658" y="1351127"/>
            <a:ext cx="6928684" cy="4899548"/>
          </a:xfrm>
          <a:prstGeom prst="rect">
            <a:avLst/>
          </a:prstGeom>
        </p:spPr>
      </p:pic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6D572-6107-40B2-9392-C05B10CB4061}" type="slidenum">
              <a:rPr kumimoji="1" lang="ja-JP" altLang="en-US" smtClean="0"/>
              <a:t>13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0950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採点の流れ</a:t>
            </a:r>
            <a:r>
              <a:rPr lang="ja-JP" altLang="en-US" dirty="0" smtClean="0"/>
              <a:t>（</a:t>
            </a:r>
            <a:r>
              <a:rPr lang="en-US" altLang="ja-JP" dirty="0" smtClean="0"/>
              <a:t>3/5</a:t>
            </a:r>
            <a:r>
              <a:rPr lang="ja-JP" altLang="en-US" dirty="0" smtClean="0"/>
              <a:t>）</a:t>
            </a:r>
            <a:endParaRPr kumimoji="1" lang="ja-JP" altLang="en-US" dirty="0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6835" y="1323833"/>
            <a:ext cx="6938330" cy="4906369"/>
          </a:xfrm>
          <a:prstGeom prst="rect">
            <a:avLst/>
          </a:prstGeom>
        </p:spPr>
      </p:pic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6D572-6107-40B2-9392-C05B10CB4061}" type="slidenum">
              <a:rPr kumimoji="1" lang="ja-JP" altLang="en-US" smtClean="0"/>
              <a:t>14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776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採点の流れ（</a:t>
            </a:r>
            <a:r>
              <a:rPr lang="en-US" altLang="ja-JP" dirty="0" smtClean="0"/>
              <a:t>4/5</a:t>
            </a:r>
            <a:r>
              <a:rPr lang="ja-JP" altLang="en-US" dirty="0" smtClean="0"/>
              <a:t>）</a:t>
            </a:r>
            <a:endParaRPr kumimoji="1" lang="ja-JP" altLang="en-US" dirty="0"/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2360" y="1323834"/>
            <a:ext cx="6967280" cy="4926841"/>
          </a:xfrm>
          <a:prstGeom prst="rect">
            <a:avLst/>
          </a:prstGeom>
        </p:spPr>
      </p:pic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6D572-6107-40B2-9392-C05B10CB4061}" type="slidenum">
              <a:rPr kumimoji="1" lang="ja-JP" altLang="en-US" smtClean="0"/>
              <a:t>15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5714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採点の流れ（</a:t>
            </a:r>
            <a:r>
              <a:rPr lang="en-US" altLang="ja-JP" dirty="0" smtClean="0"/>
              <a:t>5/5</a:t>
            </a:r>
            <a:r>
              <a:rPr lang="ja-JP" altLang="en-US" dirty="0" smtClean="0"/>
              <a:t>）</a:t>
            </a:r>
            <a:endParaRPr kumimoji="1" lang="ja-JP" altLang="en-US" dirty="0"/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7958" y="1351726"/>
            <a:ext cx="6976084" cy="4933067"/>
          </a:xfrm>
          <a:prstGeom prst="rect">
            <a:avLst/>
          </a:prstGeom>
        </p:spPr>
      </p:pic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6D572-6107-40B2-9392-C05B10CB4061}" type="slidenum">
              <a:rPr kumimoji="1" lang="ja-JP" altLang="en-US" smtClean="0"/>
              <a:t>16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98027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参考文献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</a:pPr>
            <a:r>
              <a:rPr lang="en-US" altLang="ja-JP" dirty="0" smtClean="0"/>
              <a:t>[</a:t>
            </a:r>
            <a:r>
              <a:rPr lang="ja-JP" altLang="en-US" dirty="0"/>
              <a:t>ハフト・法律学習法（</a:t>
            </a:r>
            <a:r>
              <a:rPr lang="en-US" altLang="ja-JP" dirty="0"/>
              <a:t>1992</a:t>
            </a:r>
            <a:r>
              <a:rPr lang="ja-JP" altLang="en-US" dirty="0"/>
              <a:t>）</a:t>
            </a:r>
            <a:r>
              <a:rPr lang="en-US" altLang="ja-JP" dirty="0"/>
              <a:t>]</a:t>
            </a:r>
          </a:p>
          <a:p>
            <a:pPr lvl="1">
              <a:lnSpc>
                <a:spcPct val="120000"/>
              </a:lnSpc>
            </a:pPr>
            <a:r>
              <a:rPr lang="ja-JP" altLang="en-US" dirty="0" smtClean="0"/>
              <a:t>フリチョフ</a:t>
            </a:r>
            <a:r>
              <a:rPr lang="ja-JP" altLang="en-US" dirty="0"/>
              <a:t>・ハフト／平野敏彦訳</a:t>
            </a:r>
            <a:r>
              <a:rPr lang="en-US" altLang="ja-JP" dirty="0"/>
              <a:t>『</a:t>
            </a:r>
            <a:r>
              <a:rPr lang="ja-JP" altLang="en-US" dirty="0"/>
              <a:t>レトリック流法律学習法</a:t>
            </a:r>
            <a:r>
              <a:rPr lang="en-US" altLang="ja-JP" dirty="0"/>
              <a:t>』〔</a:t>
            </a:r>
            <a:r>
              <a:rPr lang="ja-JP" altLang="en-US" dirty="0"/>
              <a:t>レトリック研究会叢書</a:t>
            </a:r>
            <a:r>
              <a:rPr lang="en-US" altLang="ja-JP" dirty="0"/>
              <a:t>2〕</a:t>
            </a:r>
            <a:r>
              <a:rPr lang="ja-JP" altLang="en-US" dirty="0"/>
              <a:t>木鐸社（</a:t>
            </a:r>
            <a:r>
              <a:rPr lang="en-US" altLang="ja-JP" dirty="0"/>
              <a:t>1992</a:t>
            </a:r>
            <a:r>
              <a:rPr lang="ja-JP" altLang="en-US" dirty="0"/>
              <a:t>年）。 </a:t>
            </a:r>
          </a:p>
          <a:p>
            <a:pPr>
              <a:lnSpc>
                <a:spcPct val="120000"/>
              </a:lnSpc>
            </a:pPr>
            <a:r>
              <a:rPr lang="en-US" altLang="ja-JP" dirty="0" smtClean="0"/>
              <a:t>[</a:t>
            </a:r>
            <a:r>
              <a:rPr lang="ja-JP" altLang="en-US" dirty="0"/>
              <a:t>改革審・意見書（</a:t>
            </a:r>
            <a:r>
              <a:rPr lang="en-US" altLang="ja-JP" dirty="0"/>
              <a:t>2001</a:t>
            </a:r>
            <a:r>
              <a:rPr lang="ja-JP" altLang="en-US" dirty="0"/>
              <a:t>）］</a:t>
            </a:r>
          </a:p>
          <a:p>
            <a:pPr lvl="1">
              <a:lnSpc>
                <a:spcPct val="120000"/>
              </a:lnSpc>
            </a:pPr>
            <a:r>
              <a:rPr lang="ja-JP" altLang="en-US" dirty="0" smtClean="0"/>
              <a:t>司法</a:t>
            </a:r>
            <a:r>
              <a:rPr lang="ja-JP" altLang="en-US" dirty="0"/>
              <a:t>制度改革審議会</a:t>
            </a:r>
            <a:r>
              <a:rPr lang="en-US" altLang="ja-JP" dirty="0"/>
              <a:t>『</a:t>
            </a:r>
            <a:r>
              <a:rPr lang="ja-JP" altLang="en-US" dirty="0"/>
              <a:t>意見書－</a:t>
            </a:r>
            <a:r>
              <a:rPr lang="en-US" altLang="ja-JP" dirty="0"/>
              <a:t>21</a:t>
            </a:r>
            <a:r>
              <a:rPr lang="ja-JP" altLang="en-US" dirty="0"/>
              <a:t>世紀の日本を支える司法制度</a:t>
            </a:r>
            <a:r>
              <a:rPr lang="en-US" altLang="ja-JP" dirty="0"/>
              <a:t>』</a:t>
            </a:r>
            <a:r>
              <a:rPr lang="ja-JP" altLang="en-US" dirty="0"/>
              <a:t>（</a:t>
            </a:r>
            <a:r>
              <a:rPr lang="en-US" altLang="ja-JP" dirty="0"/>
              <a:t>2001</a:t>
            </a:r>
            <a:r>
              <a:rPr lang="ja-JP" altLang="en-US" dirty="0"/>
              <a:t>年</a:t>
            </a:r>
            <a:r>
              <a:rPr lang="en-US" altLang="ja-JP" dirty="0"/>
              <a:t>6</a:t>
            </a:r>
            <a:r>
              <a:rPr lang="ja-JP" altLang="en-US" dirty="0"/>
              <a:t>月</a:t>
            </a:r>
            <a:r>
              <a:rPr lang="en-US" altLang="ja-JP" dirty="0"/>
              <a:t>12</a:t>
            </a:r>
            <a:r>
              <a:rPr lang="ja-JP" altLang="en-US" dirty="0"/>
              <a:t>日）。</a:t>
            </a:r>
          </a:p>
          <a:p>
            <a:pPr lvl="1">
              <a:lnSpc>
                <a:spcPct val="120000"/>
              </a:lnSpc>
            </a:pPr>
            <a:r>
              <a:rPr lang="en-US" altLang="ja-JP" dirty="0" smtClean="0"/>
              <a:t>http</a:t>
            </a:r>
            <a:r>
              <a:rPr lang="en-US" altLang="ja-JP" dirty="0"/>
              <a:t>://www.kantei.go.jp/jp/sihouseido/report/ikensyo/index.html</a:t>
            </a:r>
          </a:p>
          <a:p>
            <a:pPr>
              <a:lnSpc>
                <a:spcPct val="120000"/>
              </a:lnSpc>
            </a:pPr>
            <a:r>
              <a:rPr lang="en-US" altLang="ja-JP" dirty="0" smtClean="0"/>
              <a:t>[</a:t>
            </a:r>
            <a:r>
              <a:rPr lang="ja-JP" altLang="en-US" dirty="0"/>
              <a:t>米倉・民法の教え方（</a:t>
            </a:r>
            <a:r>
              <a:rPr lang="en-US" altLang="ja-JP" dirty="0"/>
              <a:t>2003</a:t>
            </a:r>
            <a:r>
              <a:rPr lang="ja-JP" altLang="en-US" dirty="0"/>
              <a:t>）</a:t>
            </a:r>
            <a:r>
              <a:rPr lang="en-US" altLang="ja-JP" dirty="0"/>
              <a:t>]</a:t>
            </a:r>
          </a:p>
          <a:p>
            <a:pPr lvl="1">
              <a:lnSpc>
                <a:spcPct val="120000"/>
              </a:lnSpc>
            </a:pPr>
            <a:r>
              <a:rPr lang="ja-JP" altLang="en-US" dirty="0" smtClean="0"/>
              <a:t>米倉</a:t>
            </a:r>
            <a:r>
              <a:rPr lang="ja-JP" altLang="en-US" dirty="0"/>
              <a:t>明「ロースクール</a:t>
            </a:r>
            <a:r>
              <a:rPr lang="en-US" altLang="ja-JP" dirty="0"/>
              <a:t>1</a:t>
            </a:r>
            <a:r>
              <a:rPr lang="ja-JP" altLang="en-US" dirty="0"/>
              <a:t>年生（法学未修者）に対する民法の教え方－ひとつの覚書－」日弁連法務研究財団</a:t>
            </a:r>
            <a:r>
              <a:rPr lang="en-US" altLang="ja-JP" dirty="0"/>
              <a:t>『</a:t>
            </a:r>
            <a:r>
              <a:rPr lang="ja-JP" altLang="en-US" dirty="0"/>
              <a:t>法科大学院に</a:t>
            </a:r>
            <a:r>
              <a:rPr lang="ja-JP" altLang="en-US" dirty="0" smtClean="0"/>
              <a:t>おける米教育</a:t>
            </a:r>
            <a:r>
              <a:rPr lang="ja-JP" altLang="en-US" dirty="0"/>
              <a:t>方法</a:t>
            </a:r>
            <a:r>
              <a:rPr lang="en-US" altLang="ja-JP" dirty="0"/>
              <a:t>』</a:t>
            </a:r>
            <a:r>
              <a:rPr lang="ja-JP" altLang="en-US" dirty="0"/>
              <a:t>商事法務（</a:t>
            </a:r>
            <a:r>
              <a:rPr lang="en-US" altLang="ja-JP" dirty="0"/>
              <a:t>2003</a:t>
            </a:r>
            <a:r>
              <a:rPr lang="ja-JP" altLang="en-US" dirty="0"/>
              <a:t>）</a:t>
            </a:r>
            <a:r>
              <a:rPr lang="en-US" altLang="ja-JP" dirty="0"/>
              <a:t>1-24</a:t>
            </a:r>
            <a:r>
              <a:rPr lang="ja-JP" altLang="en-US" dirty="0"/>
              <a:t>頁。</a:t>
            </a:r>
          </a:p>
          <a:p>
            <a:pPr>
              <a:lnSpc>
                <a:spcPct val="120000"/>
              </a:lnSpc>
            </a:pPr>
            <a:r>
              <a:rPr lang="en-US" altLang="ja-JP" dirty="0"/>
              <a:t>[</a:t>
            </a:r>
            <a:r>
              <a:rPr lang="ja-JP" altLang="en-US" dirty="0"/>
              <a:t>加賀山</a:t>
            </a:r>
            <a:r>
              <a:rPr lang="ja-JP" altLang="en-US" dirty="0" smtClean="0"/>
              <a:t>・公正かつ透明な答案採点システムの構築（</a:t>
            </a:r>
            <a:r>
              <a:rPr lang="en-US" altLang="ja-JP" dirty="0"/>
              <a:t>2004</a:t>
            </a:r>
            <a:r>
              <a:rPr lang="ja-JP" altLang="en-US" dirty="0"/>
              <a:t>）</a:t>
            </a:r>
            <a:r>
              <a:rPr lang="en-US" altLang="ja-JP" dirty="0"/>
              <a:t>]</a:t>
            </a:r>
          </a:p>
          <a:p>
            <a:pPr lvl="1">
              <a:lnSpc>
                <a:spcPct val="120000"/>
              </a:lnSpc>
            </a:pPr>
            <a:r>
              <a:rPr lang="ja-JP" altLang="en-US" dirty="0"/>
              <a:t>「</a:t>
            </a:r>
            <a:r>
              <a:rPr lang="ja-JP" altLang="en-US" dirty="0">
                <a:hlinkClick r:id="rId3"/>
              </a:rPr>
              <a:t>厳格な成績評価」を実現するための「公正かつ透明な」答案採点システムの構築－</a:t>
            </a:r>
            <a:r>
              <a:rPr lang="en-US" altLang="ja-JP" dirty="0">
                <a:hlinkClick r:id="rId3"/>
              </a:rPr>
              <a:t>Microsoft Excel</a:t>
            </a:r>
            <a:r>
              <a:rPr lang="ja-JP" altLang="en-US" dirty="0">
                <a:hlinkClick r:id="rId3"/>
              </a:rPr>
              <a:t>を利用した答案採点システム－</a:t>
            </a:r>
            <a:r>
              <a:rPr lang="ja-JP" altLang="en-US" dirty="0"/>
              <a:t>」（名大法政論集</a:t>
            </a:r>
            <a:r>
              <a:rPr lang="en-US" altLang="ja-JP" dirty="0"/>
              <a:t>206</a:t>
            </a:r>
            <a:r>
              <a:rPr lang="ja-JP" altLang="en-US" dirty="0"/>
              <a:t>号（</a:t>
            </a:r>
            <a:r>
              <a:rPr lang="en-US" altLang="ja-JP" dirty="0"/>
              <a:t>2005</a:t>
            </a:r>
            <a:r>
              <a:rPr lang="ja-JP" altLang="en-US" dirty="0"/>
              <a:t>）</a:t>
            </a:r>
            <a:r>
              <a:rPr lang="en-US" altLang="ja-JP" dirty="0"/>
              <a:t>69-96</a:t>
            </a:r>
            <a:r>
              <a:rPr lang="ja-JP" altLang="en-US" dirty="0" smtClean="0"/>
              <a:t>頁</a:t>
            </a:r>
            <a:endParaRPr lang="en-US" altLang="ja-JP" dirty="0" smtClean="0"/>
          </a:p>
          <a:p>
            <a:pPr lvl="1">
              <a:lnSpc>
                <a:spcPct val="120000"/>
              </a:lnSpc>
            </a:pPr>
            <a:r>
              <a:rPr lang="en-US" altLang="ja-JP" dirty="0"/>
              <a:t>http://cyberlawschool.jp/kagayama/LegalInformatics/How2/how2evaluate/family_law_exam.html</a:t>
            </a:r>
          </a:p>
        </p:txBody>
      </p:sp>
      <p:sp>
        <p:nvSpPr>
          <p:cNvPr id="4" name="タイトル 2"/>
          <p:cNvSpPr txBox="1">
            <a:spLocks/>
          </p:cNvSpPr>
          <p:nvPr/>
        </p:nvSpPr>
        <p:spPr bwMode="auto">
          <a:xfrm>
            <a:off x="2211388" y="7389813"/>
            <a:ext cx="7772400" cy="6264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 eaLnBrk="0" hangingPunct="0">
              <a:defRPr kumimoji="1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9pPr>
          </a:lstStyle>
          <a:p>
            <a:pPr algn="ctr" eaLnBrk="1" hangingPunct="1">
              <a:lnSpc>
                <a:spcPct val="80000"/>
              </a:lnSpc>
            </a:pPr>
            <a:r>
              <a:rPr lang="ja-JP" altLang="en-US" sz="4400" dirty="0" smtClean="0">
                <a:solidFill>
                  <a:schemeClr val="tx2"/>
                </a:solidFill>
              </a:rPr>
              <a:t>公正・厳格な成績評価</a:t>
            </a:r>
            <a:r>
              <a:rPr lang="en-US" altLang="ja-JP" sz="4400" dirty="0" smtClean="0">
                <a:solidFill>
                  <a:schemeClr val="tx2"/>
                </a:solidFill>
              </a:rPr>
              <a:t/>
            </a:r>
            <a:br>
              <a:rPr lang="en-US" altLang="ja-JP" sz="4400" dirty="0" smtClean="0">
                <a:solidFill>
                  <a:schemeClr val="tx2"/>
                </a:solidFill>
              </a:rPr>
            </a:br>
            <a:r>
              <a:rPr lang="en-US" altLang="ja-JP" sz="4400" dirty="0">
                <a:solidFill>
                  <a:schemeClr val="tx2"/>
                </a:solidFill>
              </a:rPr>
              <a:t/>
            </a:r>
            <a:br>
              <a:rPr lang="en-US" altLang="ja-JP" sz="4400" dirty="0">
                <a:solidFill>
                  <a:schemeClr val="tx2"/>
                </a:solidFill>
              </a:rPr>
            </a:br>
            <a:r>
              <a:rPr lang="en-US" altLang="ja-JP" sz="32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2015</a:t>
            </a:r>
            <a:r>
              <a:rPr lang="ja-JP" altLang="en-US" sz="3200" dirty="0" smtClean="0">
                <a:solidFill>
                  <a:schemeClr val="tx2"/>
                </a:solidFill>
              </a:rPr>
              <a:t>年</a:t>
            </a:r>
            <a:r>
              <a:rPr lang="en-US" altLang="ja-JP" sz="32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r>
              <a:rPr lang="ja-JP" altLang="en-US" sz="3200" dirty="0" smtClean="0">
                <a:solidFill>
                  <a:schemeClr val="tx2"/>
                </a:solidFill>
              </a:rPr>
              <a:t>月</a:t>
            </a:r>
            <a:r>
              <a:rPr lang="en-US" altLang="ja-JP" sz="32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ja-JP" altLang="en-US" sz="3200" dirty="0" smtClean="0">
                <a:solidFill>
                  <a:schemeClr val="tx2"/>
                </a:solidFill>
              </a:rPr>
              <a:t>日</a:t>
            </a:r>
            <a:r>
              <a:rPr lang="en-US" altLang="ja-JP" sz="3200" dirty="0">
                <a:solidFill>
                  <a:schemeClr val="tx2"/>
                </a:solidFill>
              </a:rPr>
              <a:t/>
            </a:r>
            <a:br>
              <a:rPr lang="en-US" altLang="ja-JP" sz="3200" dirty="0">
                <a:solidFill>
                  <a:schemeClr val="tx2"/>
                </a:solidFill>
              </a:rPr>
            </a:br>
            <a:r>
              <a:rPr lang="en-US" altLang="ja-JP" sz="3200" dirty="0">
                <a:solidFill>
                  <a:schemeClr val="tx2"/>
                </a:solidFill>
              </a:rPr>
              <a:t/>
            </a:r>
            <a:br>
              <a:rPr lang="en-US" altLang="ja-JP" sz="3200" dirty="0">
                <a:solidFill>
                  <a:schemeClr val="tx2"/>
                </a:solidFill>
              </a:rPr>
            </a:br>
            <a:r>
              <a:rPr lang="ja-JP" altLang="en-US" sz="3200" dirty="0">
                <a:solidFill>
                  <a:schemeClr val="tx2"/>
                </a:solidFill>
              </a:rPr>
              <a:t>明治学院</a:t>
            </a:r>
            <a:r>
              <a:rPr lang="ja-JP" altLang="en-US" sz="3200" dirty="0" smtClean="0">
                <a:solidFill>
                  <a:schemeClr val="tx2"/>
                </a:solidFill>
              </a:rPr>
              <a:t>大学法学部教授</a:t>
            </a:r>
            <a:r>
              <a:rPr lang="en-US" altLang="ja-JP" sz="3200" dirty="0">
                <a:solidFill>
                  <a:schemeClr val="tx2"/>
                </a:solidFill>
              </a:rPr>
              <a:t/>
            </a:r>
            <a:br>
              <a:rPr lang="en-US" altLang="ja-JP" sz="3200" dirty="0">
                <a:solidFill>
                  <a:schemeClr val="tx2"/>
                </a:solidFill>
              </a:rPr>
            </a:br>
            <a:r>
              <a:rPr lang="en-US" altLang="ja-JP" sz="3200" dirty="0">
                <a:solidFill>
                  <a:schemeClr val="tx2"/>
                </a:solidFill>
              </a:rPr>
              <a:t/>
            </a:r>
            <a:br>
              <a:rPr lang="en-US" altLang="ja-JP" sz="3200" dirty="0">
                <a:solidFill>
                  <a:schemeClr val="tx2"/>
                </a:solidFill>
              </a:rPr>
            </a:br>
            <a:r>
              <a:rPr lang="ja-JP" altLang="en-US" sz="3200" dirty="0">
                <a:solidFill>
                  <a:schemeClr val="tx2"/>
                </a:solidFill>
              </a:rPr>
              <a:t>加賀山　茂</a:t>
            </a:r>
            <a:endParaRPr lang="en-US" altLang="ja-JP" sz="3200" dirty="0">
              <a:solidFill>
                <a:schemeClr val="tx2"/>
              </a:solidFill>
            </a:endParaRPr>
          </a:p>
          <a:p>
            <a:pPr algn="ctr" eaLnBrk="1" hangingPunct="1">
              <a:lnSpc>
                <a:spcPct val="80000"/>
              </a:lnSpc>
            </a:pPr>
            <a:endParaRPr lang="en-US" altLang="ja-JP" sz="3200" dirty="0">
              <a:solidFill>
                <a:schemeClr val="tx2"/>
              </a:solidFill>
            </a:endParaRPr>
          </a:p>
          <a:p>
            <a:pPr algn="ctr" eaLnBrk="1" hangingPunct="1">
              <a:lnSpc>
                <a:spcPct val="80000"/>
              </a:lnSpc>
            </a:pPr>
            <a:endParaRPr lang="en-US" altLang="ja-JP" sz="3200" dirty="0">
              <a:solidFill>
                <a:schemeClr val="tx2"/>
              </a:solidFill>
            </a:endParaRPr>
          </a:p>
          <a:p>
            <a:pPr algn="ctr" eaLnBrk="1" hangingPunct="1">
              <a:lnSpc>
                <a:spcPct val="80000"/>
              </a:lnSpc>
            </a:pPr>
            <a:r>
              <a:rPr lang="ja-JP" altLang="en-US" sz="4000" dirty="0" smtClean="0">
                <a:solidFill>
                  <a:schemeClr val="tx2"/>
                </a:solidFill>
              </a:rPr>
              <a:t>ご清聴ありがとうございました</a:t>
            </a:r>
            <a:r>
              <a:rPr lang="ja-JP" altLang="en-US" sz="4400" dirty="0" smtClean="0">
                <a:solidFill>
                  <a:schemeClr val="tx2"/>
                </a:solidFill>
              </a:rPr>
              <a:t>。</a:t>
            </a:r>
            <a:r>
              <a:rPr lang="en-US" altLang="ja-JP" sz="4400" dirty="0">
                <a:solidFill>
                  <a:schemeClr val="tx2"/>
                </a:solidFill>
              </a:rPr>
              <a:t/>
            </a:r>
            <a:br>
              <a:rPr lang="en-US" altLang="ja-JP" sz="4400" dirty="0">
                <a:solidFill>
                  <a:schemeClr val="tx2"/>
                </a:solidFill>
              </a:rPr>
            </a:br>
            <a:endParaRPr lang="ja-JP" altLang="en-US" sz="4400" dirty="0">
              <a:solidFill>
                <a:schemeClr val="tx2"/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6D572-6107-40B2-9392-C05B10CB4061}" type="slidenum">
              <a:rPr kumimoji="1" lang="ja-JP" altLang="en-US" smtClean="0"/>
              <a:t>17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982606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8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8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7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80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925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975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25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750"/>
                            </p:stCondLst>
                            <p:childTnLst>
                              <p:par>
                                <p:cTn id="3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1250"/>
                            </p:stCondLst>
                            <p:childTnLst>
                              <p:par>
                                <p:cTn id="3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1750"/>
                            </p:stCondLst>
                            <p:childTnLst>
                              <p:par>
                                <p:cTn id="4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2250"/>
                            </p:stCondLst>
                            <p:childTnLst>
                              <p:par>
                                <p:cTn id="4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2750"/>
                            </p:stCondLst>
                            <p:childTnLst>
                              <p:par>
                                <p:cTn id="5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3250"/>
                            </p:stCondLst>
                            <p:childTnLst>
                              <p:par>
                                <p:cTn id="5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3750"/>
                            </p:stCondLst>
                            <p:childTnLst>
                              <p:par>
                                <p:cTn id="6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成績評価の視点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00000"/>
              </a:lnSpc>
            </a:pPr>
            <a:r>
              <a:rPr kumimoji="1" lang="ja-JP" altLang="en-US" dirty="0" smtClean="0"/>
              <a:t>採点する側（教員）</a:t>
            </a:r>
            <a:endParaRPr kumimoji="1" lang="en-US" altLang="ja-JP" dirty="0" smtClean="0"/>
          </a:p>
          <a:p>
            <a:pPr lvl="1">
              <a:lnSpc>
                <a:spcPct val="100000"/>
              </a:lnSpc>
            </a:pPr>
            <a:r>
              <a:rPr lang="ja-JP" altLang="en-US" dirty="0" smtClean="0"/>
              <a:t>授業を終えてほっとした後の，ストレスの多い，面倒な作業。</a:t>
            </a:r>
            <a:endParaRPr kumimoji="1" lang="en-US" altLang="ja-JP" dirty="0" smtClean="0"/>
          </a:p>
          <a:p>
            <a:pPr>
              <a:lnSpc>
                <a:spcPct val="100000"/>
              </a:lnSpc>
            </a:pPr>
            <a:r>
              <a:rPr lang="ja-JP" altLang="en-US" dirty="0"/>
              <a:t>採点</a:t>
            </a:r>
            <a:r>
              <a:rPr lang="ja-JP" altLang="en-US" dirty="0" smtClean="0"/>
              <a:t>される側（学生）</a:t>
            </a:r>
            <a:endParaRPr lang="en-US" altLang="ja-JP" dirty="0" smtClean="0"/>
          </a:p>
          <a:p>
            <a:pPr lvl="1">
              <a:lnSpc>
                <a:spcPct val="100000"/>
              </a:lnSpc>
            </a:pPr>
            <a:r>
              <a:rPr lang="ja-JP" altLang="en-US" dirty="0" smtClean="0"/>
              <a:t>あくまでも甘く，かつ，公平な評価を期待している。</a:t>
            </a:r>
            <a:endParaRPr lang="en-US" altLang="ja-JP" dirty="0" smtClean="0"/>
          </a:p>
          <a:p>
            <a:pPr>
              <a:lnSpc>
                <a:spcPct val="100000"/>
              </a:lnSpc>
            </a:pPr>
            <a:r>
              <a:rPr kumimoji="1" lang="ja-JP" altLang="en-US" dirty="0" smtClean="0"/>
              <a:t>公正・厳格な評価システムの構築</a:t>
            </a:r>
            <a:endParaRPr kumimoji="1" lang="en-US" altLang="ja-JP" dirty="0" smtClean="0"/>
          </a:p>
          <a:p>
            <a:pPr lvl="1">
              <a:lnSpc>
                <a:spcPct val="100000"/>
              </a:lnSpc>
            </a:pPr>
            <a:r>
              <a:rPr lang="ja-JP" altLang="en-US" dirty="0"/>
              <a:t>「厳格な成績評価の実効性を担保する仕組み」として，「公正かつ透明な評価システム」を構築すべきである。</a:t>
            </a:r>
            <a:endParaRPr lang="en-US" altLang="ja-JP" dirty="0"/>
          </a:p>
          <a:p>
            <a:pPr lvl="1">
              <a:lnSpc>
                <a:spcPct val="100000"/>
              </a:lnSpc>
            </a:pPr>
            <a:r>
              <a:rPr lang="ja-JP" altLang="en-US" dirty="0" smtClean="0"/>
              <a:t>採点者</a:t>
            </a:r>
            <a:r>
              <a:rPr lang="ja-JP" altLang="en-US" dirty="0"/>
              <a:t>のストレス</a:t>
            </a:r>
            <a:r>
              <a:rPr lang="ja-JP" altLang="en-US" dirty="0" smtClean="0"/>
              <a:t>を少なく</a:t>
            </a:r>
            <a:r>
              <a:rPr lang="ja-JP" altLang="en-US" dirty="0"/>
              <a:t>するためには</a:t>
            </a:r>
            <a:r>
              <a:rPr lang="ja-JP" altLang="en-US" dirty="0" smtClean="0"/>
              <a:t>，使いやすく，「</a:t>
            </a:r>
            <a:r>
              <a:rPr lang="ja-JP" altLang="en-US" dirty="0"/>
              <a:t>採点の自動化」を促進してくれる</a:t>
            </a:r>
            <a:r>
              <a:rPr lang="ja-JP" altLang="en-US" dirty="0" smtClean="0"/>
              <a:t>ものとして，</a:t>
            </a:r>
            <a:r>
              <a:rPr lang="en-US" altLang="ja-JP" dirty="0" smtClean="0"/>
              <a:t>Microsoft Excel</a:t>
            </a:r>
            <a:r>
              <a:rPr lang="ja-JP" altLang="en-US" dirty="0" smtClean="0"/>
              <a:t>などを</a:t>
            </a:r>
            <a:r>
              <a:rPr lang="ja-JP" altLang="en-US" dirty="0"/>
              <a:t>使って，答案採点の労力を省力化</a:t>
            </a:r>
            <a:r>
              <a:rPr lang="ja-JP" altLang="en-US" dirty="0" smtClean="0"/>
              <a:t>するのがよい。</a:t>
            </a:r>
            <a:endParaRPr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6D572-6107-40B2-9392-C05B10CB4061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21291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75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75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1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225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採点の準備（</a:t>
            </a:r>
            <a:r>
              <a:rPr kumimoji="1" lang="en-US" altLang="ja-JP" dirty="0" smtClean="0"/>
              <a:t>1/7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１．問題文の作成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誤振込みと相殺の可否に関する問題文</a:t>
            </a:r>
            <a:endParaRPr kumimoji="1" lang="en-US" altLang="ja-JP" dirty="0" smtClean="0"/>
          </a:p>
          <a:p>
            <a:r>
              <a:rPr lang="ja-JP" altLang="en-US" dirty="0" smtClean="0"/>
              <a:t>２．問いと配点の作成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2</a:t>
            </a:r>
            <a:r>
              <a:rPr lang="ja-JP" altLang="en-US" dirty="0" smtClean="0"/>
              <a:t>題</a:t>
            </a:r>
            <a:r>
              <a:rPr lang="en-US" altLang="ja-JP" dirty="0" smtClean="0"/>
              <a:t>(</a:t>
            </a:r>
            <a:r>
              <a:rPr lang="ja-JP" altLang="en-US" dirty="0" smtClean="0"/>
              <a:t>第</a:t>
            </a:r>
            <a:r>
              <a:rPr lang="en-US" altLang="ja-JP" dirty="0" smtClean="0"/>
              <a:t>1</a:t>
            </a:r>
            <a:r>
              <a:rPr lang="ja-JP" altLang="en-US" dirty="0" smtClean="0"/>
              <a:t>問</a:t>
            </a:r>
            <a:r>
              <a:rPr lang="en-US" altLang="ja-JP" dirty="0"/>
              <a:t>4</a:t>
            </a:r>
            <a:r>
              <a:rPr lang="ja-JP" altLang="en-US" dirty="0" smtClean="0"/>
              <a:t>点，第</a:t>
            </a:r>
            <a:r>
              <a:rPr lang="en-US" altLang="ja-JP" dirty="0" smtClean="0"/>
              <a:t>2</a:t>
            </a:r>
            <a:r>
              <a:rPr lang="ja-JP" altLang="en-US" dirty="0" smtClean="0"/>
              <a:t>問</a:t>
            </a:r>
            <a:r>
              <a:rPr lang="en-US" altLang="ja-JP" dirty="0" smtClean="0"/>
              <a:t>6</a:t>
            </a:r>
            <a:r>
              <a:rPr lang="ja-JP" altLang="en-US" dirty="0" smtClean="0"/>
              <a:t>点）</a:t>
            </a:r>
            <a:endParaRPr lang="en-US" altLang="ja-JP" dirty="0" smtClean="0"/>
          </a:p>
          <a:p>
            <a:r>
              <a:rPr kumimoji="1" lang="ja-JP" altLang="en-US" dirty="0" smtClean="0"/>
              <a:t>３．答案の評価</a:t>
            </a:r>
            <a:r>
              <a:rPr kumimoji="1" lang="ja-JP" altLang="en-US" dirty="0"/>
              <a:t>基準</a:t>
            </a:r>
            <a:r>
              <a:rPr kumimoji="1" lang="ja-JP" altLang="en-US" dirty="0" smtClean="0"/>
              <a:t>の作成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第</a:t>
            </a:r>
            <a:r>
              <a:rPr lang="en-US" altLang="ja-JP" dirty="0"/>
              <a:t>1</a:t>
            </a:r>
            <a:r>
              <a:rPr lang="ja-JP" altLang="en-US" dirty="0" smtClean="0"/>
              <a:t>問：誤振込みと預金債権の成否，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第</a:t>
            </a:r>
            <a:r>
              <a:rPr kumimoji="1" lang="en-US" altLang="ja-JP" dirty="0" smtClean="0"/>
              <a:t>2</a:t>
            </a:r>
            <a:r>
              <a:rPr kumimoji="1" lang="ja-JP" altLang="en-US" dirty="0" smtClean="0"/>
              <a:t>問：誤振込みと相殺の適否</a:t>
            </a:r>
            <a:endParaRPr kumimoji="1" lang="en-US" altLang="ja-JP" dirty="0" smtClean="0"/>
          </a:p>
          <a:p>
            <a:r>
              <a:rPr kumimoji="1" lang="ja-JP" altLang="en-US" dirty="0" smtClean="0"/>
              <a:t>４．</a:t>
            </a:r>
            <a:r>
              <a:rPr kumimoji="1" lang="en-US" altLang="ja-JP" dirty="0" smtClean="0"/>
              <a:t>Excel</a:t>
            </a:r>
            <a:r>
              <a:rPr kumimoji="1" lang="ja-JP" altLang="en-US" dirty="0" smtClean="0"/>
              <a:t>のマクロ・プログラムの作成</a:t>
            </a:r>
            <a:endParaRPr kumimoji="1" lang="en-US" altLang="ja-JP" dirty="0" smtClean="0"/>
          </a:p>
          <a:p>
            <a:pPr lvl="1"/>
            <a:r>
              <a:rPr lang="en-US" altLang="ja-JP" dirty="0" smtClean="0"/>
              <a:t>1.</a:t>
            </a:r>
            <a:r>
              <a:rPr lang="ja-JP" altLang="en-US" dirty="0" smtClean="0"/>
              <a:t> 自動採点，</a:t>
            </a:r>
            <a:r>
              <a:rPr lang="en-US" altLang="ja-JP" dirty="0" smtClean="0"/>
              <a:t>2.</a:t>
            </a:r>
            <a:r>
              <a:rPr lang="ja-JP" altLang="en-US" dirty="0" smtClean="0"/>
              <a:t> </a:t>
            </a:r>
            <a:r>
              <a:rPr kumimoji="1" lang="en-US" altLang="ja-JP" dirty="0" smtClean="0"/>
              <a:t>MGU</a:t>
            </a:r>
            <a:r>
              <a:rPr lang="ja-JP" altLang="en-US" dirty="0"/>
              <a:t>・</a:t>
            </a:r>
            <a:r>
              <a:rPr kumimoji="1" lang="en-US" altLang="ja-JP" dirty="0" smtClean="0"/>
              <a:t>GPA</a:t>
            </a:r>
            <a:r>
              <a:rPr kumimoji="1" lang="ja-JP" altLang="en-US" dirty="0" smtClean="0"/>
              <a:t>の分類，</a:t>
            </a:r>
            <a:r>
              <a:rPr kumimoji="1" lang="en-US" altLang="ja-JP" dirty="0" smtClean="0"/>
              <a:t>3.</a:t>
            </a:r>
            <a:r>
              <a:rPr kumimoji="1" lang="ja-JP" altLang="en-US" dirty="0" smtClean="0"/>
              <a:t> </a:t>
            </a:r>
            <a:r>
              <a:rPr lang="ja-JP" altLang="en-US" dirty="0" smtClean="0"/>
              <a:t>成績分布の頻度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6D572-6107-40B2-9392-C05B10CB4061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2060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7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75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75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75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採点の準備（</a:t>
            </a:r>
            <a:r>
              <a:rPr kumimoji="1" lang="en-US" altLang="ja-JP" dirty="0" smtClean="0"/>
              <a:t>2/7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00000"/>
              </a:lnSpc>
            </a:pPr>
            <a:r>
              <a:rPr kumimoji="1" lang="ja-JP" altLang="en-US" dirty="0" smtClean="0"/>
              <a:t>問題文の作成</a:t>
            </a:r>
            <a:endParaRPr kumimoji="1" lang="en-US" altLang="ja-JP" dirty="0" smtClean="0"/>
          </a:p>
          <a:p>
            <a:pPr lvl="1">
              <a:lnSpc>
                <a:spcPct val="100000"/>
              </a:lnSpc>
            </a:pPr>
            <a:r>
              <a:rPr lang="en-US" altLang="ja-JP" dirty="0"/>
              <a:t>X</a:t>
            </a:r>
            <a:r>
              <a:rPr lang="ja-JP" altLang="en-US" dirty="0"/>
              <a:t>は，</a:t>
            </a:r>
            <a:r>
              <a:rPr lang="en-US" altLang="ja-JP" dirty="0"/>
              <a:t>A</a:t>
            </a:r>
            <a:r>
              <a:rPr lang="ja-JP" altLang="en-US" dirty="0"/>
              <a:t>から</a:t>
            </a:r>
            <a:r>
              <a:rPr lang="en-US" altLang="ja-JP" dirty="0"/>
              <a:t>100</a:t>
            </a:r>
            <a:r>
              <a:rPr lang="ja-JP" altLang="en-US" dirty="0"/>
              <a:t>万</a:t>
            </a:r>
            <a:r>
              <a:rPr lang="ja-JP" altLang="en-US" dirty="0" smtClean="0"/>
              <a:t>円を借りて</a:t>
            </a:r>
            <a:r>
              <a:rPr lang="ja-JP" altLang="en-US" dirty="0"/>
              <a:t>いたが，期限が到来したので，</a:t>
            </a:r>
            <a:r>
              <a:rPr lang="en-US" altLang="ja-JP" dirty="0"/>
              <a:t>B</a:t>
            </a:r>
            <a:r>
              <a:rPr lang="ja-JP" altLang="en-US" dirty="0"/>
              <a:t>銀行の預金口座</a:t>
            </a:r>
            <a:r>
              <a:rPr lang="ja-JP" altLang="en-US" dirty="0" smtClean="0"/>
              <a:t>から</a:t>
            </a:r>
            <a:r>
              <a:rPr lang="en-US" altLang="ja-JP" dirty="0" smtClean="0"/>
              <a:t>100</a:t>
            </a:r>
            <a:r>
              <a:rPr lang="ja-JP" altLang="en-US" dirty="0"/>
              <a:t>万円を</a:t>
            </a:r>
            <a:r>
              <a:rPr lang="en-US" altLang="ja-JP" dirty="0"/>
              <a:t>A</a:t>
            </a:r>
            <a:r>
              <a:rPr lang="ja-JP" altLang="en-US" dirty="0"/>
              <a:t>の取引銀行である</a:t>
            </a:r>
            <a:r>
              <a:rPr lang="en-US" altLang="ja-JP" dirty="0"/>
              <a:t>B</a:t>
            </a:r>
            <a:r>
              <a:rPr lang="ja-JP" altLang="en-US" dirty="0"/>
              <a:t>銀行に振り込むつもりであった。ところが，</a:t>
            </a:r>
            <a:r>
              <a:rPr lang="ja-JP" altLang="en-US" dirty="0" smtClean="0"/>
              <a:t>誤って</a:t>
            </a:r>
            <a:r>
              <a:rPr lang="ja-JP" altLang="en-US" dirty="0"/>
              <a:t>，同姓同名</a:t>
            </a:r>
            <a:r>
              <a:rPr lang="ja-JP" altLang="en-US" dirty="0" smtClean="0"/>
              <a:t>の</a:t>
            </a:r>
            <a:r>
              <a:rPr lang="en-US" altLang="ja-JP" dirty="0" smtClean="0"/>
              <a:t>C</a:t>
            </a:r>
            <a:r>
              <a:rPr lang="ja-JP" altLang="en-US" dirty="0" smtClean="0"/>
              <a:t>の</a:t>
            </a:r>
            <a:r>
              <a:rPr lang="ja-JP" altLang="en-US" dirty="0"/>
              <a:t>銀行口座，すなわち，</a:t>
            </a:r>
            <a:r>
              <a:rPr lang="en-US" altLang="ja-JP" dirty="0"/>
              <a:t>Y</a:t>
            </a:r>
            <a:r>
              <a:rPr lang="ja-JP" altLang="en-US" dirty="0"/>
              <a:t>銀行</a:t>
            </a:r>
            <a:r>
              <a:rPr lang="ja-JP" altLang="en-US" dirty="0" smtClean="0"/>
              <a:t>の</a:t>
            </a:r>
            <a:r>
              <a:rPr lang="en-US" altLang="ja-JP" dirty="0" smtClean="0"/>
              <a:t>C</a:t>
            </a:r>
            <a:r>
              <a:rPr lang="ja-JP" altLang="en-US" dirty="0" smtClean="0"/>
              <a:t>名義</a:t>
            </a:r>
            <a:r>
              <a:rPr lang="ja-JP" altLang="en-US" dirty="0"/>
              <a:t>の口座に</a:t>
            </a:r>
            <a:r>
              <a:rPr lang="en-US" altLang="ja-JP" dirty="0"/>
              <a:t>100</a:t>
            </a:r>
            <a:r>
              <a:rPr lang="ja-JP" altLang="en-US" dirty="0"/>
              <a:t>万円を</a:t>
            </a:r>
            <a:r>
              <a:rPr lang="ja-JP" altLang="en-US" dirty="0" smtClean="0"/>
              <a:t>振り込んで</a:t>
            </a:r>
            <a:r>
              <a:rPr lang="ja-JP" altLang="en-US" dirty="0"/>
              <a:t>しまった。</a:t>
            </a:r>
          </a:p>
          <a:p>
            <a:pPr lvl="1">
              <a:lnSpc>
                <a:spcPct val="100000"/>
              </a:lnSpc>
            </a:pPr>
            <a:r>
              <a:rPr lang="en-US" altLang="ja-JP" dirty="0"/>
              <a:t>C</a:t>
            </a:r>
            <a:r>
              <a:rPr lang="ja-JP" altLang="en-US" dirty="0"/>
              <a:t>は，取引銀行である</a:t>
            </a:r>
            <a:r>
              <a:rPr lang="en-US" altLang="ja-JP" dirty="0"/>
              <a:t>Y</a:t>
            </a:r>
            <a:r>
              <a:rPr lang="ja-JP" altLang="en-US" dirty="0"/>
              <a:t>銀行から</a:t>
            </a:r>
            <a:r>
              <a:rPr lang="en-US" altLang="ja-JP" dirty="0"/>
              <a:t>100</a:t>
            </a:r>
            <a:r>
              <a:rPr lang="ja-JP" altLang="en-US" dirty="0"/>
              <a:t>万円を借りており</a:t>
            </a:r>
            <a:r>
              <a:rPr lang="ja-JP" altLang="en-US" dirty="0" smtClean="0"/>
              <a:t>，返済期日は到来している。</a:t>
            </a:r>
            <a:r>
              <a:rPr lang="en-US" altLang="ja-JP" dirty="0"/>
              <a:t>Y</a:t>
            </a:r>
            <a:r>
              <a:rPr lang="ja-JP" altLang="en-US" dirty="0"/>
              <a:t>銀行の</a:t>
            </a:r>
            <a:r>
              <a:rPr lang="en-US" altLang="ja-JP" dirty="0"/>
              <a:t>C</a:t>
            </a:r>
            <a:r>
              <a:rPr lang="ja-JP" altLang="en-US" dirty="0"/>
              <a:t>の預金口座の残額は，昨日まで</a:t>
            </a:r>
            <a:r>
              <a:rPr lang="en-US" altLang="ja-JP" dirty="0"/>
              <a:t>0</a:t>
            </a:r>
            <a:r>
              <a:rPr lang="ja-JP" altLang="en-US" dirty="0"/>
              <a:t>円だったが，</a:t>
            </a:r>
            <a:r>
              <a:rPr lang="en-US" altLang="ja-JP" dirty="0"/>
              <a:t>X</a:t>
            </a:r>
            <a:r>
              <a:rPr lang="ja-JP" altLang="en-US" dirty="0"/>
              <a:t>からの誤振込で</a:t>
            </a:r>
            <a:r>
              <a:rPr lang="en-US" altLang="ja-JP" dirty="0" smtClean="0"/>
              <a:t>100</a:t>
            </a:r>
            <a:r>
              <a:rPr lang="ja-JP" altLang="en-US" dirty="0" smtClean="0"/>
              <a:t>万</a:t>
            </a:r>
            <a:r>
              <a:rPr lang="ja-JP" altLang="en-US" dirty="0"/>
              <a:t>円の入金があり，現在</a:t>
            </a:r>
            <a:r>
              <a:rPr lang="en-US" altLang="ja-JP" dirty="0"/>
              <a:t>100</a:t>
            </a:r>
            <a:r>
              <a:rPr lang="ja-JP" altLang="en-US" dirty="0"/>
              <a:t>万円の預金を有している。</a:t>
            </a:r>
          </a:p>
          <a:p>
            <a:pPr lvl="1">
              <a:lnSpc>
                <a:spcPct val="100000"/>
              </a:lnSpc>
            </a:pPr>
            <a:r>
              <a:rPr lang="en-US" altLang="ja-JP" dirty="0"/>
              <a:t>Y</a:t>
            </a:r>
            <a:r>
              <a:rPr lang="ja-JP" altLang="en-US" dirty="0"/>
              <a:t>銀行は，</a:t>
            </a:r>
            <a:r>
              <a:rPr lang="en-US" altLang="ja-JP" dirty="0"/>
              <a:t>B</a:t>
            </a:r>
            <a:r>
              <a:rPr lang="ja-JP" altLang="en-US" dirty="0"/>
              <a:t>銀行から，誤振込みによる組戻しの依頼を受けて，組戻しをする</a:t>
            </a:r>
            <a:r>
              <a:rPr lang="ja-JP" altLang="en-US" dirty="0" smtClean="0"/>
              <a:t>つもり</a:t>
            </a:r>
            <a:r>
              <a:rPr lang="ja-JP" altLang="en-US" dirty="0"/>
              <a:t>であったが，預金者に問い合わせたところ，誤振込みではないとして，組戻</a:t>
            </a:r>
            <a:r>
              <a:rPr lang="ja-JP" altLang="en-US" dirty="0" smtClean="0"/>
              <a:t>しに</a:t>
            </a:r>
            <a:r>
              <a:rPr lang="ja-JP" altLang="en-US" dirty="0"/>
              <a:t>応じなかったため，あえて，貸金債権と預金債権とを相殺した</a:t>
            </a:r>
            <a:r>
              <a:rPr lang="ja-JP" altLang="en-US" dirty="0" smtClean="0"/>
              <a:t>。</a:t>
            </a:r>
            <a:endParaRPr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6D572-6107-40B2-9392-C05B10CB4061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99049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3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27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3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右矢印 8"/>
          <p:cNvSpPr/>
          <p:nvPr/>
        </p:nvSpPr>
        <p:spPr>
          <a:xfrm rot="3406785">
            <a:off x="5291432" y="3200222"/>
            <a:ext cx="2878907" cy="542050"/>
          </a:xfrm>
          <a:prstGeom prst="rightArrow">
            <a:avLst/>
          </a:prstGeom>
          <a:ln w="12700">
            <a:solidFill>
              <a:schemeClr val="accent5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dirty="0" smtClean="0"/>
              <a:t>不当利得？</a:t>
            </a:r>
            <a:endParaRPr kumimoji="1" lang="ja-JP" altLang="en-US" dirty="0"/>
          </a:p>
        </p:txBody>
      </p:sp>
      <p:sp>
        <p:nvSpPr>
          <p:cNvPr id="6" name="円/楕円 5"/>
          <p:cNvSpPr/>
          <p:nvPr/>
        </p:nvSpPr>
        <p:spPr>
          <a:xfrm>
            <a:off x="7605717" y="3084304"/>
            <a:ext cx="2101516" cy="698250"/>
          </a:xfrm>
          <a:prstGeom prst="ellipse">
            <a:avLst/>
          </a:prstGeom>
          <a:noFill/>
          <a:ln w="38100">
            <a:solidFill>
              <a:srgbClr val="00B05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b="1" dirty="0" smtClean="0">
                <a:solidFill>
                  <a:schemeClr val="tx1"/>
                </a:solidFill>
              </a:rPr>
              <a:t>相殺</a:t>
            </a:r>
            <a:endParaRPr kumimoji="1" lang="ja-JP" altLang="en-US" sz="2000" b="1" dirty="0">
              <a:solidFill>
                <a:schemeClr val="tx1"/>
              </a:solidFill>
            </a:endParaRPr>
          </a:p>
        </p:txBody>
      </p:sp>
      <p:sp>
        <p:nvSpPr>
          <p:cNvPr id="5" name="上矢印 4"/>
          <p:cNvSpPr/>
          <p:nvPr/>
        </p:nvSpPr>
        <p:spPr>
          <a:xfrm>
            <a:off x="8854693" y="2620734"/>
            <a:ext cx="605277" cy="1840622"/>
          </a:xfrm>
          <a:prstGeom prst="up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貸金債権</a:t>
            </a:r>
            <a:endParaRPr kumimoji="1" lang="ja-JP" altLang="en-US" dirty="0"/>
          </a:p>
        </p:txBody>
      </p:sp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32356"/>
          </a:xfrm>
        </p:spPr>
        <p:txBody>
          <a:bodyPr>
            <a:normAutofit/>
          </a:bodyPr>
          <a:lstStyle/>
          <a:p>
            <a:r>
              <a:rPr lang="ja-JP" altLang="en-US" dirty="0"/>
              <a:t>採点の準備</a:t>
            </a:r>
            <a:r>
              <a:rPr lang="ja-JP" altLang="en-US" dirty="0" smtClean="0"/>
              <a:t>（</a:t>
            </a:r>
            <a:r>
              <a:rPr lang="en-US" altLang="ja-JP" dirty="0" smtClean="0"/>
              <a:t>3/7</a:t>
            </a:r>
            <a:r>
              <a:rPr lang="ja-JP" altLang="en-US" dirty="0" smtClean="0"/>
              <a:t>）</a:t>
            </a:r>
            <a:r>
              <a:rPr lang="ja-JP" altLang="en-US" dirty="0"/>
              <a:t>問題文</a:t>
            </a:r>
            <a:r>
              <a:rPr lang="ja-JP" altLang="en-US" dirty="0" smtClean="0"/>
              <a:t>の図解</a:t>
            </a:r>
            <a:endParaRPr kumimoji="1" lang="ja-JP" altLang="en-US" dirty="0"/>
          </a:p>
        </p:txBody>
      </p:sp>
      <p:sp>
        <p:nvSpPr>
          <p:cNvPr id="15" name="上下矢印 14"/>
          <p:cNvSpPr/>
          <p:nvPr/>
        </p:nvSpPr>
        <p:spPr>
          <a:xfrm>
            <a:off x="5536696" y="2589148"/>
            <a:ext cx="576064" cy="1872208"/>
          </a:xfrm>
          <a:prstGeom prst="upDownArrow">
            <a:avLst/>
          </a:prstGeom>
          <a:solidFill>
            <a:schemeClr val="bg1">
              <a:lumMod val="95000"/>
            </a:schemeClr>
          </a:solidFill>
          <a:ln w="28575">
            <a:prstDash val="sysDash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 smtClean="0"/>
              <a:t>振込委託</a:t>
            </a:r>
            <a:endParaRPr lang="ja-JP" altLang="en-US" sz="1600" dirty="0" smtClean="0"/>
          </a:p>
        </p:txBody>
      </p:sp>
      <p:sp>
        <p:nvSpPr>
          <p:cNvPr id="16" name="下矢印 15"/>
          <p:cNvSpPr/>
          <p:nvPr/>
        </p:nvSpPr>
        <p:spPr>
          <a:xfrm>
            <a:off x="4865184" y="2589148"/>
            <a:ext cx="648072" cy="1872208"/>
          </a:xfrm>
          <a:prstGeom prst="down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預金債権</a:t>
            </a:r>
            <a:endParaRPr kumimoji="1" lang="ja-JP" altLang="en-US" dirty="0"/>
          </a:p>
        </p:txBody>
      </p:sp>
      <p:sp>
        <p:nvSpPr>
          <p:cNvPr id="17" name="左右矢印 16"/>
          <p:cNvSpPr/>
          <p:nvPr/>
        </p:nvSpPr>
        <p:spPr>
          <a:xfrm>
            <a:off x="3592480" y="4389348"/>
            <a:ext cx="1180700" cy="950506"/>
          </a:xfrm>
          <a:prstGeom prst="leftRightArrow">
            <a:avLst/>
          </a:prstGeom>
          <a:solidFill>
            <a:srgbClr val="FFCCFF"/>
          </a:solidFill>
          <a:ln>
            <a:prstDash val="sysDash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 smtClean="0"/>
              <a:t>支払委託</a:t>
            </a:r>
            <a:endParaRPr kumimoji="1" lang="en-US" altLang="ja-JP" sz="1600" dirty="0" smtClean="0"/>
          </a:p>
        </p:txBody>
      </p:sp>
      <p:grpSp>
        <p:nvGrpSpPr>
          <p:cNvPr id="22" name="グループ化 21"/>
          <p:cNvGrpSpPr/>
          <p:nvPr/>
        </p:nvGrpSpPr>
        <p:grpSpPr>
          <a:xfrm>
            <a:off x="3530520" y="1689256"/>
            <a:ext cx="1152128" cy="487806"/>
            <a:chOff x="1701728" y="1593004"/>
            <a:chExt cx="1152128" cy="487806"/>
          </a:xfrm>
        </p:grpSpPr>
        <p:cxnSp>
          <p:nvCxnSpPr>
            <p:cNvPr id="23" name="直線矢印コネクタ 22"/>
            <p:cNvCxnSpPr>
              <a:stCxn id="18" idx="6"/>
              <a:endCxn id="20" idx="2"/>
            </p:cNvCxnSpPr>
            <p:nvPr/>
          </p:nvCxnSpPr>
          <p:spPr>
            <a:xfrm>
              <a:off x="1763688" y="2080810"/>
              <a:ext cx="1080120" cy="0"/>
            </a:xfrm>
            <a:prstGeom prst="straightConnector1">
              <a:avLst/>
            </a:prstGeom>
            <a:ln w="76200">
              <a:prstDash val="solid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テキスト ボックス 23"/>
            <p:cNvSpPr txBox="1"/>
            <p:nvPr/>
          </p:nvSpPr>
          <p:spPr>
            <a:xfrm>
              <a:off x="1701728" y="1593004"/>
              <a:ext cx="11521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dirty="0" smtClean="0"/>
                <a:t>対価関係</a:t>
              </a:r>
              <a:endParaRPr kumimoji="1" lang="ja-JP" altLang="en-US" dirty="0"/>
            </a:p>
          </p:txBody>
        </p:sp>
      </p:grpSp>
      <p:sp>
        <p:nvSpPr>
          <p:cNvPr id="25" name="上矢印 24"/>
          <p:cNvSpPr/>
          <p:nvPr/>
        </p:nvSpPr>
        <p:spPr>
          <a:xfrm>
            <a:off x="4456576" y="3597260"/>
            <a:ext cx="504056" cy="778256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抗弁</a:t>
            </a:r>
            <a:endParaRPr kumimoji="1" lang="ja-JP" altLang="en-US" dirty="0"/>
          </a:p>
        </p:txBody>
      </p:sp>
      <p:sp>
        <p:nvSpPr>
          <p:cNvPr id="29" name="左右矢印 28"/>
          <p:cNvSpPr/>
          <p:nvPr/>
        </p:nvSpPr>
        <p:spPr>
          <a:xfrm>
            <a:off x="6184768" y="4374946"/>
            <a:ext cx="1180700" cy="950506"/>
          </a:xfrm>
          <a:prstGeom prst="leftRigh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 smtClean="0"/>
              <a:t>支払委託</a:t>
            </a:r>
            <a:endParaRPr kumimoji="1" lang="en-US" altLang="ja-JP" sz="1600" dirty="0" smtClean="0"/>
          </a:p>
        </p:txBody>
      </p:sp>
      <p:sp>
        <p:nvSpPr>
          <p:cNvPr id="30" name="下矢印 29"/>
          <p:cNvSpPr/>
          <p:nvPr/>
        </p:nvSpPr>
        <p:spPr>
          <a:xfrm>
            <a:off x="7740083" y="2589148"/>
            <a:ext cx="648072" cy="1872208"/>
          </a:xfrm>
          <a:prstGeom prst="downArrow">
            <a:avLst/>
          </a:prstGeom>
          <a:solidFill>
            <a:schemeClr val="accent4">
              <a:lumMod val="20000"/>
              <a:lumOff val="80000"/>
            </a:schemeClr>
          </a:solidFill>
          <a:ln w="28575">
            <a:prstDash val="sysDash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預金債権</a:t>
            </a:r>
            <a:endParaRPr kumimoji="1" lang="ja-JP" altLang="en-US" dirty="0"/>
          </a:p>
        </p:txBody>
      </p:sp>
      <p:grpSp>
        <p:nvGrpSpPr>
          <p:cNvPr id="43" name="グループ化 42"/>
          <p:cNvGrpSpPr/>
          <p:nvPr/>
        </p:nvGrpSpPr>
        <p:grpSpPr>
          <a:xfrm>
            <a:off x="6112760" y="1673140"/>
            <a:ext cx="1238421" cy="923330"/>
            <a:chOff x="4283968" y="1576888"/>
            <a:chExt cx="1238421" cy="923330"/>
          </a:xfrm>
        </p:grpSpPr>
        <p:cxnSp>
          <p:nvCxnSpPr>
            <p:cNvPr id="44" name="直線矢印コネクタ 43"/>
            <p:cNvCxnSpPr>
              <a:stCxn id="26" idx="2"/>
              <a:endCxn id="20" idx="6"/>
            </p:cNvCxnSpPr>
            <p:nvPr/>
          </p:nvCxnSpPr>
          <p:spPr>
            <a:xfrm flipH="1">
              <a:off x="4283968" y="2066408"/>
              <a:ext cx="1238421" cy="14402"/>
            </a:xfrm>
            <a:prstGeom prst="straightConnector1">
              <a:avLst/>
            </a:prstGeom>
            <a:ln w="76200">
              <a:prstDash val="sys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テキスト ボックス 44"/>
            <p:cNvSpPr txBox="1"/>
            <p:nvPr/>
          </p:nvSpPr>
          <p:spPr>
            <a:xfrm>
              <a:off x="4355976" y="1576888"/>
              <a:ext cx="1152128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dirty="0" smtClean="0"/>
                <a:t>対価関係</a:t>
              </a:r>
              <a:endParaRPr kumimoji="1" lang="en-US" altLang="ja-JP" dirty="0" smtClean="0"/>
            </a:p>
            <a:p>
              <a:pPr algn="ctr"/>
              <a:endParaRPr lang="en-US" altLang="ja-JP" dirty="0"/>
            </a:p>
            <a:p>
              <a:pPr algn="ctr"/>
              <a:r>
                <a:rPr kumimoji="1" lang="ja-JP" altLang="en-US" dirty="0" smtClean="0"/>
                <a:t>なし</a:t>
              </a:r>
              <a:endParaRPr kumimoji="1" lang="ja-JP" altLang="en-US" dirty="0"/>
            </a:p>
          </p:txBody>
        </p:sp>
      </p:grpSp>
      <p:sp>
        <p:nvSpPr>
          <p:cNvPr id="46" name="上下矢印 45"/>
          <p:cNvSpPr/>
          <p:nvPr/>
        </p:nvSpPr>
        <p:spPr>
          <a:xfrm>
            <a:off x="5608704" y="2514758"/>
            <a:ext cx="576064" cy="2020382"/>
          </a:xfrm>
          <a:prstGeom prst="upDown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 smtClean="0"/>
              <a:t>誤振込委託</a:t>
            </a:r>
            <a:endParaRPr lang="ja-JP" altLang="en-US" sz="1600" dirty="0" smtClean="0"/>
          </a:p>
        </p:txBody>
      </p:sp>
      <p:sp>
        <p:nvSpPr>
          <p:cNvPr id="18" name="円/楕円 17"/>
          <p:cNvSpPr/>
          <p:nvPr/>
        </p:nvSpPr>
        <p:spPr>
          <a:xfrm>
            <a:off x="2152320" y="1717851"/>
            <a:ext cx="1440160" cy="950506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ja-JP" altLang="en-US" dirty="0" smtClean="0"/>
              <a:t>の</a:t>
            </a:r>
            <a:endParaRPr lang="en-US" altLang="ja-JP" dirty="0" smtClean="0"/>
          </a:p>
          <a:p>
            <a:pPr algn="ctr"/>
            <a:r>
              <a:rPr lang="ja-JP" altLang="en-US" dirty="0" smtClean="0"/>
              <a:t>債権者</a:t>
            </a:r>
            <a:r>
              <a:rPr lang="en-US" altLang="ja-JP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kumimoji="1" lang="ja-JP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円/楕円 18"/>
          <p:cNvSpPr/>
          <p:nvPr/>
        </p:nvSpPr>
        <p:spPr>
          <a:xfrm>
            <a:off x="4744608" y="4396549"/>
            <a:ext cx="1440160" cy="950506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dirty="0" smtClean="0"/>
              <a:t>要約者</a:t>
            </a:r>
            <a:endParaRPr lang="en-US" altLang="ja-JP" dirty="0" smtClean="0"/>
          </a:p>
          <a:p>
            <a:pPr algn="ctr"/>
            <a:r>
              <a:rPr lang="en-US" altLang="ja-JP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ja-JP" altLang="en-US" dirty="0" smtClean="0"/>
              <a:t>銀行甲支店</a:t>
            </a:r>
            <a:endParaRPr lang="ja-JP" altLang="en-US" dirty="0"/>
          </a:p>
        </p:txBody>
      </p:sp>
      <p:sp>
        <p:nvSpPr>
          <p:cNvPr id="20" name="円/楕円 19"/>
          <p:cNvSpPr/>
          <p:nvPr/>
        </p:nvSpPr>
        <p:spPr>
          <a:xfrm>
            <a:off x="4672600" y="1717851"/>
            <a:ext cx="1440160" cy="950506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債務者</a:t>
            </a:r>
            <a:endParaRPr kumimoji="1" lang="en-US" altLang="ja-JP" dirty="0" smtClean="0"/>
          </a:p>
          <a:p>
            <a:pPr algn="ctr"/>
            <a:r>
              <a:rPr kumimoji="1" lang="ja-JP" altLang="en-US" dirty="0" smtClean="0"/>
              <a:t>振込指図人</a:t>
            </a:r>
            <a:r>
              <a:rPr kumimoji="1" lang="en-US" altLang="ja-JP" dirty="0" smtClean="0">
                <a:latin typeface="Times New Roman" pitchFamily="18" charset="0"/>
                <a:cs typeface="Times New Roman" pitchFamily="18" charset="0"/>
              </a:rPr>
              <a:t>X</a:t>
            </a:r>
            <a:endParaRPr kumimoji="1" lang="ja-JP" alt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円/楕円 20"/>
          <p:cNvSpPr/>
          <p:nvPr/>
        </p:nvSpPr>
        <p:spPr>
          <a:xfrm>
            <a:off x="2152320" y="4396549"/>
            <a:ext cx="1440160" cy="950506"/>
          </a:xfrm>
          <a:prstGeom prst="ellipse">
            <a:avLst/>
          </a:prstGeom>
          <a:ln>
            <a:prstDash val="sysDash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dirty="0" smtClean="0"/>
              <a:t>諾</a:t>
            </a:r>
            <a:r>
              <a:rPr lang="ja-JP" altLang="en-US" dirty="0"/>
              <a:t>約者</a:t>
            </a:r>
            <a:endParaRPr kumimoji="1" lang="en-US" altLang="ja-JP" dirty="0" smtClean="0"/>
          </a:p>
          <a:p>
            <a:pPr algn="ctr"/>
            <a:r>
              <a:rPr lang="en-US" altLang="ja-JP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ja-JP" altLang="en-US" dirty="0" smtClean="0"/>
              <a:t>銀行</a:t>
            </a:r>
            <a:endParaRPr lang="en-US" altLang="ja-JP" dirty="0" smtClean="0"/>
          </a:p>
          <a:p>
            <a:pPr algn="ctr"/>
            <a:r>
              <a:rPr lang="ja-JP" altLang="en-US" dirty="0"/>
              <a:t>丙</a:t>
            </a:r>
            <a:r>
              <a:rPr lang="ja-JP" altLang="en-US" dirty="0" smtClean="0"/>
              <a:t>支店</a:t>
            </a:r>
            <a:endParaRPr lang="ja-JP" altLang="en-US" dirty="0"/>
          </a:p>
        </p:txBody>
      </p:sp>
      <p:grpSp>
        <p:nvGrpSpPr>
          <p:cNvPr id="37" name="グループ化 36"/>
          <p:cNvGrpSpPr/>
          <p:nvPr/>
        </p:nvGrpSpPr>
        <p:grpSpPr>
          <a:xfrm>
            <a:off x="2872400" y="5191815"/>
            <a:ext cx="5768221" cy="1069741"/>
            <a:chOff x="1043608" y="5095563"/>
            <a:chExt cx="5768221" cy="1069741"/>
          </a:xfrm>
        </p:grpSpPr>
        <p:sp>
          <p:nvSpPr>
            <p:cNvPr id="38" name="円/楕円 37"/>
            <p:cNvSpPr/>
            <p:nvPr/>
          </p:nvSpPr>
          <p:spPr>
            <a:xfrm>
              <a:off x="2483768" y="5589240"/>
              <a:ext cx="2304256" cy="576064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dirty="0" smtClean="0"/>
                <a:t>全銀ネット口座</a:t>
              </a:r>
              <a:endParaRPr kumimoji="1" lang="ja-JP" altLang="en-US" dirty="0"/>
            </a:p>
          </p:txBody>
        </p:sp>
        <p:cxnSp>
          <p:nvCxnSpPr>
            <p:cNvPr id="39" name="直線矢印コネクタ 38"/>
            <p:cNvCxnSpPr>
              <a:stCxn id="21" idx="4"/>
              <a:endCxn id="38" idx="2"/>
            </p:cNvCxnSpPr>
            <p:nvPr/>
          </p:nvCxnSpPr>
          <p:spPr>
            <a:xfrm>
              <a:off x="1043608" y="5234761"/>
              <a:ext cx="1440160" cy="642511"/>
            </a:xfrm>
            <a:prstGeom prst="straightConnector1">
              <a:avLst/>
            </a:prstGeom>
            <a:ln w="57150"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直線矢印コネクタ 39"/>
            <p:cNvCxnSpPr>
              <a:stCxn id="19" idx="3"/>
              <a:endCxn id="38" idx="1"/>
            </p:cNvCxnSpPr>
            <p:nvPr/>
          </p:nvCxnSpPr>
          <p:spPr>
            <a:xfrm flipH="1">
              <a:off x="2821218" y="5095563"/>
              <a:ext cx="305505" cy="578040"/>
            </a:xfrm>
            <a:prstGeom prst="straightConnector1">
              <a:avLst/>
            </a:prstGeom>
            <a:ln w="57150"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直線矢印コネクタ 40"/>
            <p:cNvCxnSpPr>
              <a:stCxn id="19" idx="5"/>
              <a:endCxn id="38" idx="7"/>
            </p:cNvCxnSpPr>
            <p:nvPr/>
          </p:nvCxnSpPr>
          <p:spPr>
            <a:xfrm>
              <a:off x="4145069" y="5095563"/>
              <a:ext cx="305505" cy="578040"/>
            </a:xfrm>
            <a:prstGeom prst="straightConnector1">
              <a:avLst/>
            </a:prstGeom>
            <a:ln w="57150"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直線矢印コネクタ 41"/>
            <p:cNvCxnSpPr>
              <a:stCxn id="38" idx="6"/>
              <a:endCxn id="27" idx="4"/>
            </p:cNvCxnSpPr>
            <p:nvPr/>
          </p:nvCxnSpPr>
          <p:spPr>
            <a:xfrm flipV="1">
              <a:off x="4788024" y="5213158"/>
              <a:ext cx="2023805" cy="664114"/>
            </a:xfrm>
            <a:prstGeom prst="straightConnector1">
              <a:avLst/>
            </a:prstGeom>
            <a:ln w="57150"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" name="円/楕円 25"/>
          <p:cNvSpPr/>
          <p:nvPr/>
        </p:nvSpPr>
        <p:spPr>
          <a:xfrm>
            <a:off x="7351181" y="1703449"/>
            <a:ext cx="2578879" cy="950506"/>
          </a:xfrm>
          <a:prstGeom prst="ellipse">
            <a:avLst/>
          </a:prstGeom>
          <a:ln w="28575">
            <a:prstDash val="sysDash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dirty="0" smtClean="0"/>
              <a:t>誤振込受取人</a:t>
            </a:r>
            <a:r>
              <a:rPr lang="en-US" altLang="ja-JP" dirty="0" smtClean="0">
                <a:latin typeface="Times New Roman" pitchFamily="18" charset="0"/>
                <a:cs typeface="Times New Roman" pitchFamily="18" charset="0"/>
              </a:rPr>
              <a:t>C</a:t>
            </a:r>
            <a:endParaRPr kumimoji="1" lang="ja-JP" alt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円/楕円 26"/>
          <p:cNvSpPr/>
          <p:nvPr/>
        </p:nvSpPr>
        <p:spPr>
          <a:xfrm>
            <a:off x="7351181" y="4374946"/>
            <a:ext cx="2578879" cy="950506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dirty="0" smtClean="0"/>
              <a:t>諾約者</a:t>
            </a:r>
            <a:r>
              <a:rPr lang="en-US" altLang="ja-JP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endParaRPr kumimoji="1" lang="en-US" altLang="ja-JP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altLang="ja-JP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ja-JP" altLang="en-US" dirty="0" smtClean="0"/>
              <a:t>銀行乙支店</a:t>
            </a:r>
            <a:endParaRPr kumimoji="1" lang="ja-JP" altLang="en-US" dirty="0"/>
          </a:p>
        </p:txBody>
      </p:sp>
      <p:sp>
        <p:nvSpPr>
          <p:cNvPr id="10" name="スライド番号プレースホルダー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6D572-6107-40B2-9392-C05B10CB4061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820419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100"/>
                            </p:stCondLst>
                            <p:childTnLst>
                              <p:par>
                                <p:cTn id="37" presetID="16" presetClass="entr" presetSubtype="37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16" presetClass="entr" presetSubtype="4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48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500"/>
                            </p:stCondLst>
                            <p:childTnLst>
                              <p:par>
                                <p:cTn id="50" presetID="27" presetClass="emph" presetSubtype="0" fill="remove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1" dur="250" autoRev="1" fill="remove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52" dur="250" autoRev="1" fill="remove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53" dur="250" autoRev="1" fill="remove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4" dur="250" autoRev="1" fill="remove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3500"/>
                            </p:stCondLst>
                            <p:childTnLst>
                              <p:par>
                                <p:cTn id="56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0"/>
                            </p:stCondLst>
                            <p:childTnLst>
                              <p:par>
                                <p:cTn id="60" presetID="22" presetClass="entr" presetSubtype="2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2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6500"/>
                            </p:stCondLst>
                            <p:childTnLst>
                              <p:par>
                                <p:cTn id="64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8000"/>
                            </p:stCondLst>
                            <p:childTnLst>
                              <p:par>
                                <p:cTn id="68" presetID="16" presetClass="entr" presetSubtype="37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0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9500"/>
                            </p:stCondLst>
                            <p:childTnLst>
                              <p:par>
                                <p:cTn id="7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04167E-6 1.11111E-6 L 0.14831 1.11111E-6 " pathEditMode="relative" rAng="0" ptsTypes="AA">
                                      <p:cBhvr>
                                        <p:cTn id="78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409" y="0"/>
                                    </p:animMotion>
                                  </p:childTnLst>
                                </p:cTn>
                              </p:par>
                              <p:par>
                                <p:cTn id="79" presetID="8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Rot by="2700000">
                                      <p:cBhvr>
                                        <p:cTn id="80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81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404 0.0169 L 0.23633 0.01273 " pathEditMode="relative" rAng="0" ptsTypes="AA">
                                      <p:cBhvr>
                                        <p:cTn id="82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018" y="-208"/>
                                    </p:animMotion>
                                  </p:childTnLst>
                                </p:cTn>
                              </p:par>
                              <p:par>
                                <p:cTn id="83" presetID="8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Rot by="2700000">
                                      <p:cBhvr>
                                        <p:cTn id="84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2000"/>
                            </p:stCondLst>
                            <p:childTnLst>
                              <p:par>
                                <p:cTn id="86" presetID="42" presetClass="path" presetSubtype="0" accel="50000" decel="5000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4831 1.11111E-6 L 0.2349 0.00092 " pathEditMode="relative" rAng="0" ptsTypes="AA">
                                      <p:cBhvr>
                                        <p:cTn id="87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323" y="46"/>
                                    </p:animMotion>
                                  </p:childTnLst>
                                </p:cTn>
                              </p:par>
                              <p:par>
                                <p:cTn id="88" presetID="8" presetClass="emph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700000">
                                      <p:cBhvr>
                                        <p:cTn id="89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0" presetID="8" presetClass="emph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700000">
                                      <p:cBhvr>
                                        <p:cTn id="91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4000"/>
                            </p:stCondLst>
                            <p:childTnLst>
                              <p:par>
                                <p:cTn id="93" presetID="10" presetClass="exit" presetSubtype="0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6" grpId="0" animBg="1"/>
      <p:bldP spid="5" grpId="0" animBg="1"/>
      <p:bldP spid="15" grpId="0" animBg="1"/>
      <p:bldP spid="15" grpId="1" animBg="1"/>
      <p:bldP spid="16" grpId="0" animBg="1"/>
      <p:bldP spid="16" grpId="1" animBg="1"/>
      <p:bldP spid="16" grpId="2" animBg="1"/>
      <p:bldP spid="16" grpId="3" animBg="1"/>
      <p:bldP spid="16" grpId="4" animBg="1"/>
      <p:bldP spid="16" grpId="5" animBg="1"/>
      <p:bldP spid="17" grpId="0" animBg="1"/>
      <p:bldP spid="25" grpId="0" animBg="1"/>
      <p:bldP spid="25" grpId="1" animBg="1"/>
      <p:bldP spid="25" grpId="2" animBg="1"/>
      <p:bldP spid="25" grpId="4" animBg="1"/>
      <p:bldP spid="29" grpId="0" animBg="1"/>
      <p:bldP spid="30" grpId="0" animBg="1"/>
      <p:bldP spid="46" grpId="0" animBg="1"/>
      <p:bldP spid="46" grpId="1" animBg="1"/>
      <p:bldP spid="18" grpId="0" animBg="1"/>
      <p:bldP spid="19" grpId="0" animBg="1"/>
      <p:bldP spid="20" grpId="0" animBg="1"/>
      <p:bldP spid="21" grpId="0" animBg="1"/>
      <p:bldP spid="26" grpId="0" animBg="1"/>
      <p:bldP spid="2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採点の準備（</a:t>
            </a:r>
            <a:r>
              <a:rPr lang="en-US" altLang="ja-JP" dirty="0" smtClean="0"/>
              <a:t>4/7</a:t>
            </a:r>
            <a:r>
              <a:rPr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ja-JP" altLang="en-US" sz="3600" dirty="0"/>
              <a:t>問いとその配点の</a:t>
            </a:r>
            <a:r>
              <a:rPr lang="ja-JP" altLang="en-US" sz="3600" dirty="0" smtClean="0"/>
              <a:t>作成</a:t>
            </a:r>
            <a:endParaRPr lang="en-US" altLang="ja-JP" sz="3600" dirty="0" smtClean="0"/>
          </a:p>
          <a:p>
            <a:pPr lvl="1">
              <a:lnSpc>
                <a:spcPct val="100000"/>
              </a:lnSpc>
            </a:pPr>
            <a:r>
              <a:rPr lang="en-US" altLang="ja-JP" sz="3200" dirty="0"/>
              <a:t>X</a:t>
            </a:r>
            <a:r>
              <a:rPr lang="ja-JP" altLang="en-US" sz="3200" dirty="0"/>
              <a:t>は，</a:t>
            </a:r>
            <a:r>
              <a:rPr lang="en-US" altLang="ja-JP" sz="3200" dirty="0"/>
              <a:t>Y</a:t>
            </a:r>
            <a:r>
              <a:rPr lang="ja-JP" altLang="en-US" sz="3200" dirty="0"/>
              <a:t>に対して，不当利得に基づく返還請求をなしうるか。以下の順序</a:t>
            </a:r>
            <a:r>
              <a:rPr lang="ja-JP" altLang="en-US" sz="3200" dirty="0" smtClean="0"/>
              <a:t>で答えなさい。</a:t>
            </a:r>
            <a:r>
              <a:rPr lang="ja-JP" altLang="en-US" sz="3200" dirty="0"/>
              <a:t>（</a:t>
            </a:r>
            <a:r>
              <a:rPr lang="en-US" altLang="ja-JP" sz="3200" dirty="0"/>
              <a:t>10</a:t>
            </a:r>
            <a:r>
              <a:rPr lang="ja-JP" altLang="en-US" sz="3200" dirty="0"/>
              <a:t>点満点</a:t>
            </a:r>
            <a:r>
              <a:rPr lang="ja-JP" altLang="en-US" sz="3200" dirty="0" smtClean="0"/>
              <a:t>）</a:t>
            </a:r>
            <a:endParaRPr lang="ja-JP" altLang="en-US" sz="3200" dirty="0"/>
          </a:p>
          <a:p>
            <a:pPr lvl="2">
              <a:lnSpc>
                <a:spcPct val="100000"/>
              </a:lnSpc>
            </a:pPr>
            <a:r>
              <a:rPr lang="ja-JP" altLang="en-US" sz="2800" dirty="0"/>
              <a:t>問</a:t>
            </a:r>
            <a:r>
              <a:rPr lang="en-US" altLang="ja-JP" sz="2800" dirty="0"/>
              <a:t>1</a:t>
            </a:r>
            <a:r>
              <a:rPr lang="ja-JP" altLang="en-US" sz="2800" dirty="0"/>
              <a:t>　</a:t>
            </a:r>
            <a:r>
              <a:rPr lang="en-US" altLang="ja-JP" sz="2800" dirty="0"/>
              <a:t>X</a:t>
            </a:r>
            <a:r>
              <a:rPr lang="ja-JP" altLang="en-US" sz="2800" dirty="0"/>
              <a:t>の</a:t>
            </a:r>
            <a:r>
              <a:rPr lang="en-US" altLang="ja-JP" sz="2800" dirty="0"/>
              <a:t>Y</a:t>
            </a:r>
            <a:r>
              <a:rPr lang="ja-JP" altLang="en-US" sz="2800" dirty="0"/>
              <a:t>銀行の</a:t>
            </a:r>
            <a:r>
              <a:rPr lang="en-US" altLang="ja-JP" sz="2800" dirty="0"/>
              <a:t>C</a:t>
            </a:r>
            <a:r>
              <a:rPr lang="ja-JP" altLang="en-US" sz="2800" dirty="0"/>
              <a:t>の口座になされた誤振込みによって，</a:t>
            </a:r>
            <a:r>
              <a:rPr lang="en-US" altLang="ja-JP" sz="2800" dirty="0"/>
              <a:t>C</a:t>
            </a:r>
            <a:r>
              <a:rPr lang="ja-JP" altLang="en-US" sz="2800" dirty="0"/>
              <a:t>の</a:t>
            </a:r>
            <a:r>
              <a:rPr lang="en-US" altLang="ja-JP" sz="2800" dirty="0"/>
              <a:t>Y</a:t>
            </a:r>
            <a:r>
              <a:rPr lang="ja-JP" altLang="en-US" sz="2800" dirty="0"/>
              <a:t>銀行に対する預金債権は成立するか。判例の考え方を踏まえて答えなさい。（</a:t>
            </a:r>
            <a:r>
              <a:rPr lang="en-US" altLang="ja-JP" sz="2800" dirty="0"/>
              <a:t>4</a:t>
            </a:r>
            <a:r>
              <a:rPr lang="ja-JP" altLang="en-US" sz="2800" dirty="0"/>
              <a:t>点</a:t>
            </a:r>
            <a:r>
              <a:rPr lang="ja-JP" altLang="en-US" sz="2800" dirty="0" smtClean="0"/>
              <a:t>）</a:t>
            </a:r>
            <a:endParaRPr lang="ja-JP" altLang="en-US" sz="2800" dirty="0"/>
          </a:p>
          <a:p>
            <a:pPr lvl="2">
              <a:lnSpc>
                <a:spcPct val="100000"/>
              </a:lnSpc>
            </a:pPr>
            <a:r>
              <a:rPr lang="ja-JP" altLang="en-US" sz="2800" dirty="0"/>
              <a:t>問</a:t>
            </a:r>
            <a:r>
              <a:rPr lang="en-US" altLang="ja-JP" sz="2800" dirty="0"/>
              <a:t>2</a:t>
            </a:r>
            <a:r>
              <a:rPr lang="ja-JP" altLang="en-US" sz="2800" dirty="0"/>
              <a:t>　</a:t>
            </a:r>
            <a:r>
              <a:rPr lang="en-US" altLang="ja-JP" sz="2800" dirty="0"/>
              <a:t>X</a:t>
            </a:r>
            <a:r>
              <a:rPr lang="ja-JP" altLang="en-US" sz="2800" dirty="0"/>
              <a:t>は，</a:t>
            </a:r>
            <a:r>
              <a:rPr lang="en-US" altLang="ja-JP" sz="2800" dirty="0"/>
              <a:t>Y</a:t>
            </a:r>
            <a:r>
              <a:rPr lang="ja-JP" altLang="en-US" sz="2800" dirty="0"/>
              <a:t>銀行に対して，不当利得に基づいて</a:t>
            </a:r>
            <a:r>
              <a:rPr lang="en-US" altLang="ja-JP" sz="2800" dirty="0"/>
              <a:t>100</a:t>
            </a:r>
            <a:r>
              <a:rPr lang="ja-JP" altLang="en-US" sz="2800" dirty="0"/>
              <a:t>万円の返還を請求できるか。根拠条文と判例の見解を踏まえて答えなさい。（</a:t>
            </a:r>
            <a:r>
              <a:rPr lang="en-US" altLang="ja-JP" sz="2800" dirty="0"/>
              <a:t>6</a:t>
            </a:r>
            <a:r>
              <a:rPr lang="ja-JP" altLang="en-US" sz="2800" dirty="0"/>
              <a:t>点）</a:t>
            </a:r>
          </a:p>
          <a:p>
            <a:pPr lvl="1">
              <a:lnSpc>
                <a:spcPct val="100000"/>
              </a:lnSpc>
            </a:pPr>
            <a:endParaRPr kumimoji="1" lang="ja-JP" altLang="en-US" sz="32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6D572-6107-40B2-9392-C05B10CB4061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21785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2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225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採点の準備（</a:t>
            </a:r>
            <a:r>
              <a:rPr lang="en-US" altLang="ja-JP" dirty="0" smtClean="0"/>
              <a:t>5/7</a:t>
            </a:r>
            <a:r>
              <a:rPr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kumimoji="1" lang="ja-JP" altLang="en-US" dirty="0" smtClean="0"/>
              <a:t>評価基準の作成（問</a:t>
            </a:r>
            <a:r>
              <a:rPr kumimoji="1" lang="en-US" altLang="ja-JP" dirty="0" smtClean="0"/>
              <a:t>1</a:t>
            </a:r>
            <a:r>
              <a:rPr kumimoji="1" lang="ja-JP" altLang="en-US" dirty="0" smtClean="0"/>
              <a:t>）</a:t>
            </a:r>
            <a:r>
              <a:rPr lang="ja-JP" altLang="en-US" sz="2000" dirty="0"/>
              <a:t>　</a:t>
            </a:r>
          </a:p>
          <a:p>
            <a:pPr lvl="1">
              <a:lnSpc>
                <a:spcPct val="120000"/>
              </a:lnSpc>
            </a:pPr>
            <a:r>
              <a:rPr lang="ja-JP" altLang="en-US" dirty="0"/>
              <a:t>＜</a:t>
            </a:r>
            <a:r>
              <a:rPr lang="en-US" altLang="ja-JP" dirty="0"/>
              <a:t>4</a:t>
            </a:r>
            <a:r>
              <a:rPr lang="ja-JP" altLang="en-US" dirty="0"/>
              <a:t>点</a:t>
            </a:r>
            <a:r>
              <a:rPr lang="ja-JP" altLang="en-US" dirty="0" smtClean="0"/>
              <a:t>＞最高裁</a:t>
            </a:r>
            <a:r>
              <a:rPr lang="ja-JP" altLang="en-US" dirty="0"/>
              <a:t>平成</a:t>
            </a:r>
            <a:r>
              <a:rPr lang="en-US" altLang="ja-JP" dirty="0"/>
              <a:t>8</a:t>
            </a:r>
            <a:r>
              <a:rPr lang="ja-JP" altLang="en-US" dirty="0"/>
              <a:t>年判決によると，誤振込みのように，原因関係がない場合でも，預金債権は成立する。</a:t>
            </a:r>
          </a:p>
          <a:p>
            <a:pPr lvl="1">
              <a:lnSpc>
                <a:spcPct val="120000"/>
              </a:lnSpc>
            </a:pPr>
            <a:r>
              <a:rPr lang="ja-JP" altLang="en-US" dirty="0"/>
              <a:t>＜</a:t>
            </a:r>
            <a:r>
              <a:rPr lang="en-US" altLang="ja-JP" dirty="0"/>
              <a:t>3</a:t>
            </a:r>
            <a:r>
              <a:rPr lang="ja-JP" altLang="en-US" dirty="0"/>
              <a:t>点</a:t>
            </a:r>
            <a:r>
              <a:rPr lang="ja-JP" altLang="en-US" dirty="0" smtClean="0"/>
              <a:t>＞誤</a:t>
            </a:r>
            <a:r>
              <a:rPr lang="ja-JP" altLang="en-US" dirty="0"/>
              <a:t>振込みは，錯誤弁済であり，同姓同名のあて先に振込みをしたのは</a:t>
            </a:r>
            <a:r>
              <a:rPr lang="ja-JP" altLang="en-US" dirty="0" smtClean="0"/>
              <a:t>，重過失とはいえ</a:t>
            </a:r>
            <a:r>
              <a:rPr lang="ja-JP" altLang="en-US" dirty="0"/>
              <a:t>ないため，預金債権は成立しない。</a:t>
            </a:r>
          </a:p>
          <a:p>
            <a:pPr lvl="1">
              <a:lnSpc>
                <a:spcPct val="120000"/>
              </a:lnSpc>
            </a:pPr>
            <a:r>
              <a:rPr lang="ja-JP" altLang="en-US" dirty="0"/>
              <a:t>＜</a:t>
            </a:r>
            <a:r>
              <a:rPr lang="en-US" altLang="ja-JP" dirty="0"/>
              <a:t>2</a:t>
            </a:r>
            <a:r>
              <a:rPr lang="ja-JP" altLang="en-US" dirty="0"/>
              <a:t>点</a:t>
            </a:r>
            <a:r>
              <a:rPr lang="ja-JP" altLang="en-US" dirty="0" smtClean="0"/>
              <a:t>＞誤</a:t>
            </a:r>
            <a:r>
              <a:rPr lang="ja-JP" altLang="en-US" dirty="0"/>
              <a:t>振込みは，錯誤弁済とはいえ，重過失があるので，無効を主張し得ないため</a:t>
            </a:r>
            <a:r>
              <a:rPr lang="ja-JP" altLang="en-US" dirty="0" smtClean="0"/>
              <a:t>，預金債権は成立する。</a:t>
            </a:r>
            <a:endParaRPr lang="ja-JP" altLang="en-US" dirty="0"/>
          </a:p>
          <a:p>
            <a:pPr lvl="1">
              <a:lnSpc>
                <a:spcPct val="120000"/>
              </a:lnSpc>
            </a:pPr>
            <a:r>
              <a:rPr lang="ja-JP" altLang="en-US" dirty="0"/>
              <a:t>＜</a:t>
            </a:r>
            <a:r>
              <a:rPr lang="en-US" altLang="ja-JP" dirty="0"/>
              <a:t>1</a:t>
            </a:r>
            <a:r>
              <a:rPr lang="ja-JP" altLang="en-US" dirty="0"/>
              <a:t>点</a:t>
            </a:r>
            <a:r>
              <a:rPr lang="ja-JP" altLang="en-US" dirty="0" smtClean="0"/>
              <a:t>＞誤</a:t>
            </a:r>
            <a:r>
              <a:rPr lang="ja-JP" altLang="en-US" dirty="0"/>
              <a:t>振込みは，原因</a:t>
            </a:r>
            <a:r>
              <a:rPr lang="ja-JP" altLang="en-US" dirty="0" smtClean="0"/>
              <a:t>関係を欠く</a:t>
            </a:r>
            <a:r>
              <a:rPr lang="ja-JP" altLang="en-US" dirty="0"/>
              <a:t>ので，預金債権は成立しない</a:t>
            </a:r>
            <a:r>
              <a:rPr lang="ja-JP" altLang="en-US" dirty="0" smtClean="0"/>
              <a:t>。</a:t>
            </a:r>
            <a:endParaRPr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6D572-6107-40B2-9392-C05B10CB4061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1446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7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1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採点の準備（</a:t>
            </a:r>
            <a:r>
              <a:rPr lang="en-US" altLang="ja-JP" dirty="0" smtClean="0"/>
              <a:t>6/7</a:t>
            </a:r>
            <a:r>
              <a:rPr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ja-JP" altLang="en-US" sz="3200" dirty="0"/>
              <a:t>評価基準の</a:t>
            </a:r>
            <a:r>
              <a:rPr lang="ja-JP" altLang="en-US" sz="3200" dirty="0" smtClean="0"/>
              <a:t>作成（問</a:t>
            </a:r>
            <a:r>
              <a:rPr lang="en-US" altLang="ja-JP" sz="3200" dirty="0" smtClean="0"/>
              <a:t>2</a:t>
            </a:r>
            <a:r>
              <a:rPr lang="ja-JP" altLang="en-US" sz="3200" dirty="0" smtClean="0"/>
              <a:t>）</a:t>
            </a:r>
            <a:endParaRPr lang="en-US" altLang="ja-JP" sz="3200" dirty="0"/>
          </a:p>
          <a:p>
            <a:pPr lvl="1">
              <a:lnSpc>
                <a:spcPct val="150000"/>
              </a:lnSpc>
            </a:pPr>
            <a:r>
              <a:rPr lang="ja-JP" altLang="en-US" sz="2000" dirty="0" smtClean="0"/>
              <a:t>＜</a:t>
            </a:r>
            <a:r>
              <a:rPr lang="en-US" altLang="ja-JP" sz="2000" dirty="0" smtClean="0"/>
              <a:t>6</a:t>
            </a:r>
            <a:r>
              <a:rPr lang="ja-JP" altLang="en-US" sz="2000" dirty="0" smtClean="0"/>
              <a:t>点＞</a:t>
            </a:r>
            <a:r>
              <a:rPr lang="en-US" altLang="ja-JP" sz="2000" dirty="0" smtClean="0"/>
              <a:t>Y</a:t>
            </a:r>
            <a:r>
              <a:rPr lang="ja-JP" altLang="en-US" sz="2000" dirty="0" smtClean="0"/>
              <a:t>の相殺は信義則に反して無効であり，</a:t>
            </a:r>
            <a:r>
              <a:rPr lang="en-US" altLang="ja-JP" sz="2000" dirty="0" smtClean="0"/>
              <a:t>Y</a:t>
            </a:r>
            <a:r>
              <a:rPr lang="ja-JP" altLang="en-US" sz="2000" dirty="0" smtClean="0"/>
              <a:t>銀行は，</a:t>
            </a:r>
            <a:r>
              <a:rPr lang="en-US" altLang="ja-JP" sz="2000" dirty="0" smtClean="0"/>
              <a:t>X</a:t>
            </a:r>
            <a:r>
              <a:rPr lang="ja-JP" altLang="en-US" sz="2000" dirty="0" smtClean="0"/>
              <a:t>に対して利得の返還義務を負う。</a:t>
            </a:r>
          </a:p>
          <a:p>
            <a:pPr lvl="1">
              <a:lnSpc>
                <a:spcPct val="150000"/>
              </a:lnSpc>
            </a:pPr>
            <a:r>
              <a:rPr lang="ja-JP" altLang="en-US" sz="2000" dirty="0" smtClean="0"/>
              <a:t>＜</a:t>
            </a:r>
            <a:r>
              <a:rPr lang="en-US" altLang="ja-JP" sz="2000" dirty="0" smtClean="0"/>
              <a:t>5</a:t>
            </a:r>
            <a:r>
              <a:rPr lang="ja-JP" altLang="en-US" sz="2000" dirty="0" smtClean="0"/>
              <a:t>点＞</a:t>
            </a:r>
            <a:r>
              <a:rPr lang="en-US" altLang="ja-JP" sz="2000" dirty="0" smtClean="0"/>
              <a:t>Y</a:t>
            </a:r>
            <a:r>
              <a:rPr lang="ja-JP" altLang="en-US" sz="2000" dirty="0" smtClean="0"/>
              <a:t>は，信義則上，組戻し義務があり，</a:t>
            </a:r>
            <a:r>
              <a:rPr lang="en-US" altLang="ja-JP" sz="2000" dirty="0" smtClean="0"/>
              <a:t>X</a:t>
            </a:r>
            <a:r>
              <a:rPr lang="ja-JP" altLang="en-US" sz="2000" dirty="0" smtClean="0"/>
              <a:t>は，不当利得に基づく返還請求を有する。</a:t>
            </a:r>
          </a:p>
          <a:p>
            <a:pPr lvl="1">
              <a:lnSpc>
                <a:spcPct val="150000"/>
              </a:lnSpc>
            </a:pPr>
            <a:r>
              <a:rPr lang="ja-JP" altLang="en-US" sz="2000" dirty="0" smtClean="0"/>
              <a:t>＜</a:t>
            </a:r>
            <a:r>
              <a:rPr lang="en-US" altLang="ja-JP" sz="2000" dirty="0" smtClean="0"/>
              <a:t>4</a:t>
            </a:r>
            <a:r>
              <a:rPr lang="ja-JP" altLang="en-US" sz="2000" dirty="0" smtClean="0"/>
              <a:t>点＞</a:t>
            </a:r>
            <a:r>
              <a:rPr lang="en-US" altLang="ja-JP" sz="2000" dirty="0" smtClean="0"/>
              <a:t>Y</a:t>
            </a:r>
            <a:r>
              <a:rPr lang="ja-JP" altLang="en-US" sz="2000" dirty="0" smtClean="0"/>
              <a:t>の信義則に反する相殺によって，</a:t>
            </a:r>
            <a:r>
              <a:rPr lang="en-US" altLang="ja-JP" sz="2000" dirty="0" smtClean="0"/>
              <a:t>X</a:t>
            </a:r>
            <a:r>
              <a:rPr lang="ja-JP" altLang="en-US" sz="2000" dirty="0" smtClean="0"/>
              <a:t>は，不当利得に基づく返還請求を有する。</a:t>
            </a:r>
          </a:p>
          <a:p>
            <a:pPr lvl="1">
              <a:lnSpc>
                <a:spcPct val="150000"/>
              </a:lnSpc>
            </a:pPr>
            <a:r>
              <a:rPr lang="ja-JP" altLang="en-US" sz="2000" dirty="0" smtClean="0"/>
              <a:t>＜</a:t>
            </a:r>
            <a:r>
              <a:rPr lang="en-US" altLang="ja-JP" sz="2000" dirty="0" smtClean="0"/>
              <a:t>3</a:t>
            </a:r>
            <a:r>
              <a:rPr lang="ja-JP" altLang="en-US" sz="2000" dirty="0" smtClean="0"/>
              <a:t>点＞預金債権は成立し，</a:t>
            </a:r>
            <a:r>
              <a:rPr lang="en-US" altLang="ja-JP" sz="2000" dirty="0" smtClean="0"/>
              <a:t>Y</a:t>
            </a:r>
            <a:r>
              <a:rPr lang="ja-JP" altLang="en-US" sz="2000" dirty="0" smtClean="0"/>
              <a:t>銀行の相殺も有効であるため，</a:t>
            </a:r>
            <a:r>
              <a:rPr lang="en-US" altLang="ja-JP" sz="2000" dirty="0" smtClean="0"/>
              <a:t>X</a:t>
            </a:r>
            <a:r>
              <a:rPr lang="ja-JP" altLang="en-US" sz="2000" dirty="0" smtClean="0"/>
              <a:t>の請求は認められない。</a:t>
            </a:r>
          </a:p>
          <a:p>
            <a:pPr lvl="1">
              <a:lnSpc>
                <a:spcPct val="150000"/>
              </a:lnSpc>
            </a:pPr>
            <a:r>
              <a:rPr lang="ja-JP" altLang="en-US" sz="2000" dirty="0" smtClean="0"/>
              <a:t>＜</a:t>
            </a:r>
            <a:r>
              <a:rPr lang="en-US" altLang="ja-JP" sz="2000" dirty="0" smtClean="0"/>
              <a:t>2</a:t>
            </a:r>
            <a:r>
              <a:rPr lang="ja-JP" altLang="en-US" sz="2000" dirty="0" smtClean="0"/>
              <a:t>点＞損失と利得の間に因果関係があり，</a:t>
            </a:r>
            <a:r>
              <a:rPr lang="en-US" altLang="ja-JP" sz="2000" dirty="0" smtClean="0"/>
              <a:t>X</a:t>
            </a:r>
            <a:r>
              <a:rPr lang="ja-JP" altLang="en-US" sz="2000" dirty="0" smtClean="0"/>
              <a:t>は，</a:t>
            </a:r>
            <a:r>
              <a:rPr lang="en-US" altLang="ja-JP" sz="2000" dirty="0" smtClean="0"/>
              <a:t>Y</a:t>
            </a:r>
            <a:r>
              <a:rPr lang="ja-JP" altLang="en-US" sz="2000" dirty="0" smtClean="0"/>
              <a:t>に対して利得の返還を請求できる。</a:t>
            </a:r>
          </a:p>
          <a:p>
            <a:pPr lvl="1">
              <a:lnSpc>
                <a:spcPct val="150000"/>
              </a:lnSpc>
            </a:pPr>
            <a:r>
              <a:rPr lang="ja-JP" altLang="en-US" sz="2000" dirty="0" smtClean="0"/>
              <a:t>＜</a:t>
            </a:r>
            <a:r>
              <a:rPr lang="en-US" altLang="ja-JP" sz="2000" dirty="0" smtClean="0"/>
              <a:t>1</a:t>
            </a:r>
            <a:r>
              <a:rPr lang="ja-JP" altLang="en-US" sz="2000" dirty="0" smtClean="0"/>
              <a:t>点＞誤振込みとはいえ，預金債権は成立しており，</a:t>
            </a:r>
            <a:r>
              <a:rPr lang="en-US" altLang="ja-JP" sz="2000" dirty="0" smtClean="0"/>
              <a:t>X</a:t>
            </a:r>
            <a:r>
              <a:rPr lang="ja-JP" altLang="en-US" sz="2000" dirty="0" smtClean="0"/>
              <a:t>は，</a:t>
            </a:r>
            <a:r>
              <a:rPr lang="en-US" altLang="ja-JP" sz="2000" dirty="0" smtClean="0"/>
              <a:t>Y</a:t>
            </a:r>
            <a:r>
              <a:rPr lang="ja-JP" altLang="en-US" sz="2000" dirty="0" smtClean="0"/>
              <a:t>に対して返還を請求できない。</a:t>
            </a:r>
            <a:endParaRPr lang="en-US" altLang="ja-JP" sz="20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6D572-6107-40B2-9392-C05B10CB4061}" type="slidenum">
              <a:rPr kumimoji="1" lang="ja-JP" altLang="en-US" smtClean="0"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51757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採点の準備（</a:t>
            </a:r>
            <a:r>
              <a:rPr lang="en-US" altLang="ja-JP" dirty="0" smtClean="0"/>
              <a:t>7/7</a:t>
            </a:r>
            <a:r>
              <a:rPr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12420" y="1825625"/>
            <a:ext cx="11567160" cy="4351338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10000"/>
              </a:lnSpc>
            </a:pPr>
            <a:r>
              <a:rPr lang="ja-JP" altLang="en-US" sz="3200" dirty="0" smtClean="0"/>
              <a:t>マクロ・プログラムの作成（</a:t>
            </a:r>
            <a:r>
              <a:rPr lang="en-US" altLang="ja-JP" sz="3200" dirty="0" smtClean="0"/>
              <a:t>3</a:t>
            </a:r>
            <a:r>
              <a:rPr lang="ja-JP" altLang="en-US" sz="3200" dirty="0" smtClean="0"/>
              <a:t>種類のマクロだけで自動採点）</a:t>
            </a:r>
            <a:endParaRPr lang="en-US" altLang="ja-JP" sz="3200" dirty="0" smtClean="0"/>
          </a:p>
          <a:p>
            <a:pPr lvl="1">
              <a:lnSpc>
                <a:spcPct val="110000"/>
              </a:lnSpc>
            </a:pPr>
            <a:r>
              <a:rPr lang="ja-JP" altLang="en-US" sz="2800" dirty="0" smtClean="0"/>
              <a:t>問</a:t>
            </a:r>
            <a:r>
              <a:rPr lang="en-US" altLang="ja-JP" sz="2800" dirty="0"/>
              <a:t>1</a:t>
            </a:r>
            <a:r>
              <a:rPr lang="ja-JP" altLang="en-US" sz="2800" dirty="0"/>
              <a:t>（</a:t>
            </a:r>
            <a:r>
              <a:rPr lang="en-US" altLang="ja-JP" sz="2800" dirty="0"/>
              <a:t>4</a:t>
            </a:r>
            <a:r>
              <a:rPr lang="ja-JP" altLang="en-US" sz="2800" dirty="0"/>
              <a:t>点満点）</a:t>
            </a:r>
            <a:r>
              <a:rPr lang="ja-JP" altLang="en-US" sz="2800" dirty="0" smtClean="0"/>
              <a:t>：</a:t>
            </a:r>
            <a:endParaRPr lang="en-US" altLang="ja-JP" sz="2800" dirty="0" smtClean="0"/>
          </a:p>
          <a:p>
            <a:pPr lvl="2">
              <a:lnSpc>
                <a:spcPct val="110000"/>
              </a:lnSpc>
            </a:pPr>
            <a:r>
              <a:rPr lang="en-US" altLang="ja-JP" sz="2400" dirty="0" smtClean="0"/>
              <a:t>=</a:t>
            </a:r>
            <a:r>
              <a:rPr lang="en-US" altLang="ja-JP" sz="2400" dirty="0"/>
              <a:t>IF($F3=$</a:t>
            </a:r>
            <a:r>
              <a:rPr lang="en-US" altLang="ja-JP" sz="2400" dirty="0" smtClean="0"/>
              <a:t>F$17,4,IF</a:t>
            </a:r>
            <a:r>
              <a:rPr lang="en-US" altLang="ja-JP" sz="2400" dirty="0"/>
              <a:t>($F3=$F$18,3,IF($F3=$F$19,2,IF($F3=$F$20,1,IF($F3=$F$21,0</a:t>
            </a:r>
            <a:r>
              <a:rPr lang="en-US" altLang="ja-JP" sz="2400" dirty="0" smtClean="0"/>
              <a:t>)))))</a:t>
            </a:r>
            <a:endParaRPr lang="en-US" altLang="ja-JP" sz="2400" dirty="0"/>
          </a:p>
          <a:p>
            <a:pPr lvl="1">
              <a:lnSpc>
                <a:spcPct val="110000"/>
              </a:lnSpc>
            </a:pPr>
            <a:r>
              <a:rPr lang="ja-JP" altLang="en-US" sz="2800" dirty="0"/>
              <a:t>問</a:t>
            </a:r>
            <a:r>
              <a:rPr lang="en-US" altLang="ja-JP" sz="2800" dirty="0"/>
              <a:t>2</a:t>
            </a:r>
            <a:r>
              <a:rPr lang="ja-JP" altLang="en-US" sz="2800" dirty="0"/>
              <a:t>（</a:t>
            </a:r>
            <a:r>
              <a:rPr lang="en-US" altLang="ja-JP" sz="2800" dirty="0"/>
              <a:t>6</a:t>
            </a:r>
            <a:r>
              <a:rPr lang="ja-JP" altLang="en-US" sz="2800" dirty="0"/>
              <a:t>点満点）</a:t>
            </a:r>
            <a:r>
              <a:rPr lang="ja-JP" altLang="en-US" sz="2800" dirty="0" smtClean="0"/>
              <a:t>：</a:t>
            </a:r>
            <a:endParaRPr lang="en-US" altLang="ja-JP" sz="2800" dirty="0" smtClean="0"/>
          </a:p>
          <a:p>
            <a:pPr lvl="2">
              <a:lnSpc>
                <a:spcPct val="110000"/>
              </a:lnSpc>
            </a:pPr>
            <a:r>
              <a:rPr lang="en-US" altLang="ja-JP" sz="2400" dirty="0" smtClean="0"/>
              <a:t>=</a:t>
            </a:r>
            <a:r>
              <a:rPr lang="en-US" altLang="ja-JP" sz="2400" dirty="0"/>
              <a:t>IF($G3=$G$15,6,IF($G3=$G$16,5,IF($G3=$G$17,4,IF($G3=$G$18,3,IF($G3=$G$19,2,IF($G3=$G$20,1,IF($G3=$G$21,0)))))))</a:t>
            </a:r>
          </a:p>
          <a:p>
            <a:pPr lvl="1">
              <a:lnSpc>
                <a:spcPct val="110000"/>
              </a:lnSpc>
            </a:pPr>
            <a:r>
              <a:rPr kumimoji="1" lang="en-US" altLang="ja-JP" sz="2800" dirty="0" smtClean="0"/>
              <a:t>MGU</a:t>
            </a:r>
            <a:r>
              <a:rPr kumimoji="1" lang="ja-JP" altLang="en-US" sz="2800" dirty="0" smtClean="0"/>
              <a:t>・</a:t>
            </a:r>
            <a:r>
              <a:rPr kumimoji="1" lang="en-US" altLang="ja-JP" sz="2800" dirty="0" smtClean="0"/>
              <a:t>GPA</a:t>
            </a:r>
            <a:r>
              <a:rPr kumimoji="1" lang="ja-JP" altLang="en-US" sz="2800" dirty="0" smtClean="0"/>
              <a:t>の分類</a:t>
            </a:r>
            <a:endParaRPr kumimoji="1" lang="en-US" altLang="ja-JP" sz="2800" dirty="0" smtClean="0"/>
          </a:p>
          <a:p>
            <a:pPr lvl="2">
              <a:lnSpc>
                <a:spcPct val="110000"/>
              </a:lnSpc>
            </a:pPr>
            <a:r>
              <a:rPr lang="en-US" altLang="ja-JP" sz="2400" dirty="0"/>
              <a:t>=</a:t>
            </a:r>
            <a:r>
              <a:rPr lang="en-US" altLang="ja-JP" sz="2400" dirty="0" smtClean="0"/>
              <a:t>IF(C3&gt;=</a:t>
            </a:r>
            <a:r>
              <a:rPr lang="en-US" altLang="ja-JP" sz="2400" dirty="0"/>
              <a:t>90</a:t>
            </a:r>
            <a:r>
              <a:rPr lang="en-US" altLang="ja-JP" sz="2400" dirty="0" smtClean="0"/>
              <a:t>,“S",IF(C3&gt;=</a:t>
            </a:r>
            <a:r>
              <a:rPr lang="en-US" altLang="ja-JP" sz="2400" dirty="0"/>
              <a:t>80</a:t>
            </a:r>
            <a:r>
              <a:rPr lang="en-US" altLang="ja-JP" sz="2400" dirty="0" smtClean="0"/>
              <a:t>,“A",IF(C3&gt;=</a:t>
            </a:r>
            <a:r>
              <a:rPr lang="en-US" altLang="ja-JP" sz="2400" dirty="0"/>
              <a:t>70</a:t>
            </a:r>
            <a:r>
              <a:rPr lang="en-US" altLang="ja-JP" sz="2400" dirty="0" smtClean="0"/>
              <a:t>,“B",IF(C3&gt;=</a:t>
            </a:r>
            <a:r>
              <a:rPr lang="en-US" altLang="ja-JP" sz="2400" dirty="0"/>
              <a:t>60</a:t>
            </a:r>
            <a:r>
              <a:rPr lang="en-US" altLang="ja-JP" sz="2400" dirty="0" smtClean="0"/>
              <a:t>,“C","</a:t>
            </a:r>
            <a:r>
              <a:rPr lang="en-US" altLang="ja-JP" sz="2400" dirty="0"/>
              <a:t>F</a:t>
            </a:r>
            <a:r>
              <a:rPr lang="en-US" altLang="ja-JP" sz="2400" dirty="0" smtClean="0"/>
              <a:t>"))))</a:t>
            </a:r>
          </a:p>
          <a:p>
            <a:pPr lvl="1">
              <a:lnSpc>
                <a:spcPct val="110000"/>
              </a:lnSpc>
            </a:pPr>
            <a:r>
              <a:rPr lang="ja-JP" altLang="en-US" sz="2800" dirty="0" smtClean="0"/>
              <a:t>頻度</a:t>
            </a:r>
            <a:endParaRPr lang="en-US" altLang="ja-JP" sz="2800" dirty="0" smtClean="0"/>
          </a:p>
          <a:p>
            <a:pPr lvl="2">
              <a:lnSpc>
                <a:spcPct val="110000"/>
              </a:lnSpc>
            </a:pPr>
            <a:r>
              <a:rPr lang="en-US" altLang="ja-JP" sz="2400" dirty="0" smtClean="0"/>
              <a:t>=COUNTIF(E3:E12,"S")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6D572-6107-40B2-9392-C05B10CB4061}" type="slidenum">
              <a:rPr kumimoji="1" lang="ja-JP" altLang="en-US" smtClean="0"/>
              <a:t>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405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2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175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25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1162</TotalTime>
  <Words>2428</Words>
  <Application>Microsoft Office PowerPoint</Application>
  <PresentationFormat>ワイド画面</PresentationFormat>
  <Paragraphs>254</Paragraphs>
  <Slides>17</Slides>
  <Notes>17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17</vt:i4>
      </vt:variant>
    </vt:vector>
  </HeadingPairs>
  <TitlesOfParts>
    <vt:vector size="25" baseType="lpstr">
      <vt:lpstr>ＭＳ Ｐゴシック</vt:lpstr>
      <vt:lpstr>Arial</vt:lpstr>
      <vt:lpstr>Calibri</vt:lpstr>
      <vt:lpstr>Calibri Light</vt:lpstr>
      <vt:lpstr>Tahoma</vt:lpstr>
      <vt:lpstr>Times New Roman</vt:lpstr>
      <vt:lpstr>Wingdings</vt:lpstr>
      <vt:lpstr>Office テーマ</vt:lpstr>
      <vt:lpstr>公正・厳格な成績評価の方法</vt:lpstr>
      <vt:lpstr>成績評価の視点</vt:lpstr>
      <vt:lpstr>採点の準備（1/7）</vt:lpstr>
      <vt:lpstr>採点の準備（2/7）</vt:lpstr>
      <vt:lpstr>採点の準備（3/7）問題文の図解</vt:lpstr>
      <vt:lpstr>採点の準備（4/7）</vt:lpstr>
      <vt:lpstr>採点の準備（5/7）</vt:lpstr>
      <vt:lpstr>採点の準備（6/7）</vt:lpstr>
      <vt:lpstr>採点の準備（7/7）</vt:lpstr>
      <vt:lpstr>パソコン上での採点作業</vt:lpstr>
      <vt:lpstr>採点終了と同時に成績報告書が完成</vt:lpstr>
      <vt:lpstr>採点の流れ（1/5）</vt:lpstr>
      <vt:lpstr>採点の流れ（2/5）</vt:lpstr>
      <vt:lpstr>採点の流れ（3/5）</vt:lpstr>
      <vt:lpstr>採点の流れ（4/5）</vt:lpstr>
      <vt:lpstr>採点の流れ（5/5）</vt:lpstr>
      <vt:lpstr>参考文献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KAGAYAMA Shigeru</dc:creator>
  <cp:lastModifiedBy>KAGAYAMA Shigeru</cp:lastModifiedBy>
  <cp:revision>89</cp:revision>
  <dcterms:created xsi:type="dcterms:W3CDTF">2015-11-30T01:37:36Z</dcterms:created>
  <dcterms:modified xsi:type="dcterms:W3CDTF">2015-12-07T14:19:55Z</dcterms:modified>
</cp:coreProperties>
</file>