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5" r:id="rId4"/>
    <p:sldId id="274" r:id="rId5"/>
    <p:sldId id="277" r:id="rId6"/>
    <p:sldId id="278" r:id="rId7"/>
    <p:sldId id="276" r:id="rId8"/>
    <p:sldId id="279" r:id="rId9"/>
    <p:sldId id="27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12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44" y="43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2A88A-51E9-4895-9D09-49D62DF1C95E}" type="doc">
      <dgm:prSet loTypeId="urn:microsoft.com/office/officeart/2005/8/layout/chevron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kumimoji="1" lang="ja-JP" altLang="en-US"/>
        </a:p>
      </dgm:t>
    </dgm:pt>
    <dgm:pt modelId="{74403E9E-C075-48FF-A145-54D38596E33F}">
      <dgm:prSet phldrT="[テキスト]" custT="1"/>
      <dgm:spPr/>
      <dgm:t>
        <a:bodyPr/>
        <a:lstStyle/>
        <a:p>
          <a:r>
            <a:rPr kumimoji="1" lang="en-US" altLang="ja-JP" sz="2000" b="1" dirty="0" smtClean="0"/>
            <a:t/>
          </a:r>
          <a:br>
            <a:rPr kumimoji="1" lang="en-US" altLang="ja-JP" sz="2000" b="1" dirty="0" smtClean="0"/>
          </a:br>
          <a:r>
            <a:rPr kumimoji="1" lang="ja-JP" altLang="en-US" sz="2000" b="1" dirty="0" smtClean="0"/>
            <a:t>問題提起</a:t>
          </a:r>
          <a:endParaRPr kumimoji="1" lang="ja-JP" altLang="en-US" sz="2000" b="1" dirty="0"/>
        </a:p>
      </dgm:t>
    </dgm:pt>
    <dgm:pt modelId="{E31FA72B-EB02-4A64-A312-8D6044A5B32E}" type="parTrans" cxnId="{42DA6963-9425-4AF2-8157-063F8BDFB245}">
      <dgm:prSet/>
      <dgm:spPr/>
      <dgm:t>
        <a:bodyPr/>
        <a:lstStyle/>
        <a:p>
          <a:endParaRPr kumimoji="1" lang="ja-JP" altLang="en-US"/>
        </a:p>
      </dgm:t>
    </dgm:pt>
    <dgm:pt modelId="{5DEE64B9-0DE0-423E-B62F-CC896B5161DD}" type="sibTrans" cxnId="{42DA6963-9425-4AF2-8157-063F8BDFB245}">
      <dgm:prSet/>
      <dgm:spPr/>
      <dgm:t>
        <a:bodyPr/>
        <a:lstStyle/>
        <a:p>
          <a:endParaRPr kumimoji="1" lang="ja-JP" altLang="en-US"/>
        </a:p>
      </dgm:t>
    </dgm:pt>
    <dgm:pt modelId="{269C2561-9B23-4A33-8579-B30A388F25EE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Issue: </a:t>
          </a:r>
          <a:r>
            <a:rPr kumimoji="1" lang="ja-JP" altLang="en-US" sz="2000" b="1" dirty="0" smtClean="0"/>
            <a:t>（問題提起）重要な問題を発見したことの経緯を述べる。</a:t>
          </a:r>
          <a:endParaRPr kumimoji="1" lang="ja-JP" altLang="en-US" sz="2000" b="1" dirty="0"/>
        </a:p>
      </dgm:t>
    </dgm:pt>
    <dgm:pt modelId="{F126F082-E4BA-4D90-8BCE-D80129D8DF03}" type="parTrans" cxnId="{81AD38FF-F3E9-4408-98EB-D65A17092256}">
      <dgm:prSet/>
      <dgm:spPr/>
      <dgm:t>
        <a:bodyPr/>
        <a:lstStyle/>
        <a:p>
          <a:endParaRPr kumimoji="1" lang="ja-JP" altLang="en-US"/>
        </a:p>
      </dgm:t>
    </dgm:pt>
    <dgm:pt modelId="{DB5467FC-5D75-450C-9467-E4BB215D213A}" type="sibTrans" cxnId="{81AD38FF-F3E9-4408-98EB-D65A17092256}">
      <dgm:prSet/>
      <dgm:spPr/>
      <dgm:t>
        <a:bodyPr/>
        <a:lstStyle/>
        <a:p>
          <a:endParaRPr kumimoji="1" lang="ja-JP" altLang="en-US"/>
        </a:p>
      </dgm:t>
    </dgm:pt>
    <dgm:pt modelId="{ADDCD6FB-3FA1-4A7F-9B5A-8A3C28734F1F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Rule: </a:t>
          </a:r>
          <a:r>
            <a:rPr kumimoji="1" lang="ja-JP" altLang="en-US" sz="2000" b="1" dirty="0" smtClean="0"/>
            <a:t>（仮説の提示）その問題を解決する視点と仮説を提示する。</a:t>
          </a:r>
          <a:endParaRPr kumimoji="1" lang="ja-JP" altLang="en-US" sz="2000" b="1" dirty="0"/>
        </a:p>
      </dgm:t>
    </dgm:pt>
    <dgm:pt modelId="{85688FA1-78CF-4F30-BA2B-AE39AB8F3DB7}" type="parTrans" cxnId="{A4B4D846-8E33-4F08-B8CD-CCFB5913B05E}">
      <dgm:prSet/>
      <dgm:spPr/>
      <dgm:t>
        <a:bodyPr/>
        <a:lstStyle/>
        <a:p>
          <a:endParaRPr kumimoji="1" lang="ja-JP" altLang="en-US"/>
        </a:p>
      </dgm:t>
    </dgm:pt>
    <dgm:pt modelId="{219BA73B-8E51-4C6D-A004-03D119ECD04D}" type="sibTrans" cxnId="{A4B4D846-8E33-4F08-B8CD-CCFB5913B05E}">
      <dgm:prSet/>
      <dgm:spPr/>
      <dgm:t>
        <a:bodyPr/>
        <a:lstStyle/>
        <a:p>
          <a:endParaRPr kumimoji="1" lang="ja-JP" altLang="en-US"/>
        </a:p>
      </dgm:t>
    </dgm:pt>
    <dgm:pt modelId="{1C590FBC-6D3D-4D93-8A20-AE786E00DEE7}">
      <dgm:prSet phldrT="[テキスト]" custT="1"/>
      <dgm:spPr/>
      <dgm:t>
        <a:bodyPr/>
        <a:lstStyle/>
        <a:p>
          <a:r>
            <a:rPr kumimoji="1" lang="en-US" altLang="ja-JP" sz="2000" b="1" dirty="0" smtClean="0"/>
            <a:t/>
          </a:r>
          <a:br>
            <a:rPr kumimoji="1" lang="en-US" altLang="ja-JP" sz="2000" b="1" dirty="0" smtClean="0"/>
          </a:br>
          <a:r>
            <a:rPr kumimoji="1" lang="ja-JP" altLang="en-US" sz="2000" b="1" dirty="0" smtClean="0"/>
            <a:t>本論</a:t>
          </a:r>
          <a:endParaRPr kumimoji="1" lang="ja-JP" altLang="en-US" sz="2000" b="1" dirty="0"/>
        </a:p>
      </dgm:t>
    </dgm:pt>
    <dgm:pt modelId="{1397D0FB-422A-4C94-A549-0B77E54A187A}" type="parTrans" cxnId="{AC248767-1168-4234-905C-3D1AC4B5D445}">
      <dgm:prSet/>
      <dgm:spPr/>
      <dgm:t>
        <a:bodyPr/>
        <a:lstStyle/>
        <a:p>
          <a:endParaRPr kumimoji="1" lang="ja-JP" altLang="en-US"/>
        </a:p>
      </dgm:t>
    </dgm:pt>
    <dgm:pt modelId="{B602CFDD-6FCC-418E-8968-B40C43FC1236}" type="sibTrans" cxnId="{AC248767-1168-4234-905C-3D1AC4B5D445}">
      <dgm:prSet/>
      <dgm:spPr/>
      <dgm:t>
        <a:bodyPr/>
        <a:lstStyle/>
        <a:p>
          <a:endParaRPr kumimoji="1" lang="ja-JP" altLang="en-US"/>
        </a:p>
      </dgm:t>
    </dgm:pt>
    <dgm:pt modelId="{7DB5144B-B420-4A45-85B0-7B729A62E10E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Application: (</a:t>
          </a:r>
          <a:r>
            <a:rPr kumimoji="1" lang="ja-JP" altLang="en-US" sz="2000" b="1" dirty="0" smtClean="0"/>
            <a:t>仮説の検証）問題をブロックに分割し，仮説を検証する。</a:t>
          </a:r>
          <a:endParaRPr kumimoji="1" lang="ja-JP" altLang="en-US" sz="2000" b="1" dirty="0"/>
        </a:p>
      </dgm:t>
    </dgm:pt>
    <dgm:pt modelId="{F02EAE73-9EB1-4036-AB6D-63528C3880EA}" type="parTrans" cxnId="{8B0E4F9B-4EA8-44BD-951E-5C1EC920C0DB}">
      <dgm:prSet/>
      <dgm:spPr/>
      <dgm:t>
        <a:bodyPr/>
        <a:lstStyle/>
        <a:p>
          <a:endParaRPr kumimoji="1" lang="ja-JP" altLang="en-US"/>
        </a:p>
      </dgm:t>
    </dgm:pt>
    <dgm:pt modelId="{D500DCC7-569F-4981-8AD1-D5E159AF4209}" type="sibTrans" cxnId="{8B0E4F9B-4EA8-44BD-951E-5C1EC920C0DB}">
      <dgm:prSet/>
      <dgm:spPr/>
      <dgm:t>
        <a:bodyPr/>
        <a:lstStyle/>
        <a:p>
          <a:endParaRPr kumimoji="1" lang="ja-JP" altLang="en-US"/>
        </a:p>
      </dgm:t>
    </dgm:pt>
    <dgm:pt modelId="{B841E9AC-1898-463C-ACE4-239FAD822A12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Argument: </a:t>
          </a:r>
          <a:r>
            <a:rPr kumimoji="1" lang="ja-JP" altLang="en-US" sz="2000" b="1" dirty="0" smtClean="0"/>
            <a:t>（反証推論）ブロックごとに問題を展開し議論を重ねる。</a:t>
          </a:r>
          <a:endParaRPr kumimoji="1" lang="ja-JP" altLang="en-US" sz="2000" b="1" dirty="0"/>
        </a:p>
      </dgm:t>
    </dgm:pt>
    <dgm:pt modelId="{9C610E07-3664-4BAE-AA71-BA142668320D}" type="parTrans" cxnId="{B358BFB3-D060-4F36-A87A-55A8355F7A5A}">
      <dgm:prSet/>
      <dgm:spPr/>
      <dgm:t>
        <a:bodyPr/>
        <a:lstStyle/>
        <a:p>
          <a:endParaRPr kumimoji="1" lang="ja-JP" altLang="en-US"/>
        </a:p>
      </dgm:t>
    </dgm:pt>
    <dgm:pt modelId="{8FD10A22-479F-4186-96D2-1351BF73996D}" type="sibTrans" cxnId="{B358BFB3-D060-4F36-A87A-55A8355F7A5A}">
      <dgm:prSet/>
      <dgm:spPr/>
      <dgm:t>
        <a:bodyPr/>
        <a:lstStyle/>
        <a:p>
          <a:endParaRPr kumimoji="1" lang="ja-JP" altLang="en-US"/>
        </a:p>
      </dgm:t>
    </dgm:pt>
    <dgm:pt modelId="{469BE03B-950D-4314-94FC-7EF7CEE0F496}">
      <dgm:prSet phldrT="[テキスト]" custT="1"/>
      <dgm:spPr/>
      <dgm:t>
        <a:bodyPr/>
        <a:lstStyle/>
        <a:p>
          <a:r>
            <a:rPr kumimoji="1" lang="en-US" altLang="ja-JP" sz="2000" b="1" dirty="0" smtClean="0"/>
            <a:t/>
          </a:r>
          <a:br>
            <a:rPr kumimoji="1" lang="en-US" altLang="ja-JP" sz="2000" b="1" dirty="0" smtClean="0"/>
          </a:br>
          <a:r>
            <a:rPr kumimoji="1" lang="ja-JP" altLang="en-US" sz="2000" b="1" dirty="0" smtClean="0"/>
            <a:t>結論</a:t>
          </a:r>
          <a:endParaRPr kumimoji="1" lang="ja-JP" altLang="en-US" sz="2000" b="1" dirty="0"/>
        </a:p>
      </dgm:t>
    </dgm:pt>
    <dgm:pt modelId="{17B77F28-B6CC-460A-B338-B5DAE68BE5A3}" type="parTrans" cxnId="{D529A827-933C-43EE-9008-7CF5A8ED49EA}">
      <dgm:prSet/>
      <dgm:spPr/>
      <dgm:t>
        <a:bodyPr/>
        <a:lstStyle/>
        <a:p>
          <a:endParaRPr kumimoji="1" lang="ja-JP" altLang="en-US"/>
        </a:p>
      </dgm:t>
    </dgm:pt>
    <dgm:pt modelId="{33D18487-B63C-4A83-9CB3-4F850E0F15C8}" type="sibTrans" cxnId="{D529A827-933C-43EE-9008-7CF5A8ED49EA}">
      <dgm:prSet/>
      <dgm:spPr/>
      <dgm:t>
        <a:bodyPr/>
        <a:lstStyle/>
        <a:p>
          <a:endParaRPr kumimoji="1" lang="ja-JP" altLang="en-US"/>
        </a:p>
      </dgm:t>
    </dgm:pt>
    <dgm:pt modelId="{C4E6D41F-438A-4F0A-8BDE-BB974705C1D3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Conclusion: </a:t>
          </a:r>
          <a:r>
            <a:rPr kumimoji="1" lang="ja-JP" altLang="en-US" sz="2000" b="1" dirty="0" smtClean="0"/>
            <a:t>（結論＝問題の答え）展開して得られた答えを１つにまとめる。</a:t>
          </a:r>
          <a:endParaRPr kumimoji="1" lang="ja-JP" altLang="en-US" sz="2000" b="1" dirty="0"/>
        </a:p>
      </dgm:t>
    </dgm:pt>
    <dgm:pt modelId="{806510B6-C567-4AE6-9744-56C278A62E0F}" type="parTrans" cxnId="{86C39D5A-23CC-44B8-8848-BC74957201B8}">
      <dgm:prSet/>
      <dgm:spPr/>
      <dgm:t>
        <a:bodyPr/>
        <a:lstStyle/>
        <a:p>
          <a:endParaRPr kumimoji="1" lang="ja-JP" altLang="en-US"/>
        </a:p>
      </dgm:t>
    </dgm:pt>
    <dgm:pt modelId="{D545FAF2-50EA-46A3-9787-57B70D1E531B}" type="sibTrans" cxnId="{86C39D5A-23CC-44B8-8848-BC74957201B8}">
      <dgm:prSet/>
      <dgm:spPr/>
      <dgm:t>
        <a:bodyPr/>
        <a:lstStyle/>
        <a:p>
          <a:endParaRPr kumimoji="1" lang="ja-JP" altLang="en-US"/>
        </a:p>
      </dgm:t>
    </dgm:pt>
    <dgm:pt modelId="{5155D43F-8E5B-4ED9-8633-94F4DA8A800F}">
      <dgm:prSet phldrT="[テキスト]" custT="1"/>
      <dgm:spPr/>
      <dgm:t>
        <a:bodyPr/>
        <a:lstStyle/>
        <a:p>
          <a:r>
            <a:rPr kumimoji="1" lang="en-US" altLang="ja-JP" sz="2000" b="1" dirty="0" smtClean="0"/>
            <a:t>Issue: </a:t>
          </a:r>
          <a:r>
            <a:rPr kumimoji="1" lang="ja-JP" altLang="en-US" sz="2000" b="1" dirty="0" smtClean="0"/>
            <a:t>（</a:t>
          </a:r>
          <a:r>
            <a:rPr kumimoji="1" lang="ja-JP" altLang="en-US" sz="2000" b="1" dirty="0" err="1" smtClean="0"/>
            <a:t>今後のの課題</a:t>
          </a:r>
          <a:r>
            <a:rPr kumimoji="1" lang="ja-JP" altLang="en-US" sz="2000" b="1" dirty="0" smtClean="0"/>
            <a:t>）残された問題に対する展望を行う。</a:t>
          </a:r>
          <a:endParaRPr kumimoji="1" lang="ja-JP" altLang="en-US" sz="2000" b="1" dirty="0"/>
        </a:p>
      </dgm:t>
    </dgm:pt>
    <dgm:pt modelId="{6937FF32-C34F-4829-9BE3-BD57BE0653B6}" type="parTrans" cxnId="{EF724629-1F66-45F8-B3BD-86A55DF6ECF3}">
      <dgm:prSet/>
      <dgm:spPr/>
      <dgm:t>
        <a:bodyPr/>
        <a:lstStyle/>
        <a:p>
          <a:endParaRPr kumimoji="1" lang="ja-JP" altLang="en-US"/>
        </a:p>
      </dgm:t>
    </dgm:pt>
    <dgm:pt modelId="{58994A4C-EDB7-490C-BBA9-EF2F84032431}" type="sibTrans" cxnId="{EF724629-1F66-45F8-B3BD-86A55DF6ECF3}">
      <dgm:prSet/>
      <dgm:spPr/>
      <dgm:t>
        <a:bodyPr/>
        <a:lstStyle/>
        <a:p>
          <a:endParaRPr kumimoji="1" lang="ja-JP" altLang="en-US"/>
        </a:p>
      </dgm:t>
    </dgm:pt>
    <dgm:pt modelId="{AB46C8C9-1270-428D-9D3F-21DD54004C18}" type="pres">
      <dgm:prSet presAssocID="{C732A88A-51E9-4895-9D09-49D62DF1C9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7B47685-B482-4289-8184-43648DB875BC}" type="pres">
      <dgm:prSet presAssocID="{74403E9E-C075-48FF-A145-54D38596E33F}" presName="composite" presStyleCnt="0"/>
      <dgm:spPr/>
      <dgm:t>
        <a:bodyPr/>
        <a:lstStyle/>
        <a:p>
          <a:endParaRPr kumimoji="1" lang="ja-JP" altLang="en-US"/>
        </a:p>
      </dgm:t>
    </dgm:pt>
    <dgm:pt modelId="{59C2C91D-7155-4D15-BE01-0721067F2B51}" type="pres">
      <dgm:prSet presAssocID="{74403E9E-C075-48FF-A145-54D38596E33F}" presName="parentText" presStyleLbl="alignNode1" presStyleIdx="0" presStyleCnt="3" custScaleX="1194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6375C0-D9F1-4BEE-BA33-0DE9030257BA}" type="pres">
      <dgm:prSet presAssocID="{74403E9E-C075-48FF-A145-54D38596E33F}" presName="descendantText" presStyleLbl="alignAcc1" presStyleIdx="0" presStyleCnt="3" custScaleX="90909" custScaleY="121000" custLinFactNeighborX="4059" custLinFactNeighborY="-4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DF69D0-46AE-4430-95F7-E1A3EFCA99FE}" type="pres">
      <dgm:prSet presAssocID="{5DEE64B9-0DE0-423E-B62F-CC896B5161DD}" presName="sp" presStyleCnt="0"/>
      <dgm:spPr/>
      <dgm:t>
        <a:bodyPr/>
        <a:lstStyle/>
        <a:p>
          <a:endParaRPr kumimoji="1" lang="ja-JP" altLang="en-US"/>
        </a:p>
      </dgm:t>
    </dgm:pt>
    <dgm:pt modelId="{4932ED92-1037-48E0-B221-C2C9E368D608}" type="pres">
      <dgm:prSet presAssocID="{1C590FBC-6D3D-4D93-8A20-AE786E00DEE7}" presName="composite" presStyleCnt="0"/>
      <dgm:spPr/>
      <dgm:t>
        <a:bodyPr/>
        <a:lstStyle/>
        <a:p>
          <a:endParaRPr kumimoji="1" lang="ja-JP" altLang="en-US"/>
        </a:p>
      </dgm:t>
    </dgm:pt>
    <dgm:pt modelId="{D7074474-BAF7-4174-B48F-FAFF64AA391B}" type="pres">
      <dgm:prSet presAssocID="{1C590FBC-6D3D-4D93-8A20-AE786E00DEE7}" presName="parentText" presStyleLbl="alignNode1" presStyleIdx="1" presStyleCnt="3" custScaleX="1194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0C33FA-A79A-4F22-8D5A-8ADA250A8B33}" type="pres">
      <dgm:prSet presAssocID="{1C590FBC-6D3D-4D93-8A20-AE786E00DEE7}" presName="descendantText" presStyleLbl="alignAcc1" presStyleIdx="1" presStyleCnt="3" custScaleX="90909" custScaleY="121000" custLinFactNeighborX="15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50BF75-703D-4F3D-8F54-DF1F396EA84A}" type="pres">
      <dgm:prSet presAssocID="{B602CFDD-6FCC-418E-8968-B40C43FC1236}" presName="sp" presStyleCnt="0"/>
      <dgm:spPr/>
      <dgm:t>
        <a:bodyPr/>
        <a:lstStyle/>
        <a:p>
          <a:endParaRPr kumimoji="1" lang="ja-JP" altLang="en-US"/>
        </a:p>
      </dgm:t>
    </dgm:pt>
    <dgm:pt modelId="{B221112E-6EEC-4E12-893D-D66C1EA1D727}" type="pres">
      <dgm:prSet presAssocID="{469BE03B-950D-4314-94FC-7EF7CEE0F496}" presName="composite" presStyleCnt="0"/>
      <dgm:spPr/>
      <dgm:t>
        <a:bodyPr/>
        <a:lstStyle/>
        <a:p>
          <a:endParaRPr kumimoji="1" lang="ja-JP" altLang="en-US"/>
        </a:p>
      </dgm:t>
    </dgm:pt>
    <dgm:pt modelId="{4FF4026D-C8BC-4031-826C-B313B0A62D64}" type="pres">
      <dgm:prSet presAssocID="{469BE03B-950D-4314-94FC-7EF7CEE0F496}" presName="parentText" presStyleLbl="alignNode1" presStyleIdx="2" presStyleCnt="3" custScaleX="1194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18F893-8380-4336-9B1E-1BADEFE17EA2}" type="pres">
      <dgm:prSet presAssocID="{469BE03B-950D-4314-94FC-7EF7CEE0F496}" presName="descendantText" presStyleLbl="alignAcc1" presStyleIdx="2" presStyleCnt="3" custScaleX="90909" custScaleY="121000" custLinFactNeighborX="15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6C39D5A-23CC-44B8-8848-BC74957201B8}" srcId="{469BE03B-950D-4314-94FC-7EF7CEE0F496}" destId="{C4E6D41F-438A-4F0A-8BDE-BB974705C1D3}" srcOrd="0" destOrd="0" parTransId="{806510B6-C567-4AE6-9744-56C278A62E0F}" sibTransId="{D545FAF2-50EA-46A3-9787-57B70D1E531B}"/>
    <dgm:cxn modelId="{6CA8F1CB-B002-4018-865C-E8012D0D9E0D}" type="presOf" srcId="{1C590FBC-6D3D-4D93-8A20-AE786E00DEE7}" destId="{D7074474-BAF7-4174-B48F-FAFF64AA391B}" srcOrd="0" destOrd="0" presId="urn:microsoft.com/office/officeart/2005/8/layout/chevron2"/>
    <dgm:cxn modelId="{D9AE9204-BA1B-49B1-820C-AF8AD089EBA6}" type="presOf" srcId="{469BE03B-950D-4314-94FC-7EF7CEE0F496}" destId="{4FF4026D-C8BC-4031-826C-B313B0A62D64}" srcOrd="0" destOrd="0" presId="urn:microsoft.com/office/officeart/2005/8/layout/chevron2"/>
    <dgm:cxn modelId="{B358BFB3-D060-4F36-A87A-55A8355F7A5A}" srcId="{1C590FBC-6D3D-4D93-8A20-AE786E00DEE7}" destId="{B841E9AC-1898-463C-ACE4-239FAD822A12}" srcOrd="1" destOrd="0" parTransId="{9C610E07-3664-4BAE-AA71-BA142668320D}" sibTransId="{8FD10A22-479F-4186-96D2-1351BF73996D}"/>
    <dgm:cxn modelId="{B7273F98-138D-4740-9575-815933019907}" type="presOf" srcId="{ADDCD6FB-3FA1-4A7F-9B5A-8A3C28734F1F}" destId="{0B6375C0-D9F1-4BEE-BA33-0DE9030257BA}" srcOrd="0" destOrd="1" presId="urn:microsoft.com/office/officeart/2005/8/layout/chevron2"/>
    <dgm:cxn modelId="{D529A827-933C-43EE-9008-7CF5A8ED49EA}" srcId="{C732A88A-51E9-4895-9D09-49D62DF1C95E}" destId="{469BE03B-950D-4314-94FC-7EF7CEE0F496}" srcOrd="2" destOrd="0" parTransId="{17B77F28-B6CC-460A-B338-B5DAE68BE5A3}" sibTransId="{33D18487-B63C-4A83-9CB3-4F850E0F15C8}"/>
    <dgm:cxn modelId="{D346445F-3346-4F89-A7A5-CD1ED302F892}" type="presOf" srcId="{C4E6D41F-438A-4F0A-8BDE-BB974705C1D3}" destId="{9718F893-8380-4336-9B1E-1BADEFE17EA2}" srcOrd="0" destOrd="0" presId="urn:microsoft.com/office/officeart/2005/8/layout/chevron2"/>
    <dgm:cxn modelId="{98F0E2CF-7811-4635-96D7-A4A6F4695EEB}" type="presOf" srcId="{7DB5144B-B420-4A45-85B0-7B729A62E10E}" destId="{220C33FA-A79A-4F22-8D5A-8ADA250A8B33}" srcOrd="0" destOrd="0" presId="urn:microsoft.com/office/officeart/2005/8/layout/chevron2"/>
    <dgm:cxn modelId="{8B0E4F9B-4EA8-44BD-951E-5C1EC920C0DB}" srcId="{1C590FBC-6D3D-4D93-8A20-AE786E00DEE7}" destId="{7DB5144B-B420-4A45-85B0-7B729A62E10E}" srcOrd="0" destOrd="0" parTransId="{F02EAE73-9EB1-4036-AB6D-63528C3880EA}" sibTransId="{D500DCC7-569F-4981-8AD1-D5E159AF4209}"/>
    <dgm:cxn modelId="{81AD38FF-F3E9-4408-98EB-D65A17092256}" srcId="{74403E9E-C075-48FF-A145-54D38596E33F}" destId="{269C2561-9B23-4A33-8579-B30A388F25EE}" srcOrd="0" destOrd="0" parTransId="{F126F082-E4BA-4D90-8BCE-D80129D8DF03}" sibTransId="{DB5467FC-5D75-450C-9467-E4BB215D213A}"/>
    <dgm:cxn modelId="{42DA6963-9425-4AF2-8157-063F8BDFB245}" srcId="{C732A88A-51E9-4895-9D09-49D62DF1C95E}" destId="{74403E9E-C075-48FF-A145-54D38596E33F}" srcOrd="0" destOrd="0" parTransId="{E31FA72B-EB02-4A64-A312-8D6044A5B32E}" sibTransId="{5DEE64B9-0DE0-423E-B62F-CC896B5161DD}"/>
    <dgm:cxn modelId="{AC248767-1168-4234-905C-3D1AC4B5D445}" srcId="{C732A88A-51E9-4895-9D09-49D62DF1C95E}" destId="{1C590FBC-6D3D-4D93-8A20-AE786E00DEE7}" srcOrd="1" destOrd="0" parTransId="{1397D0FB-422A-4C94-A549-0B77E54A187A}" sibTransId="{B602CFDD-6FCC-418E-8968-B40C43FC1236}"/>
    <dgm:cxn modelId="{A73E666E-A258-4CAB-A082-E58F5D9D670C}" type="presOf" srcId="{269C2561-9B23-4A33-8579-B30A388F25EE}" destId="{0B6375C0-D9F1-4BEE-BA33-0DE9030257BA}" srcOrd="0" destOrd="0" presId="urn:microsoft.com/office/officeart/2005/8/layout/chevron2"/>
    <dgm:cxn modelId="{C4E5A235-FF45-497A-8001-0EF7FD7C3E44}" type="presOf" srcId="{B841E9AC-1898-463C-ACE4-239FAD822A12}" destId="{220C33FA-A79A-4F22-8D5A-8ADA250A8B33}" srcOrd="0" destOrd="1" presId="urn:microsoft.com/office/officeart/2005/8/layout/chevron2"/>
    <dgm:cxn modelId="{9B1870E9-192C-4AB7-A29F-2C5D4861DCF3}" type="presOf" srcId="{74403E9E-C075-48FF-A145-54D38596E33F}" destId="{59C2C91D-7155-4D15-BE01-0721067F2B51}" srcOrd="0" destOrd="0" presId="urn:microsoft.com/office/officeart/2005/8/layout/chevron2"/>
    <dgm:cxn modelId="{B6758073-A2AD-49BF-9406-54EE49AAE210}" type="presOf" srcId="{C732A88A-51E9-4895-9D09-49D62DF1C95E}" destId="{AB46C8C9-1270-428D-9D3F-21DD54004C18}" srcOrd="0" destOrd="0" presId="urn:microsoft.com/office/officeart/2005/8/layout/chevron2"/>
    <dgm:cxn modelId="{163C9B95-CEA3-47BD-8452-6820B072FD5C}" type="presOf" srcId="{5155D43F-8E5B-4ED9-8633-94F4DA8A800F}" destId="{9718F893-8380-4336-9B1E-1BADEFE17EA2}" srcOrd="0" destOrd="1" presId="urn:microsoft.com/office/officeart/2005/8/layout/chevron2"/>
    <dgm:cxn modelId="{A4B4D846-8E33-4F08-B8CD-CCFB5913B05E}" srcId="{74403E9E-C075-48FF-A145-54D38596E33F}" destId="{ADDCD6FB-3FA1-4A7F-9B5A-8A3C28734F1F}" srcOrd="1" destOrd="0" parTransId="{85688FA1-78CF-4F30-BA2B-AE39AB8F3DB7}" sibTransId="{219BA73B-8E51-4C6D-A004-03D119ECD04D}"/>
    <dgm:cxn modelId="{EF724629-1F66-45F8-B3BD-86A55DF6ECF3}" srcId="{469BE03B-950D-4314-94FC-7EF7CEE0F496}" destId="{5155D43F-8E5B-4ED9-8633-94F4DA8A800F}" srcOrd="1" destOrd="0" parTransId="{6937FF32-C34F-4829-9BE3-BD57BE0653B6}" sibTransId="{58994A4C-EDB7-490C-BBA9-EF2F84032431}"/>
    <dgm:cxn modelId="{6420709E-B506-4491-A227-B1F8C231B7B3}" type="presParOf" srcId="{AB46C8C9-1270-428D-9D3F-21DD54004C18}" destId="{77B47685-B482-4289-8184-43648DB875BC}" srcOrd="0" destOrd="0" presId="urn:microsoft.com/office/officeart/2005/8/layout/chevron2"/>
    <dgm:cxn modelId="{328AB408-8554-4AB3-9BCD-1389D3A7DEE8}" type="presParOf" srcId="{77B47685-B482-4289-8184-43648DB875BC}" destId="{59C2C91D-7155-4D15-BE01-0721067F2B51}" srcOrd="0" destOrd="0" presId="urn:microsoft.com/office/officeart/2005/8/layout/chevron2"/>
    <dgm:cxn modelId="{60F7604D-D4DB-40BD-9B4E-77142E2FF0AF}" type="presParOf" srcId="{77B47685-B482-4289-8184-43648DB875BC}" destId="{0B6375C0-D9F1-4BEE-BA33-0DE9030257BA}" srcOrd="1" destOrd="0" presId="urn:microsoft.com/office/officeart/2005/8/layout/chevron2"/>
    <dgm:cxn modelId="{9BFB4CE6-F7F7-441D-B2FB-AC0F2D1EF8FF}" type="presParOf" srcId="{AB46C8C9-1270-428D-9D3F-21DD54004C18}" destId="{87DF69D0-46AE-4430-95F7-E1A3EFCA99FE}" srcOrd="1" destOrd="0" presId="urn:microsoft.com/office/officeart/2005/8/layout/chevron2"/>
    <dgm:cxn modelId="{A0911F0A-BA96-4514-AA03-6DB4A669BEDC}" type="presParOf" srcId="{AB46C8C9-1270-428D-9D3F-21DD54004C18}" destId="{4932ED92-1037-48E0-B221-C2C9E368D608}" srcOrd="2" destOrd="0" presId="urn:microsoft.com/office/officeart/2005/8/layout/chevron2"/>
    <dgm:cxn modelId="{9AAB5A7F-0DDF-4986-9A89-88F209396596}" type="presParOf" srcId="{4932ED92-1037-48E0-B221-C2C9E368D608}" destId="{D7074474-BAF7-4174-B48F-FAFF64AA391B}" srcOrd="0" destOrd="0" presId="urn:microsoft.com/office/officeart/2005/8/layout/chevron2"/>
    <dgm:cxn modelId="{B1086144-F96F-4A86-AB38-49FFDB6087CA}" type="presParOf" srcId="{4932ED92-1037-48E0-B221-C2C9E368D608}" destId="{220C33FA-A79A-4F22-8D5A-8ADA250A8B33}" srcOrd="1" destOrd="0" presId="urn:microsoft.com/office/officeart/2005/8/layout/chevron2"/>
    <dgm:cxn modelId="{5C7944B2-EF3C-4782-8B02-34D784AD02E3}" type="presParOf" srcId="{AB46C8C9-1270-428D-9D3F-21DD54004C18}" destId="{F050BF75-703D-4F3D-8F54-DF1F396EA84A}" srcOrd="3" destOrd="0" presId="urn:microsoft.com/office/officeart/2005/8/layout/chevron2"/>
    <dgm:cxn modelId="{C1CBFF57-225B-4F94-852F-9E39B7FD1259}" type="presParOf" srcId="{AB46C8C9-1270-428D-9D3F-21DD54004C18}" destId="{B221112E-6EEC-4E12-893D-D66C1EA1D727}" srcOrd="4" destOrd="0" presId="urn:microsoft.com/office/officeart/2005/8/layout/chevron2"/>
    <dgm:cxn modelId="{2ACC8539-5DF0-4CAE-9482-EACCCDC4E8C1}" type="presParOf" srcId="{B221112E-6EEC-4E12-893D-D66C1EA1D727}" destId="{4FF4026D-C8BC-4031-826C-B313B0A62D64}" srcOrd="0" destOrd="0" presId="urn:microsoft.com/office/officeart/2005/8/layout/chevron2"/>
    <dgm:cxn modelId="{F09573B7-212F-481B-88D9-2FD2542DED39}" type="presParOf" srcId="{B221112E-6EEC-4E12-893D-D66C1EA1D727}" destId="{9718F893-8380-4336-9B1E-1BADEFE17E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2C91D-7155-4D15-BE01-0721067F2B51}">
      <dsp:nvSpPr>
        <dsp:cNvPr id="0" name=""/>
        <dsp:cNvSpPr/>
      </dsp:nvSpPr>
      <dsp:spPr>
        <a:xfrm rot="5400000">
          <a:off x="31881" y="230533"/>
          <a:ext cx="1506298" cy="125942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b="1" kern="1200" dirty="0" smtClean="0"/>
            <a:t/>
          </a:r>
          <a:br>
            <a:rPr kumimoji="1" lang="en-US" altLang="ja-JP" sz="2000" b="1" kern="1200" dirty="0" smtClean="0"/>
          </a:br>
          <a:r>
            <a:rPr kumimoji="1" lang="ja-JP" altLang="en-US" sz="2000" b="1" kern="1200" dirty="0" smtClean="0"/>
            <a:t>問題提起</a:t>
          </a:r>
          <a:endParaRPr kumimoji="1" lang="ja-JP" altLang="en-US" sz="2000" b="1" kern="1200" dirty="0"/>
        </a:p>
      </dsp:txBody>
      <dsp:txXfrm rot="-5400000">
        <a:off x="155316" y="736812"/>
        <a:ext cx="1259428" cy="246870"/>
      </dsp:txXfrm>
    </dsp:sp>
    <dsp:sp modelId="{0B6375C0-D9F1-4BEE-BA33-0DE9030257BA}">
      <dsp:nvSpPr>
        <dsp:cNvPr id="0" name=""/>
        <dsp:cNvSpPr/>
      </dsp:nvSpPr>
      <dsp:spPr>
        <a:xfrm rot="5400000">
          <a:off x="5419413" y="-3538719"/>
          <a:ext cx="1185327" cy="82627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Issue: </a:t>
          </a:r>
          <a:r>
            <a:rPr kumimoji="1" lang="ja-JP" altLang="en-US" sz="2000" b="1" kern="1200" dirty="0" smtClean="0"/>
            <a:t>（問題提起）重要な問題を発見したことの経緯を述べる。</a:t>
          </a:r>
          <a:endParaRPr kumimoji="1" lang="ja-JP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Rule: </a:t>
          </a:r>
          <a:r>
            <a:rPr kumimoji="1" lang="ja-JP" altLang="en-US" sz="2000" b="1" kern="1200" dirty="0" smtClean="0"/>
            <a:t>（仮説の提示）その問題を解決する視点と仮説を提示する。</a:t>
          </a:r>
          <a:endParaRPr kumimoji="1" lang="ja-JP" altLang="en-US" sz="2000" b="1" kern="1200" dirty="0"/>
        </a:p>
      </dsp:txBody>
      <dsp:txXfrm rot="-5400000">
        <a:off x="1880695" y="57862"/>
        <a:ext cx="8204902" cy="1069601"/>
      </dsp:txXfrm>
    </dsp:sp>
    <dsp:sp modelId="{D7074474-BAF7-4174-B48F-FAFF64AA391B}">
      <dsp:nvSpPr>
        <dsp:cNvPr id="0" name=""/>
        <dsp:cNvSpPr/>
      </dsp:nvSpPr>
      <dsp:spPr>
        <a:xfrm rot="5400000">
          <a:off x="31881" y="1659335"/>
          <a:ext cx="1506298" cy="125942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b="1" kern="1200" dirty="0" smtClean="0"/>
            <a:t/>
          </a:r>
          <a:br>
            <a:rPr kumimoji="1" lang="en-US" altLang="ja-JP" sz="2000" b="1" kern="1200" dirty="0" smtClean="0"/>
          </a:br>
          <a:r>
            <a:rPr kumimoji="1" lang="ja-JP" altLang="en-US" sz="2000" b="1" kern="1200" dirty="0" smtClean="0"/>
            <a:t>本論</a:t>
          </a:r>
          <a:endParaRPr kumimoji="1" lang="ja-JP" altLang="en-US" sz="2000" b="1" kern="1200" dirty="0"/>
        </a:p>
      </dsp:txBody>
      <dsp:txXfrm rot="-5400000">
        <a:off x="155316" y="2165614"/>
        <a:ext cx="1259428" cy="246870"/>
      </dsp:txXfrm>
    </dsp:sp>
    <dsp:sp modelId="{220C33FA-A79A-4F22-8D5A-8ADA250A8B33}">
      <dsp:nvSpPr>
        <dsp:cNvPr id="0" name=""/>
        <dsp:cNvSpPr/>
      </dsp:nvSpPr>
      <dsp:spPr>
        <a:xfrm rot="5400000">
          <a:off x="5401835" y="-2105935"/>
          <a:ext cx="1184704" cy="82627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Application: (</a:t>
          </a:r>
          <a:r>
            <a:rPr kumimoji="1" lang="ja-JP" altLang="en-US" sz="2000" b="1" kern="1200" dirty="0" smtClean="0"/>
            <a:t>仮説の検証）問題をブロックに分割し，仮説を検証する。</a:t>
          </a:r>
          <a:endParaRPr kumimoji="1" lang="ja-JP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Argument: </a:t>
          </a:r>
          <a:r>
            <a:rPr kumimoji="1" lang="ja-JP" altLang="en-US" sz="2000" b="1" kern="1200" dirty="0" smtClean="0"/>
            <a:t>（反証推論）ブロックごとに問題を展開し議論を重ねる。</a:t>
          </a:r>
          <a:endParaRPr kumimoji="1" lang="ja-JP" altLang="en-US" sz="2000" b="1" kern="1200" dirty="0"/>
        </a:p>
      </dsp:txBody>
      <dsp:txXfrm rot="-5400000">
        <a:off x="1862805" y="1490927"/>
        <a:ext cx="8204933" cy="1069040"/>
      </dsp:txXfrm>
    </dsp:sp>
    <dsp:sp modelId="{4FF4026D-C8BC-4031-826C-B313B0A62D64}">
      <dsp:nvSpPr>
        <dsp:cNvPr id="0" name=""/>
        <dsp:cNvSpPr/>
      </dsp:nvSpPr>
      <dsp:spPr>
        <a:xfrm rot="5400000">
          <a:off x="31881" y="3088137"/>
          <a:ext cx="1506298" cy="125942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b="1" kern="1200" dirty="0" smtClean="0"/>
            <a:t/>
          </a:r>
          <a:br>
            <a:rPr kumimoji="1" lang="en-US" altLang="ja-JP" sz="2000" b="1" kern="1200" dirty="0" smtClean="0"/>
          </a:br>
          <a:r>
            <a:rPr kumimoji="1" lang="ja-JP" altLang="en-US" sz="2000" b="1" kern="1200" dirty="0" smtClean="0"/>
            <a:t>結論</a:t>
          </a:r>
          <a:endParaRPr kumimoji="1" lang="ja-JP" altLang="en-US" sz="2000" b="1" kern="1200" dirty="0"/>
        </a:p>
      </dsp:txBody>
      <dsp:txXfrm rot="-5400000">
        <a:off x="155316" y="3594416"/>
        <a:ext cx="1259428" cy="246870"/>
      </dsp:txXfrm>
    </dsp:sp>
    <dsp:sp modelId="{9718F893-8380-4336-9B1E-1BADEFE17EA2}">
      <dsp:nvSpPr>
        <dsp:cNvPr id="0" name=""/>
        <dsp:cNvSpPr/>
      </dsp:nvSpPr>
      <dsp:spPr>
        <a:xfrm rot="5400000">
          <a:off x="5401835" y="-677133"/>
          <a:ext cx="1184704" cy="82627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Conclusion: </a:t>
          </a:r>
          <a:r>
            <a:rPr kumimoji="1" lang="ja-JP" altLang="en-US" sz="2000" b="1" kern="1200" dirty="0" smtClean="0"/>
            <a:t>（結論＝問題の答え）展開して得られた答えを１つにまとめる。</a:t>
          </a:r>
          <a:endParaRPr kumimoji="1" lang="ja-JP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b="1" kern="1200" dirty="0" smtClean="0"/>
            <a:t>Issue: </a:t>
          </a:r>
          <a:r>
            <a:rPr kumimoji="1" lang="ja-JP" altLang="en-US" sz="2000" b="1" kern="1200" dirty="0" smtClean="0"/>
            <a:t>（</a:t>
          </a:r>
          <a:r>
            <a:rPr kumimoji="1" lang="ja-JP" altLang="en-US" sz="2000" b="1" kern="1200" dirty="0" err="1" smtClean="0"/>
            <a:t>今後のの課題</a:t>
          </a:r>
          <a:r>
            <a:rPr kumimoji="1" lang="ja-JP" altLang="en-US" sz="2000" b="1" kern="1200" dirty="0" smtClean="0"/>
            <a:t>）残された問題に対する展望を行う。</a:t>
          </a:r>
          <a:endParaRPr kumimoji="1" lang="ja-JP" altLang="en-US" sz="2000" b="1" kern="1200" dirty="0"/>
        </a:p>
      </dsp:txBody>
      <dsp:txXfrm rot="-5400000">
        <a:off x="1862805" y="2919729"/>
        <a:ext cx="8204933" cy="106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KAGAYAMA Shigeru, 2018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9878F-ABBB-4743-AF2F-28DACCFDE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5895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KAGAYAMA Shigeru, 2018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3713-413B-4837-8C06-D23AC63C9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659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43713-413B-4837-8C06-D23AC63C9F6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en-US" altLang="ja-JP" smtClean="0"/>
              <a:t>KAGAYAMA Shigeru, 2018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n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6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4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98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2018/9/2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2547254" y="6318658"/>
            <a:ext cx="360000" cy="36000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rId13" action="ppaction://hlinksldjump" highlightClick="1"/>
          </p:cNvPr>
          <p:cNvSpPr/>
          <p:nvPr userDrawn="1"/>
        </p:nvSpPr>
        <p:spPr>
          <a:xfrm>
            <a:off x="3235670" y="6318658"/>
            <a:ext cx="360000" cy="360000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戻る 8">
            <a:hlinkClick r:id="" action="ppaction://hlinkshowjump?jump=lastslideviewed" highlightClick="1"/>
          </p:cNvPr>
          <p:cNvSpPr/>
          <p:nvPr userDrawn="1"/>
        </p:nvSpPr>
        <p:spPr>
          <a:xfrm>
            <a:off x="9308475" y="6318658"/>
            <a:ext cx="360000" cy="360000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最後 9">
            <a:hlinkClick r:id="" action="ppaction://hlinkshowjump?jump=lastslide" highlightClick="1"/>
          </p:cNvPr>
          <p:cNvSpPr/>
          <p:nvPr userDrawn="1"/>
        </p:nvSpPr>
        <p:spPr>
          <a:xfrm>
            <a:off x="9991061" y="6318658"/>
            <a:ext cx="360000" cy="360000"/>
          </a:xfrm>
          <a:prstGeom prst="actionButtonE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rId14" action="ppaction://hlinksldjump" highlightClick="1"/>
          </p:cNvPr>
          <p:cNvSpPr/>
          <p:nvPr userDrawn="1"/>
        </p:nvSpPr>
        <p:spPr>
          <a:xfrm>
            <a:off x="4059715" y="6318658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38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hyperlink" Target="http://cyberlawschool.jp/kagayama/PublishedPapers/PublishedPapersPDF/How2read201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hyperlink" Target="http://lawschool.jp/gsl/doctorate/how2read/rhetoric_thesi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school.jp/kagayama/PublishedPapers/How2read2015.pdf" TargetMode="External"/><Relationship Id="rId2" Type="http://schemas.openxmlformats.org/officeDocument/2006/relationships/hyperlink" Target="http://lawschool.jp/gsl/doctorate/how2read/rhetoric_thesis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 smtClean="0"/>
              <a:t>論文の書き方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89684"/>
            <a:ext cx="9144000" cy="1879842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ja-JP" altLang="en-US" sz="4000" dirty="0" smtClean="0"/>
              <a:t>吉備国際大学大学院（通信制）</a:t>
            </a:r>
            <a:endParaRPr lang="en-US" altLang="ja-JP" sz="4000" dirty="0"/>
          </a:p>
          <a:p>
            <a:pPr marL="0" indent="0" algn="r">
              <a:buNone/>
            </a:pPr>
            <a:r>
              <a:rPr lang="ja-JP" altLang="en-US" sz="4000" dirty="0" smtClean="0"/>
              <a:t>知的財産学研究科特任教授</a:t>
            </a:r>
            <a:r>
              <a:rPr lang="ja-JP" altLang="en-US" sz="4000" dirty="0"/>
              <a:t>　</a:t>
            </a:r>
            <a:r>
              <a:rPr kumimoji="1" lang="ja-JP" altLang="en-US" sz="4000" dirty="0" smtClean="0"/>
              <a:t>加賀山 茂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論文の書き方　目次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hlinkClick r:id="rId2" action="ppaction://hlinksldjump"/>
              </a:rPr>
              <a:t>論文の最終目標</a:t>
            </a:r>
            <a:endParaRPr kumimoji="1"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問題提起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kumimoji="1" lang="ja-JP" altLang="en-US" dirty="0" smtClean="0"/>
              <a:t>先行研究の分類とまとめ</a:t>
            </a:r>
            <a:endParaRPr kumimoji="1"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問題</a:t>
            </a:r>
            <a:r>
              <a:rPr lang="ja-JP" altLang="en-US" dirty="0"/>
              <a:t>解決</a:t>
            </a:r>
            <a:r>
              <a:rPr lang="ja-JP" altLang="en-US" dirty="0" smtClean="0"/>
              <a:t>のための仮説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kumimoji="1" lang="ja-JP" altLang="en-US" dirty="0" smtClean="0"/>
              <a:t>本文（論点ごとの仮説の検証）</a:t>
            </a:r>
            <a:endParaRPr kumimoji="1"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結論（問題提起の答え）</a:t>
            </a:r>
            <a:endParaRPr kumimoji="1" lang="en-US" altLang="ja-JP" dirty="0" smtClean="0"/>
          </a:p>
          <a:p>
            <a:r>
              <a:rPr lang="en-US" altLang="ja-JP" dirty="0" smtClean="0"/>
              <a:t>Ⅱ</a:t>
            </a:r>
            <a:r>
              <a:rPr lang="ja-JP" altLang="en-US" dirty="0" smtClean="0"/>
              <a:t>　</a:t>
            </a:r>
            <a:r>
              <a:rPr lang="ja-JP" altLang="en-US" dirty="0" smtClean="0">
                <a:hlinkClick r:id="rId3" action="ppaction://hlinksldjump"/>
              </a:rPr>
              <a:t>論文の評価基準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先行</a:t>
            </a:r>
            <a:r>
              <a:rPr lang="ja-JP" altLang="en-US" dirty="0"/>
              <a:t>研究</a:t>
            </a:r>
            <a:r>
              <a:rPr lang="ja-JP" altLang="en-US" dirty="0" smtClean="0"/>
              <a:t>の読破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問題</a:t>
            </a:r>
            <a:r>
              <a:rPr lang="ja-JP" altLang="en-US" dirty="0"/>
              <a:t>解決</a:t>
            </a:r>
            <a:r>
              <a:rPr lang="ja-JP" altLang="en-US" dirty="0" smtClean="0"/>
              <a:t>のための</a:t>
            </a:r>
            <a:r>
              <a:rPr lang="ja-JP" altLang="en-US" dirty="0"/>
              <a:t>新</a:t>
            </a:r>
            <a:r>
              <a:rPr lang="ja-JP" altLang="en-US" dirty="0" smtClean="0"/>
              <a:t>たな視点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問題提起の答えの新規性・有用性</a:t>
            </a:r>
            <a:endParaRPr lang="en-US" altLang="ja-JP" dirty="0" smtClean="0"/>
          </a:p>
          <a:p>
            <a:r>
              <a:rPr lang="en-US" altLang="ja-JP" dirty="0" smtClean="0"/>
              <a:t>Ⅲ</a:t>
            </a:r>
            <a:r>
              <a:rPr lang="ja-JP" altLang="en-US" dirty="0" smtClean="0"/>
              <a:t>　</a:t>
            </a:r>
            <a:r>
              <a:rPr lang="ja-JP" altLang="en-US" dirty="0" smtClean="0">
                <a:hlinkClick r:id="rId4"/>
              </a:rPr>
              <a:t>論文執筆の準備</a:t>
            </a:r>
            <a:endParaRPr lang="en-US" altLang="ja-JP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/>
              <a:t>書くための読み方</a:t>
            </a:r>
            <a:endParaRPr lang="en-US" altLang="ja-JP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dirty="0" smtClean="0"/>
              <a:t>先行論文</a:t>
            </a:r>
            <a:r>
              <a:rPr lang="ja-JP" altLang="en-US" dirty="0"/>
              <a:t>の</a:t>
            </a:r>
            <a:r>
              <a:rPr lang="ja-JP" altLang="en-US" dirty="0" smtClean="0"/>
              <a:t>整理・引用の</a:t>
            </a:r>
            <a:r>
              <a:rPr lang="ja-JP" altLang="en-US" dirty="0"/>
              <a:t>仕方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Ⅳ</a:t>
            </a:r>
            <a:r>
              <a:rPr lang="ja-JP" altLang="en-US" dirty="0" smtClean="0"/>
              <a:t>　</a:t>
            </a:r>
            <a:r>
              <a:rPr lang="ja-JP" altLang="en-US" dirty="0" smtClean="0">
                <a:hlinkClick r:id="rId5" action="ppaction://hlinksldjump"/>
              </a:rPr>
              <a:t>論文</a:t>
            </a:r>
            <a:r>
              <a:rPr lang="ja-JP" altLang="en-US" dirty="0">
                <a:hlinkClick r:id="rId5" action="ppaction://hlinksldjump"/>
              </a:rPr>
              <a:t>はアイラック</a:t>
            </a:r>
            <a:r>
              <a:rPr lang="en-US" altLang="ja-JP" dirty="0">
                <a:hlinkClick r:id="rId5" action="ppaction://hlinksldjump"/>
              </a:rPr>
              <a:t>(IRAC)</a:t>
            </a:r>
            <a:r>
              <a:rPr lang="ja-JP" altLang="en-US" dirty="0">
                <a:hlinkClick r:id="rId5" action="ppaction://hlinksldjump"/>
              </a:rPr>
              <a:t>で</a:t>
            </a:r>
            <a:r>
              <a:rPr lang="ja-JP" altLang="en-US" dirty="0" smtClean="0">
                <a:hlinkClick r:id="rId5" action="ppaction://hlinksldjump"/>
              </a:rPr>
              <a:t>書く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Issue</a:t>
            </a:r>
            <a:r>
              <a:rPr lang="ja-JP" altLang="en-US" dirty="0" smtClean="0"/>
              <a:t>（論点・問題提起）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Rules</a:t>
            </a:r>
            <a:r>
              <a:rPr lang="ja-JP" altLang="en-US" dirty="0" smtClean="0"/>
              <a:t>（ルール・仮説）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Argument</a:t>
            </a:r>
            <a:r>
              <a:rPr lang="ja-JP" altLang="en-US" dirty="0" smtClean="0"/>
              <a:t>（議論）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Conclusion</a:t>
            </a:r>
            <a:r>
              <a:rPr lang="ja-JP" altLang="en-US" dirty="0" smtClean="0"/>
              <a:t>（結論）</a:t>
            </a:r>
            <a:endParaRPr lang="en-US" altLang="ja-JP" dirty="0"/>
          </a:p>
          <a:p>
            <a:r>
              <a:rPr lang="en-US" altLang="ja-JP" dirty="0" smtClean="0"/>
              <a:t>Ⅴ</a:t>
            </a:r>
            <a:r>
              <a:rPr lang="ja-JP" altLang="en-US" dirty="0" smtClean="0"/>
              <a:t>　</a:t>
            </a:r>
            <a:r>
              <a:rPr lang="ja-JP" altLang="en-US" dirty="0" smtClean="0">
                <a:hlinkClick r:id="rId6" action="ppaction://hlinksldjump"/>
              </a:rPr>
              <a:t>議論</a:t>
            </a:r>
            <a:r>
              <a:rPr lang="ja-JP" altLang="en-US" dirty="0">
                <a:hlinkClick r:id="rId6" action="ppaction://hlinksldjump"/>
              </a:rPr>
              <a:t>はトゥールミン図式</a:t>
            </a:r>
            <a:r>
              <a:rPr lang="ja-JP" altLang="en-US" dirty="0" smtClean="0">
                <a:hlinkClick r:id="rId6" action="ppaction://hlinksldjump"/>
              </a:rPr>
              <a:t>で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Data</a:t>
            </a:r>
            <a:r>
              <a:rPr lang="ja-JP" altLang="en-US" dirty="0" smtClean="0"/>
              <a:t>（データ）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Claim</a:t>
            </a:r>
            <a:r>
              <a:rPr lang="ja-JP" altLang="en-US" dirty="0" smtClean="0"/>
              <a:t>（主張）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Warrant</a:t>
            </a:r>
            <a:r>
              <a:rPr lang="ja-JP" altLang="en-US" dirty="0" smtClean="0"/>
              <a:t>（論拠）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Rebuttal(</a:t>
            </a:r>
            <a:r>
              <a:rPr lang="ja-JP" altLang="en-US" dirty="0" smtClean="0"/>
              <a:t>反駁）</a:t>
            </a:r>
            <a:endParaRPr lang="en-US" altLang="ja-JP" dirty="0" smtClean="0"/>
          </a:p>
          <a:p>
            <a:pPr marL="820738" lvl="1" indent="-457200">
              <a:buFont typeface="+mj-lt"/>
              <a:buAutoNum type="arabicPeriod"/>
            </a:pPr>
            <a:r>
              <a:rPr lang="en-US" altLang="ja-JP" dirty="0" smtClean="0"/>
              <a:t>Backing</a:t>
            </a:r>
            <a:r>
              <a:rPr lang="ja-JP" altLang="en-US" dirty="0" smtClean="0"/>
              <a:t>（裏付けと統合）</a:t>
            </a:r>
            <a:endParaRPr lang="ja-JP" altLang="en-US" dirty="0"/>
          </a:p>
          <a:p>
            <a:r>
              <a:rPr kumimoji="1" lang="en-US" altLang="ja-JP" dirty="0" smtClean="0"/>
              <a:t>Ⅵ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hlinkClick r:id="rId7" action="ppaction://hlinksldjump"/>
              </a:rPr>
              <a:t>参考文献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2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論文の最終目標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354836"/>
              </p:ext>
            </p:extLst>
          </p:nvPr>
        </p:nvGraphicFramePr>
        <p:xfrm>
          <a:off x="1041991" y="1690688"/>
          <a:ext cx="10143460" cy="447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14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C2C91D-7155-4D15-BE01-0721067F2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>
                                            <p:graphicEl>
                                              <a:dgm id="{59C2C91D-7155-4D15-BE01-0721067F2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6375C0-D9F1-4BEE-BA33-0DE903025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0B6375C0-D9F1-4BEE-BA33-0DE903025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074474-BAF7-4174-B48F-FAFF64AA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6">
                                            <p:graphicEl>
                                              <a:dgm id="{D7074474-BAF7-4174-B48F-FAFF64AA3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0C33FA-A79A-4F22-8D5A-8ADA250A8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220C33FA-A79A-4F22-8D5A-8ADA250A8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F4026D-C8BC-4031-826C-B313B0A62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6">
                                            <p:graphicEl>
                                              <a:dgm id="{4FF4026D-C8BC-4031-826C-B313B0A62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8F893-8380-4336-9B1E-1BADEFE17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9718F893-8380-4336-9B1E-1BADEFE17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5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評価に耐えうる論文の書き方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" name="スライド番号プレースホルダー 3"/>
          <p:cNvSpPr>
            <a:spLocks noGrp="1"/>
          </p:cNvSpPr>
          <p:nvPr/>
        </p:nvSpPr>
        <p:spPr bwMode="auto">
          <a:xfrm>
            <a:off x="6698289" y="5172100"/>
            <a:ext cx="32400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l" eaLnBrk="1" hangingPunct="1"/>
            <a:r>
              <a:rPr kumimoji="0" lang="ja-JP" altLang="en-US" sz="1800" dirty="0" smtClean="0"/>
              <a:t>副問を総合した結論が，「最初の問いに対する答えになっている」ことが，何よりも重要である。</a:t>
            </a:r>
            <a:endParaRPr lang="en-US" altLang="ja-JP" sz="1800" dirty="0" smtClean="0"/>
          </a:p>
        </p:txBody>
      </p:sp>
      <p:pic>
        <p:nvPicPr>
          <p:cNvPr id="10" name="図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327" y="2363812"/>
            <a:ext cx="2181225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右矢印 10"/>
          <p:cNvSpPr/>
          <p:nvPr/>
        </p:nvSpPr>
        <p:spPr>
          <a:xfrm>
            <a:off x="5761664" y="2501652"/>
            <a:ext cx="1119188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1611939" y="5313387"/>
            <a:ext cx="43195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dirty="0"/>
              <a:t>本文が，その問い（主問）を分割した個別的な問い（副問）のそれぞれについて，「説得的に論証する」ものとなっている</a:t>
            </a:r>
            <a:r>
              <a:rPr lang="ja-JP" altLang="en-US" dirty="0" smtClean="0"/>
              <a:t>ことが大切。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77" y="1571650"/>
            <a:ext cx="374332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5329864" y="2988072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dirty="0"/>
              <a:t>問いに対する答え</a:t>
            </a:r>
          </a:p>
        </p:txBody>
      </p:sp>
      <p:sp>
        <p:nvSpPr>
          <p:cNvPr id="15" name="右矢印 14"/>
          <p:cNvSpPr/>
          <p:nvPr/>
        </p:nvSpPr>
        <p:spPr>
          <a:xfrm flipH="1">
            <a:off x="5761664" y="3645024"/>
            <a:ext cx="1119188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5660466" y="414908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dirty="0" smtClean="0"/>
              <a:t>論文の審査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21772" y="1030044"/>
            <a:ext cx="8765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hlinkClick r:id="rId4"/>
              </a:rPr>
              <a:t>澤田昭夫</a:t>
            </a:r>
            <a:r>
              <a:rPr lang="en-US" altLang="ja-JP" sz="2000" dirty="0">
                <a:hlinkClick r:id="rId4"/>
              </a:rPr>
              <a:t>『</a:t>
            </a:r>
            <a:r>
              <a:rPr lang="ja-JP" altLang="en-US" sz="2000" dirty="0">
                <a:hlinkClick r:id="rId4"/>
              </a:rPr>
              <a:t>論文のレトリック－わかりやすいまとめ方</a:t>
            </a:r>
            <a:r>
              <a:rPr lang="en-US" altLang="ja-JP" sz="2000" dirty="0">
                <a:hlinkClick r:id="rId4"/>
              </a:rPr>
              <a:t>』</a:t>
            </a:r>
            <a:r>
              <a:rPr lang="ja-JP" altLang="en-US" sz="2000" dirty="0">
                <a:hlinkClick r:id="rId4"/>
              </a:rPr>
              <a:t>講談社学術文庫（</a:t>
            </a:r>
            <a:r>
              <a:rPr lang="en-US" altLang="ja-JP" sz="2000" dirty="0">
                <a:hlinkClick r:id="rId4"/>
              </a:rPr>
              <a:t>1983</a:t>
            </a:r>
            <a:r>
              <a:rPr lang="ja-JP" altLang="en-US" sz="2000" dirty="0">
                <a:hlinkClick r:id="rId4"/>
              </a:rPr>
              <a:t>）</a:t>
            </a:r>
            <a:endParaRPr kumimoji="1" lang="ja-JP" altLang="en-US" sz="2000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010" y="536628"/>
            <a:ext cx="1127867" cy="175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1" grpId="1" animBg="1"/>
      <p:bldP spid="12" grpId="0"/>
      <p:bldP spid="14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論文はアイラック</a:t>
            </a:r>
            <a:r>
              <a:rPr kumimoji="1" lang="en-US" altLang="ja-JP" dirty="0" smtClean="0"/>
              <a:t>(IRAC)</a:t>
            </a:r>
            <a:r>
              <a:rPr kumimoji="1" lang="ja-JP" altLang="en-US" dirty="0" smtClean="0"/>
              <a:t>で書く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6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315476"/>
              </p:ext>
            </p:extLst>
          </p:nvPr>
        </p:nvGraphicFramePr>
        <p:xfrm>
          <a:off x="2209800" y="2048324"/>
          <a:ext cx="7772400" cy="3281532"/>
        </p:xfrm>
        <a:graphic>
          <a:graphicData uri="http://schemas.openxmlformats.org/drawingml/2006/table">
            <a:tbl>
              <a:tblPr/>
              <a:tblGrid>
                <a:gridCol w="1943100"/>
                <a:gridCol w="360362"/>
                <a:gridCol w="2193925"/>
                <a:gridCol w="3275013"/>
              </a:tblGrid>
              <a:tr h="48425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IRAC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（アイラック）で考え，論証する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7021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法的分析能力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Issue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論点・事実の発見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ルールの発見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Application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ルールの適用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3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法的議論の能力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Argument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原告・被告の議論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Conclusion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50" charset="-128"/>
                        </a:rPr>
                        <a:t>具体的な結論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1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9752"/>
          </a:xfrm>
        </p:spPr>
        <p:txBody>
          <a:bodyPr/>
          <a:lstStyle/>
          <a:p>
            <a:r>
              <a:rPr kumimoji="1" lang="ja-JP" altLang="en-US" dirty="0" smtClean="0"/>
              <a:t>議論はトゥールミンの議論の図式で行う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7924800" y="1964121"/>
            <a:ext cx="724681" cy="6270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上矢印 6"/>
          <p:cNvSpPr/>
          <p:nvPr/>
        </p:nvSpPr>
        <p:spPr>
          <a:xfrm rot="2803829">
            <a:off x="6402124" y="4621781"/>
            <a:ext cx="780506" cy="766221"/>
          </a:xfrm>
          <a:prstGeom prst="upArrow">
            <a:avLst/>
          </a:prstGeom>
          <a:solidFill>
            <a:srgbClr val="F9DBF9"/>
          </a:solidFill>
          <a:ln w="38100">
            <a:solidFill>
              <a:srgbClr val="D323D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 rot="19068300">
            <a:off x="3983945" y="4637018"/>
            <a:ext cx="780506" cy="766221"/>
          </a:xfrm>
          <a:prstGeom prst="upArrow">
            <a:avLst/>
          </a:prstGeom>
          <a:solidFill>
            <a:srgbClr val="F9DBF9"/>
          </a:solidFill>
          <a:ln w="38100">
            <a:solidFill>
              <a:srgbClr val="D323D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>
            <a:off x="6850688" y="2707790"/>
            <a:ext cx="586405" cy="76850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3384884" y="1953477"/>
            <a:ext cx="2845867" cy="62706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7924800" y="1953476"/>
            <a:ext cx="724681" cy="62706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>
            <a:off x="3745398" y="2410377"/>
            <a:ext cx="586405" cy="1065922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230751" y="1866426"/>
            <a:ext cx="1826281" cy="8680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推定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kumimoji="1"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(Qualifier)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8644885" y="1632911"/>
            <a:ext cx="2673858" cy="127091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主張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  <a:p>
            <a:pPr algn="ctr"/>
            <a:r>
              <a:rPr lang="ja-JP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ja-JP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834773" y="1638309"/>
            <a:ext cx="2673858" cy="127091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データ</a:t>
            </a:r>
            <a:endParaRPr kumimoji="1" lang="en-US" altLang="ja-JP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(Data)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8649481" y="1638309"/>
            <a:ext cx="2673858" cy="1270911"/>
          </a:xfrm>
          <a:prstGeom prst="ellipse">
            <a:avLst/>
          </a:prstGeom>
          <a:solidFill>
            <a:srgbClr val="DCF0C6"/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主張</a:t>
            </a:r>
            <a:endParaRPr kumimoji="1" lang="en-US" altLang="ja-JP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ja-JP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701671" y="3476298"/>
            <a:ext cx="2673858" cy="127091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根拠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(Warrant)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806962" y="3455413"/>
            <a:ext cx="2673858" cy="127091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反論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(Rebuttal)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230751" y="1855781"/>
            <a:ext cx="1826281" cy="8680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推定</a:t>
            </a:r>
            <a:endParaRPr kumimoji="1"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(Qualifier)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4254317" y="4870702"/>
            <a:ext cx="2673858" cy="1270911"/>
          </a:xfrm>
          <a:prstGeom prst="ellipse">
            <a:avLst/>
          </a:prstGeom>
          <a:solidFill>
            <a:srgbClr val="F9DBF9"/>
          </a:solidFill>
          <a:ln w="38100">
            <a:solidFill>
              <a:srgbClr val="D323D3"/>
            </a:solidFill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裏付</a:t>
            </a: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け</a:t>
            </a:r>
            <a:endParaRPr kumimoji="1" lang="en-US" altLang="ja-JP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(Backing)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19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87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発見の推論・仮説反証とトゥールミン図式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6793318" y="1913371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latin typeface="Century" pitchFamily="18" charset="0"/>
              </a:rPr>
              <a:t>おそらく</a:t>
            </a:r>
            <a:endParaRPr lang="en-US" altLang="ja-JP">
              <a:latin typeface="Century" pitchFamily="18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041162" y="2304987"/>
            <a:ext cx="1800200" cy="745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データ</a:t>
            </a:r>
          </a:p>
        </p:txBody>
      </p:sp>
      <p:sp>
        <p:nvSpPr>
          <p:cNvPr id="9" name="円/楕円 8"/>
          <p:cNvSpPr/>
          <p:nvPr/>
        </p:nvSpPr>
        <p:spPr>
          <a:xfrm>
            <a:off x="8377866" y="2304987"/>
            <a:ext cx="1584176" cy="745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主張</a:t>
            </a:r>
          </a:p>
        </p:txBody>
      </p:sp>
      <p:cxnSp>
        <p:nvCxnSpPr>
          <p:cNvPr id="10" name="直線矢印コネクタ 9"/>
          <p:cNvCxnSpPr>
            <a:stCxn id="8" idx="6"/>
            <a:endCxn id="9" idx="2"/>
          </p:cNvCxnSpPr>
          <p:nvPr/>
        </p:nvCxnSpPr>
        <p:spPr>
          <a:xfrm>
            <a:off x="3842156" y="2676959"/>
            <a:ext cx="4535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3841362" y="3181659"/>
            <a:ext cx="1872208" cy="745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論拠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6433650" y="3181659"/>
            <a:ext cx="1656184" cy="745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反論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5173795" y="4117763"/>
            <a:ext cx="1872208" cy="7452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裏づけ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6433650" y="2304987"/>
            <a:ext cx="1656184" cy="74523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蓋然性</a:t>
            </a: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2041931" y="1622859"/>
            <a:ext cx="25195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marL="0" lvl="1" algn="ctr" eaLnBrk="1" hangingPunct="1"/>
            <a:r>
              <a:rPr lang="ja-JP" altLang="en-US" dirty="0" smtClean="0">
                <a:latin typeface="Century" pitchFamily="18" charset="0"/>
              </a:rPr>
              <a:t>地球は太陽を１つの焦点とする楕円軌道を描く。</a:t>
            </a:r>
            <a:endParaRPr lang="en-US" altLang="ja-JP" dirty="0">
              <a:latin typeface="Century" pitchFamily="18" charset="0"/>
            </a:endParaRP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7764868" y="1591109"/>
            <a:ext cx="2557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marL="0" lvl="1" algn="ctr" eaLnBrk="1" hangingPunct="1"/>
            <a:r>
              <a:rPr lang="ja-JP" altLang="en-US" dirty="0" smtClean="0">
                <a:latin typeface="Century" pitchFamily="18" charset="0"/>
              </a:rPr>
              <a:t>彗星は</a:t>
            </a:r>
            <a:r>
              <a:rPr lang="ja-JP" altLang="en-US" dirty="0">
                <a:latin typeface="Century" pitchFamily="18" charset="0"/>
              </a:rPr>
              <a:t>太陽</a:t>
            </a:r>
            <a:r>
              <a:rPr lang="ja-JP" altLang="en-US" dirty="0" smtClean="0">
                <a:latin typeface="Century" pitchFamily="18" charset="0"/>
              </a:rPr>
              <a:t>を１つの焦点と</a:t>
            </a:r>
            <a:r>
              <a:rPr lang="ja-JP" altLang="en-US" dirty="0">
                <a:latin typeface="Century" pitchFamily="18" charset="0"/>
              </a:rPr>
              <a:t>する楕円軌道を</a:t>
            </a:r>
            <a:r>
              <a:rPr lang="ja-JP" altLang="en-US" dirty="0" smtClean="0">
                <a:latin typeface="Century" pitchFamily="18" charset="0"/>
              </a:rPr>
              <a:t>描く。</a:t>
            </a:r>
            <a:endParaRPr lang="en-US" altLang="ja-JP" dirty="0">
              <a:latin typeface="Century" pitchFamily="18" charset="0"/>
            </a:endParaRP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2257186" y="3319301"/>
            <a:ext cx="15841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 smtClean="0">
                <a:latin typeface="Century" pitchFamily="18" charset="0"/>
              </a:rPr>
              <a:t>全ての惑星は太陽を</a:t>
            </a:r>
            <a:r>
              <a:rPr lang="en-US" altLang="ja-JP" dirty="0" smtClean="0">
                <a:latin typeface="Century" pitchFamily="18" charset="0"/>
              </a:rPr>
              <a:t>1</a:t>
            </a:r>
            <a:r>
              <a:rPr lang="ja-JP" altLang="en-US" dirty="0" err="1" smtClean="0">
                <a:latin typeface="Century" pitchFamily="18" charset="0"/>
              </a:rPr>
              <a:t>つの</a:t>
            </a:r>
            <a:r>
              <a:rPr lang="ja-JP" altLang="en-US" dirty="0" smtClean="0">
                <a:latin typeface="Century" pitchFamily="18" charset="0"/>
              </a:rPr>
              <a:t>焦点とする楕円軌道を描く。</a:t>
            </a:r>
            <a:endParaRPr lang="ja-JP" altLang="en-US" dirty="0">
              <a:latin typeface="Century" pitchFamily="18" charset="0"/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3690525" y="4975485"/>
            <a:ext cx="48371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>
                <a:latin typeface="Century" pitchFamily="18" charset="0"/>
              </a:rPr>
              <a:t>彗星</a:t>
            </a:r>
            <a:r>
              <a:rPr lang="ja-JP" altLang="en-US" dirty="0" smtClean="0">
                <a:latin typeface="Century" pitchFamily="18" charset="0"/>
              </a:rPr>
              <a:t>の軌道（</a:t>
            </a:r>
            <a:r>
              <a:rPr lang="en-US" altLang="ja-JP" dirty="0" smtClean="0">
                <a:latin typeface="Century" pitchFamily="18" charset="0"/>
                <a:sym typeface="Wingdings" pitchFamily="2" charset="2"/>
              </a:rPr>
              <a:t>e</a:t>
            </a:r>
            <a:r>
              <a:rPr lang="ja-JP" altLang="en-US" dirty="0" smtClean="0">
                <a:latin typeface="Century" pitchFamily="18" charset="0"/>
                <a:sym typeface="Wingdings" pitchFamily="2" charset="2"/>
              </a:rPr>
              <a:t>：軌道離心率）</a:t>
            </a:r>
            <a:endParaRPr lang="en-US" altLang="ja-JP" dirty="0">
              <a:latin typeface="Century" pitchFamily="18" charset="0"/>
            </a:endParaRPr>
          </a:p>
          <a:p>
            <a:pPr marL="342900" indent="-342900" algn="ctr" eaLnBrk="1" hangingPunct="1">
              <a:buAutoNum type="arabicPeriod"/>
            </a:pPr>
            <a:r>
              <a:rPr lang="en-US" altLang="ja-JP" dirty="0" smtClean="0">
                <a:latin typeface="Century" pitchFamily="18" charset="0"/>
              </a:rPr>
              <a:t>0&lt;e&lt;1</a:t>
            </a:r>
            <a:r>
              <a:rPr lang="ja-JP" altLang="en-US" dirty="0" smtClean="0">
                <a:latin typeface="Century" pitchFamily="18" charset="0"/>
              </a:rPr>
              <a:t>のときは，彗星は，楕円軌道を描く。</a:t>
            </a:r>
            <a:endParaRPr lang="en-US" altLang="ja-JP" dirty="0" smtClean="0">
              <a:latin typeface="Century" pitchFamily="18" charset="0"/>
            </a:endParaRPr>
          </a:p>
          <a:p>
            <a:pPr marL="342900" indent="-342900" algn="ctr" eaLnBrk="1" hangingPunct="1">
              <a:buFontTx/>
              <a:buAutoNum type="arabicPeriod"/>
            </a:pPr>
            <a:r>
              <a:rPr lang="en-US" altLang="ja-JP" dirty="0" smtClean="0">
                <a:latin typeface="Century" pitchFamily="18" charset="0"/>
              </a:rPr>
              <a:t>e=1</a:t>
            </a:r>
            <a:r>
              <a:rPr lang="ja-JP" altLang="en-US" dirty="0">
                <a:latin typeface="Century" pitchFamily="18" charset="0"/>
              </a:rPr>
              <a:t>のときは，彗星は，放物線軌道を描く。</a:t>
            </a:r>
          </a:p>
          <a:p>
            <a:pPr marL="342900" indent="-342900" algn="ctr" eaLnBrk="1" hangingPunct="1">
              <a:buFontTx/>
              <a:buAutoNum type="arabicPeriod"/>
            </a:pPr>
            <a:r>
              <a:rPr lang="en-US" altLang="ja-JP" dirty="0" smtClean="0">
                <a:latin typeface="Century" pitchFamily="18" charset="0"/>
              </a:rPr>
              <a:t>e&gt;1</a:t>
            </a:r>
            <a:r>
              <a:rPr lang="ja-JP" altLang="en-US" dirty="0">
                <a:latin typeface="Century" pitchFamily="18" charset="0"/>
              </a:rPr>
              <a:t>のときは，彗星は</a:t>
            </a:r>
            <a:r>
              <a:rPr lang="ja-JP" altLang="en-US" dirty="0" smtClean="0">
                <a:latin typeface="Century" pitchFamily="18" charset="0"/>
              </a:rPr>
              <a:t>，双曲線軌道</a:t>
            </a:r>
            <a:r>
              <a:rPr lang="ja-JP" altLang="en-US" dirty="0">
                <a:latin typeface="Century" pitchFamily="18" charset="0"/>
              </a:rPr>
              <a:t>を描く</a:t>
            </a:r>
            <a:r>
              <a:rPr lang="ja-JP" altLang="en-US" dirty="0" smtClean="0">
                <a:latin typeface="Century" pitchFamily="18" charset="0"/>
              </a:rPr>
              <a:t>。</a:t>
            </a:r>
            <a:endParaRPr lang="ja-JP" altLang="en-US" dirty="0">
              <a:latin typeface="Century" pitchFamily="18" charset="0"/>
            </a:endParaRPr>
          </a:p>
        </p:txBody>
      </p:sp>
      <p:cxnSp>
        <p:nvCxnSpPr>
          <p:cNvPr id="19" name="直線矢印コネクタ 18"/>
          <p:cNvCxnSpPr>
            <a:stCxn id="11" idx="0"/>
          </p:cNvCxnSpPr>
          <p:nvPr/>
        </p:nvCxnSpPr>
        <p:spPr>
          <a:xfrm flipV="1">
            <a:off x="4777193" y="2676959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2" idx="0"/>
            <a:endCxn id="14" idx="4"/>
          </p:cNvCxnSpPr>
          <p:nvPr/>
        </p:nvCxnSpPr>
        <p:spPr>
          <a:xfrm flipV="1">
            <a:off x="7261631" y="3050021"/>
            <a:ext cx="0" cy="131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3" idx="0"/>
            <a:endCxn id="11" idx="4"/>
          </p:cNvCxnSpPr>
          <p:nvPr/>
        </p:nvCxnSpPr>
        <p:spPr>
          <a:xfrm flipH="1" flipV="1">
            <a:off x="4777193" y="3926321"/>
            <a:ext cx="1331913" cy="1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3" idx="0"/>
            <a:endCxn id="12" idx="4"/>
          </p:cNvCxnSpPr>
          <p:nvPr/>
        </p:nvCxnSpPr>
        <p:spPr>
          <a:xfrm flipV="1">
            <a:off x="6109106" y="3926321"/>
            <a:ext cx="1152525" cy="1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8161842" y="3332075"/>
            <a:ext cx="19442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 smtClean="0">
                <a:latin typeface="Century" pitchFamily="18" charset="0"/>
              </a:rPr>
              <a:t>軌道離心率</a:t>
            </a:r>
            <a:r>
              <a:rPr lang="en-US" altLang="ja-JP" dirty="0" smtClean="0">
                <a:latin typeface="Century" pitchFamily="18" charset="0"/>
              </a:rPr>
              <a:t>e=1</a:t>
            </a:r>
            <a:r>
              <a:rPr lang="ja-JP" altLang="en-US" dirty="0" smtClean="0">
                <a:latin typeface="Century" pitchFamily="18" charset="0"/>
              </a:rPr>
              <a:t>のときは，彗星は，放物線軌道を描く。</a:t>
            </a:r>
            <a:endParaRPr lang="ja-JP" altLang="en-US" dirty="0">
              <a:latin typeface="Century" pitchFamily="18" charset="0"/>
            </a:endParaRPr>
          </a:p>
        </p:txBody>
      </p:sp>
      <p:sp>
        <p:nvSpPr>
          <p:cNvPr id="24" name="テキスト ボックス 23"/>
          <p:cNvSpPr txBox="1">
            <a:spLocks noChangeArrowheads="1"/>
          </p:cNvSpPr>
          <p:nvPr/>
        </p:nvSpPr>
        <p:spPr bwMode="auto">
          <a:xfrm>
            <a:off x="6752043" y="1914959"/>
            <a:ext cx="1012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rgbClr val="FF0000"/>
                </a:solidFill>
                <a:latin typeface="Century" pitchFamily="18" charset="0"/>
              </a:rPr>
              <a:t>誤り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6433538" y="2304987"/>
            <a:ext cx="1656184" cy="745232"/>
          </a:xfrm>
          <a:prstGeom prst="ellipse">
            <a:avLst/>
          </a:prstGeom>
          <a:solidFill>
            <a:srgbClr val="FEE0B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ln w="1270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蓋然性</a:t>
            </a:r>
          </a:p>
        </p:txBody>
      </p:sp>
    </p:spTree>
    <p:extLst>
      <p:ext uri="{BB962C8B-B14F-4D97-AF65-F5344CB8AC3E}">
        <p14:creationId xmlns:p14="http://schemas.microsoft.com/office/powerpoint/2010/main" val="8843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6" grpId="0"/>
      <p:bldP spid="17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科学的推論の</a:t>
            </a:r>
            <a:r>
              <a:rPr lang="en-US" altLang="ja-JP" dirty="0"/>
              <a:t>3</a:t>
            </a:r>
            <a:r>
              <a:rPr lang="ja-JP" altLang="en-US" dirty="0"/>
              <a:t>類型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600" dirty="0"/>
              <a:t>演繹とも帰納とも異なる「発見の推論」とは何か</a:t>
            </a:r>
            <a:r>
              <a:rPr lang="en-US" altLang="ja-JP" sz="3600" dirty="0"/>
              <a:t>?</a:t>
            </a:r>
            <a:endParaRPr kumimoji="1" lang="ja-JP" altLang="en-US" sz="36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838200" y="1943595"/>
            <a:ext cx="3297540" cy="6843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63538" indent="-3635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10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95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92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 smtClean="0"/>
              <a:t>演繹（三段論法）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</a:t>
            </a:r>
            <a:r>
              <a:rPr lang="en-US" altLang="ja-JP" sz="2400" dirty="0" smtClean="0">
                <a:solidFill>
                  <a:srgbClr val="0070C0"/>
                </a:solidFill>
              </a:rPr>
              <a:t>de</a:t>
            </a:r>
            <a:r>
              <a:rPr lang="en-US" altLang="ja-JP" sz="2400" dirty="0" smtClean="0"/>
              <a:t>duction</a:t>
            </a:r>
            <a:r>
              <a:rPr lang="ja-JP" altLang="en-US" sz="2400" dirty="0" smtClean="0"/>
              <a:t>）</a:t>
            </a:r>
            <a:endParaRPr lang="ja-JP" altLang="en-US" sz="2400" dirty="0"/>
          </a:p>
        </p:txBody>
      </p:sp>
      <p:sp>
        <p:nvSpPr>
          <p:cNvPr id="8" name="コンテンツ プレースホルダー 4"/>
          <p:cNvSpPr txBox="1">
            <a:spLocks/>
          </p:cNvSpPr>
          <p:nvPr/>
        </p:nvSpPr>
        <p:spPr>
          <a:xfrm>
            <a:off x="838201" y="2726302"/>
            <a:ext cx="3297539" cy="3265527"/>
          </a:xfrm>
          <a:prstGeom prst="rect">
            <a:avLst/>
          </a:prstGeom>
        </p:spPr>
        <p:txBody>
          <a:bodyPr/>
          <a:lstStyle>
            <a:lvl1pPr marL="363538" indent="-3635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10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95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92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全ての惑星は太陽を</a:t>
            </a:r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焦点とした楕円軌道を描く。</a:t>
            </a:r>
            <a:endParaRPr lang="en-US" altLang="ja-JP" sz="2400" dirty="0" smtClean="0"/>
          </a:p>
          <a:p>
            <a:r>
              <a:rPr lang="ja-JP" altLang="en-US" sz="2400" dirty="0" smtClean="0"/>
              <a:t>火星は惑星である。</a:t>
            </a:r>
            <a:endParaRPr lang="en-US" altLang="ja-JP" sz="2400" dirty="0" smtClean="0"/>
          </a:p>
          <a:p>
            <a:r>
              <a:rPr lang="ja-JP" altLang="en-US" sz="2400" dirty="0" smtClean="0"/>
              <a:t>故に，火星は，太陽を</a:t>
            </a:r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焦点とした楕円軌道を描く。</a:t>
            </a:r>
            <a:endParaRPr lang="ja-JP" altLang="en-US" sz="2400" dirty="0"/>
          </a:p>
        </p:txBody>
      </p:sp>
      <p:sp>
        <p:nvSpPr>
          <p:cNvPr id="9" name="テキスト プレースホルダー 5"/>
          <p:cNvSpPr txBox="1">
            <a:spLocks/>
          </p:cNvSpPr>
          <p:nvPr/>
        </p:nvSpPr>
        <p:spPr>
          <a:xfrm>
            <a:off x="4559576" y="1943595"/>
            <a:ext cx="3079156" cy="6162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363538" indent="-3635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10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95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92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 smtClean="0"/>
              <a:t>帰納法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</a:t>
            </a:r>
            <a:r>
              <a:rPr lang="en-US" altLang="ja-JP" sz="2400" dirty="0" smtClean="0">
                <a:solidFill>
                  <a:srgbClr val="0070C0"/>
                </a:solidFill>
              </a:rPr>
              <a:t>in</a:t>
            </a:r>
            <a:r>
              <a:rPr lang="en-US" altLang="ja-JP" sz="2400" dirty="0" smtClean="0"/>
              <a:t>duction</a:t>
            </a:r>
            <a:r>
              <a:rPr lang="ja-JP" altLang="en-US" sz="2400" dirty="0" smtClean="0"/>
              <a:t>）</a:t>
            </a:r>
            <a:endParaRPr lang="ja-JP" altLang="en-US" sz="2400" dirty="0"/>
          </a:p>
        </p:txBody>
      </p:sp>
      <p:sp>
        <p:nvSpPr>
          <p:cNvPr id="10" name="コンテンツ プレースホルダー 6"/>
          <p:cNvSpPr txBox="1">
            <a:spLocks/>
          </p:cNvSpPr>
          <p:nvPr/>
        </p:nvSpPr>
        <p:spPr>
          <a:xfrm>
            <a:off x="4423772" y="2732409"/>
            <a:ext cx="3214960" cy="326552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3538" indent="-3635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10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95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92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Wingdings" panose="05000000000000000000" pitchFamily="2" charset="2"/>
              <a:buChar char="n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水星，金星，火星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は，太陽を１つの焦点とした楕円軌道を描く。</a:t>
            </a:r>
            <a:endParaRPr lang="en-US" altLang="ja-JP" sz="2400" dirty="0" smtClean="0"/>
          </a:p>
          <a:p>
            <a:r>
              <a:rPr lang="ja-JP" altLang="en-US" sz="2400" dirty="0" smtClean="0"/>
              <a:t>水星，金星，火星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は惑星である。</a:t>
            </a:r>
            <a:endParaRPr lang="en-US" altLang="ja-JP" sz="2400" dirty="0" smtClean="0"/>
          </a:p>
          <a:p>
            <a:r>
              <a:rPr lang="ja-JP" altLang="en-US" sz="2400" dirty="0" smtClean="0"/>
              <a:t>故に，全ての惑星は，太陽を</a:t>
            </a:r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焦点とした円軌道を描く。</a:t>
            </a:r>
            <a:endParaRPr lang="ja-JP" altLang="en-US" sz="2400" dirty="0"/>
          </a:p>
        </p:txBody>
      </p:sp>
      <p:sp>
        <p:nvSpPr>
          <p:cNvPr id="11" name="テキスト プレースホルダー 5"/>
          <p:cNvSpPr txBox="1">
            <a:spLocks/>
          </p:cNvSpPr>
          <p:nvPr/>
        </p:nvSpPr>
        <p:spPr>
          <a:xfrm>
            <a:off x="7088068" y="1268760"/>
            <a:ext cx="3312368" cy="927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7782749" y="2732409"/>
            <a:ext cx="3831735" cy="3329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火星は惑星である。</a:t>
            </a:r>
            <a:endParaRPr lang="en-US" altLang="ja-JP" dirty="0"/>
          </a:p>
          <a:p>
            <a:r>
              <a:rPr lang="ja-JP" altLang="en-US" dirty="0" smtClean="0"/>
              <a:t>火星は，太陽を１つの焦点とした楕円軌道を描く</a:t>
            </a:r>
            <a:r>
              <a:rPr lang="ja-JP" altLang="en-US" sz="1800" dirty="0" smtClean="0"/>
              <a:t>（ティコ・ブラーエの観測結果を基に</a:t>
            </a:r>
            <a:r>
              <a:rPr lang="ja-JP" altLang="en-US" sz="1800" b="1" dirty="0" smtClean="0"/>
              <a:t>ケプラー</a:t>
            </a:r>
            <a:r>
              <a:rPr lang="ja-JP" altLang="en-US" sz="1800" dirty="0" smtClean="0"/>
              <a:t>が発見）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故に，全ての惑星は，太陽を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焦点とした楕円軌道を描く</a:t>
            </a:r>
            <a:r>
              <a:rPr lang="ja-JP" altLang="en-US" sz="1800" dirty="0" smtClean="0"/>
              <a:t>（</a:t>
            </a:r>
            <a:r>
              <a:rPr lang="ja-JP" altLang="en-US" sz="1800" b="1" dirty="0" smtClean="0"/>
              <a:t>ケプラー</a:t>
            </a:r>
            <a:r>
              <a:rPr lang="ja-JP" altLang="en-US" sz="1800" dirty="0" smtClean="0"/>
              <a:t>の法則の定式化）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3" name="テキスト プレースホルダー 5"/>
          <p:cNvSpPr txBox="1">
            <a:spLocks/>
          </p:cNvSpPr>
          <p:nvPr/>
        </p:nvSpPr>
        <p:spPr>
          <a:xfrm>
            <a:off x="7865329" y="1943595"/>
            <a:ext cx="3749155" cy="695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/>
              <a:t>発見の推論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</a:t>
            </a:r>
            <a:r>
              <a:rPr lang="en-US" altLang="ja-JP" dirty="0" smtClean="0">
                <a:solidFill>
                  <a:srgbClr val="0070C0"/>
                </a:solidFill>
              </a:rPr>
              <a:t>ab</a:t>
            </a:r>
            <a:r>
              <a:rPr lang="en-US" altLang="ja-JP" dirty="0" smtClean="0"/>
              <a:t>duction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025337" y="2980491"/>
            <a:ext cx="534239" cy="18902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796612" y="4001688"/>
            <a:ext cx="762964" cy="126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3940629" y="3012387"/>
            <a:ext cx="737564" cy="18567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7422708" y="3108256"/>
            <a:ext cx="442621" cy="3572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7089059" y="3081070"/>
            <a:ext cx="691562" cy="14666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7422708" y="4869161"/>
            <a:ext cx="357913" cy="4036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1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2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2018/9/2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How to write a thesis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20442" y="1628801"/>
            <a:ext cx="5223158" cy="418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法律家の思考方法</a:t>
            </a:r>
            <a:endParaRPr lang="en-US" altLang="ja-JP" sz="1800" dirty="0"/>
          </a:p>
          <a:p>
            <a:pPr marL="450850" lvl="1" indent="-265113"/>
            <a:r>
              <a:rPr lang="ja-JP" altLang="en-US" sz="1600" dirty="0"/>
              <a:t>イェーリング（小林孝輔</a:t>
            </a:r>
            <a:r>
              <a:rPr lang="en-US" altLang="ja-JP" sz="1600" dirty="0"/>
              <a:t>=</a:t>
            </a:r>
            <a:r>
              <a:rPr lang="ja-JP" altLang="en-US" sz="1600" dirty="0"/>
              <a:t>広沢民生 訳）</a:t>
            </a:r>
            <a:r>
              <a:rPr lang="en-US" altLang="ja-JP" sz="1600" dirty="0"/>
              <a:t>『</a:t>
            </a:r>
            <a:r>
              <a:rPr lang="ja-JP" altLang="en-US" sz="1600" dirty="0"/>
              <a:t>権利のための闘争（原著</a:t>
            </a:r>
            <a:r>
              <a:rPr lang="en-US" altLang="ja-JP" sz="1600" dirty="0"/>
              <a:t>1872</a:t>
            </a:r>
            <a:r>
              <a:rPr lang="ja-JP" altLang="en-US" sz="1600" dirty="0"/>
              <a:t>年）日本評論社（</a:t>
            </a:r>
            <a:r>
              <a:rPr lang="en-US" altLang="ja-JP" sz="1600" dirty="0"/>
              <a:t>1978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450850" lvl="1" indent="-265113"/>
            <a:r>
              <a:rPr lang="ja-JP" altLang="en-US" sz="1600" dirty="0"/>
              <a:t>カイム・ペレルマン（江口三角 訳</a:t>
            </a:r>
            <a:r>
              <a:rPr lang="en-US" altLang="ja-JP" sz="1600" dirty="0"/>
              <a:t>) 『</a:t>
            </a:r>
            <a:r>
              <a:rPr lang="ja-JP" altLang="en-US" sz="1600" dirty="0"/>
              <a:t>法律家の論理</a:t>
            </a:r>
            <a:r>
              <a:rPr lang="en-US" altLang="ja-JP" sz="1600" dirty="0"/>
              <a:t>―</a:t>
            </a:r>
            <a:r>
              <a:rPr lang="ja-JP" altLang="en-US" sz="1600" dirty="0"/>
              <a:t>新しいレトリック</a:t>
            </a:r>
            <a:r>
              <a:rPr lang="en-US" altLang="ja-JP" sz="1600" dirty="0"/>
              <a:t>』</a:t>
            </a:r>
            <a:r>
              <a:rPr lang="ja-JP" altLang="en-US" sz="1600" dirty="0"/>
              <a:t>木鐸社（</a:t>
            </a:r>
            <a:r>
              <a:rPr lang="en-US" altLang="ja-JP" sz="1600" dirty="0"/>
              <a:t>1986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450850" lvl="1" indent="-265113"/>
            <a:r>
              <a:rPr lang="ja-JP" altLang="en-US" sz="1600" dirty="0"/>
              <a:t>フィッシャー</a:t>
            </a:r>
            <a:r>
              <a:rPr lang="en-US" altLang="ja-JP" sz="1600" dirty="0"/>
              <a:t>=</a:t>
            </a:r>
            <a:r>
              <a:rPr lang="ja-JP" altLang="en-US" sz="1600" dirty="0"/>
              <a:t>ユーリー（金山宣夫，浅井和子訳）</a:t>
            </a:r>
            <a:r>
              <a:rPr lang="en-US" altLang="ja-JP" sz="1600" dirty="0"/>
              <a:t>『</a:t>
            </a:r>
            <a:r>
              <a:rPr lang="ja-JP" altLang="en-US" sz="1600" dirty="0"/>
              <a:t>ハーバード流交渉術</a:t>
            </a:r>
            <a:r>
              <a:rPr lang="en-US" altLang="ja-JP" sz="1600" dirty="0"/>
              <a:t>』</a:t>
            </a:r>
            <a:r>
              <a:rPr lang="ja-JP" altLang="en-US" sz="1600" dirty="0"/>
              <a:t>三笠書房（</a:t>
            </a:r>
            <a:r>
              <a:rPr lang="en-US" altLang="ja-JP" sz="1600" dirty="0"/>
              <a:t>1990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450850" lvl="1" indent="-265113"/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加賀山茂</a:t>
            </a:r>
            <a:r>
              <a:rPr lang="en-US" altLang="zh-TW" sz="1600" dirty="0">
                <a:latin typeface="ＭＳ Ｐゴシック" pitchFamily="50" charset="-128"/>
                <a:ea typeface="ＭＳ Ｐゴシック" pitchFamily="50" charset="-128"/>
              </a:rPr>
              <a:t>『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現代民法　学習法入門</a:t>
            </a:r>
            <a:r>
              <a:rPr lang="en-US" altLang="zh-TW" sz="1600" dirty="0">
                <a:latin typeface="ＭＳ Ｐゴシック" pitchFamily="50" charset="-128"/>
                <a:ea typeface="ＭＳ Ｐゴシック" pitchFamily="50" charset="-128"/>
              </a:rPr>
              <a:t>』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信山社（</a:t>
            </a:r>
            <a:r>
              <a:rPr lang="en-US" altLang="zh-TW" sz="1600" dirty="0">
                <a:latin typeface="ＭＳ Ｐゴシック" pitchFamily="50" charset="-128"/>
                <a:ea typeface="ＭＳ Ｐゴシック" pitchFamily="50" charset="-128"/>
              </a:rPr>
              <a:t>2007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zh-TW" sz="16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800" dirty="0" smtClean="0"/>
              <a:t>論文の書き方</a:t>
            </a:r>
            <a:endParaRPr lang="en-US" altLang="ja-JP" sz="1800" dirty="0" smtClean="0"/>
          </a:p>
          <a:p>
            <a:pPr marL="446088" lvl="1" indent="-276225"/>
            <a:r>
              <a:rPr lang="ja-JP" altLang="en-US" sz="1600" dirty="0">
                <a:hlinkClick r:id="rId2"/>
              </a:rPr>
              <a:t>澤田昭夫</a:t>
            </a:r>
            <a:r>
              <a:rPr lang="en-US" altLang="ja-JP" sz="1600" dirty="0">
                <a:hlinkClick r:id="rId2"/>
              </a:rPr>
              <a:t>『</a:t>
            </a:r>
            <a:r>
              <a:rPr lang="ja-JP" altLang="en-US" sz="1600" dirty="0">
                <a:hlinkClick r:id="rId2"/>
              </a:rPr>
              <a:t>論文のレトリック－わかりやすいまとめ方</a:t>
            </a:r>
            <a:r>
              <a:rPr lang="en-US" altLang="ja-JP" sz="1600" dirty="0">
                <a:hlinkClick r:id="rId2"/>
              </a:rPr>
              <a:t>』</a:t>
            </a:r>
            <a:r>
              <a:rPr lang="ja-JP" altLang="en-US" sz="1600" dirty="0">
                <a:hlinkClick r:id="rId2"/>
              </a:rPr>
              <a:t>講談社学術文庫（</a:t>
            </a:r>
            <a:r>
              <a:rPr lang="en-US" altLang="ja-JP" sz="1600" dirty="0">
                <a:hlinkClick r:id="rId2"/>
              </a:rPr>
              <a:t>1983</a:t>
            </a:r>
            <a:r>
              <a:rPr lang="ja-JP" altLang="en-US" sz="1600" dirty="0" smtClean="0">
                <a:hlinkClick r:id="rId2"/>
              </a:rPr>
              <a:t>）</a:t>
            </a:r>
            <a:endParaRPr lang="en-US" altLang="ja-JP" sz="1600" dirty="0" smtClean="0"/>
          </a:p>
          <a:p>
            <a:pPr marL="446088" lvl="1" indent="-276225"/>
            <a:r>
              <a:rPr lang="ja-JP" altLang="ja-JP" sz="1600" dirty="0">
                <a:hlinkClick r:id="rId3"/>
              </a:rPr>
              <a:t>曽我謙悟「コラム・先行研究を読むとはいかなる営みなのか－大学院新入生への一つのアドバイス」（上）（中）（下）書斎の窓</a:t>
            </a:r>
            <a:r>
              <a:rPr lang="en-US" altLang="ja-JP" sz="1600" dirty="0">
                <a:hlinkClick r:id="rId3"/>
              </a:rPr>
              <a:t>(2014-2015</a:t>
            </a:r>
            <a:r>
              <a:rPr lang="ja-JP" altLang="ja-JP" sz="1600" dirty="0">
                <a:hlinkClick r:id="rId3"/>
              </a:rPr>
              <a:t>）</a:t>
            </a:r>
            <a:r>
              <a:rPr lang="en-US" altLang="ja-JP" sz="1600" dirty="0">
                <a:hlinkClick r:id="rId3"/>
              </a:rPr>
              <a:t>No.635 32-36</a:t>
            </a:r>
            <a:r>
              <a:rPr lang="ja-JP" altLang="ja-JP" sz="1600" dirty="0">
                <a:hlinkClick r:id="rId3"/>
              </a:rPr>
              <a:t>頁，</a:t>
            </a:r>
            <a:r>
              <a:rPr lang="en-US" altLang="ja-JP" sz="1600" dirty="0">
                <a:hlinkClick r:id="rId3"/>
              </a:rPr>
              <a:t>No.636 24-29</a:t>
            </a:r>
            <a:r>
              <a:rPr lang="ja-JP" altLang="ja-JP" sz="1600" dirty="0">
                <a:hlinkClick r:id="rId3"/>
              </a:rPr>
              <a:t>頁，</a:t>
            </a:r>
            <a:r>
              <a:rPr lang="en-US" altLang="ja-JP" sz="1600" dirty="0">
                <a:hlinkClick r:id="rId3"/>
              </a:rPr>
              <a:t>No.637 35-38</a:t>
            </a:r>
            <a:r>
              <a:rPr lang="ja-JP" altLang="ja-JP" sz="1600" dirty="0" smtClean="0">
                <a:hlinkClick r:id="rId3"/>
              </a:rPr>
              <a:t>頁</a:t>
            </a:r>
            <a:endParaRPr lang="ja-JP" altLang="ja-JP" sz="1600" dirty="0"/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>
          <a:xfrm>
            <a:off x="6260123" y="1628799"/>
            <a:ext cx="5211435" cy="45593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議論の方法</a:t>
            </a:r>
            <a:endParaRPr lang="en-US" altLang="ja-JP" sz="1800" dirty="0"/>
          </a:p>
          <a:p>
            <a:pPr marL="357188" lvl="1" indent="-171450"/>
            <a:r>
              <a:rPr lang="ja-JP" altLang="en-US" sz="1600" dirty="0"/>
              <a:t>アリストテレス（戸塚七郎訳）</a:t>
            </a:r>
            <a:r>
              <a:rPr lang="en-US" altLang="ja-JP" sz="1600" dirty="0"/>
              <a:t>『</a:t>
            </a:r>
            <a:r>
              <a:rPr lang="ja-JP" altLang="en-US" sz="1600" dirty="0"/>
              <a:t>弁論術</a:t>
            </a:r>
            <a:r>
              <a:rPr lang="en-US" altLang="ja-JP" sz="1600" dirty="0"/>
              <a:t>』</a:t>
            </a:r>
            <a:r>
              <a:rPr lang="ja-JP" altLang="en-US" sz="1600" dirty="0"/>
              <a:t>岩波文庫（</a:t>
            </a:r>
            <a:r>
              <a:rPr lang="en-US" altLang="ja-JP" sz="1600" dirty="0"/>
              <a:t>1992</a:t>
            </a:r>
            <a:r>
              <a:rPr lang="ja-JP" altLang="en-US" sz="1600" dirty="0"/>
              <a:t>）</a:t>
            </a:r>
            <a:endParaRPr lang="en-US" altLang="ja-JP" sz="1600" dirty="0" smtClean="0"/>
          </a:p>
          <a:p>
            <a:pPr marL="357188" lvl="1" indent="-171450"/>
            <a:r>
              <a:rPr lang="ja-JP" altLang="en-US" sz="1600" dirty="0" smtClean="0"/>
              <a:t>福澤</a:t>
            </a:r>
            <a:r>
              <a:rPr lang="ja-JP" altLang="en-US" sz="1600" dirty="0"/>
              <a:t>一吉</a:t>
            </a:r>
            <a:r>
              <a:rPr lang="en-US" altLang="ja-JP" sz="1600" dirty="0"/>
              <a:t>『</a:t>
            </a:r>
            <a:r>
              <a:rPr lang="ja-JP" altLang="en-US" sz="1600" dirty="0"/>
              <a:t>議論のレッスン</a:t>
            </a:r>
            <a:r>
              <a:rPr lang="en-US" altLang="ja-JP" sz="1600" dirty="0"/>
              <a:t>』NHK</a:t>
            </a:r>
            <a:r>
              <a:rPr lang="ja-JP" altLang="en-US" sz="1600" dirty="0"/>
              <a:t>生活人新書（</a:t>
            </a:r>
            <a:r>
              <a:rPr lang="en-US" altLang="ja-JP" sz="1600" dirty="0"/>
              <a:t>2002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357188" lvl="1" indent="-171450"/>
            <a:r>
              <a:rPr lang="ja-JP" altLang="en-US" sz="1600" dirty="0"/>
              <a:t>岩田宗之</a:t>
            </a:r>
            <a:r>
              <a:rPr lang="en-US" altLang="ja-JP" sz="1600" dirty="0"/>
              <a:t>『</a:t>
            </a:r>
            <a:r>
              <a:rPr lang="ja-JP" altLang="en-US" sz="1600" dirty="0"/>
              <a:t>議論のルールブック</a:t>
            </a:r>
            <a:r>
              <a:rPr lang="en-US" altLang="ja-JP" sz="1600" dirty="0"/>
              <a:t>』</a:t>
            </a:r>
            <a:r>
              <a:rPr lang="ja-JP" altLang="en-US" sz="1600" dirty="0"/>
              <a:t>新潮新書（</a:t>
            </a:r>
            <a:r>
              <a:rPr lang="en-US" altLang="ja-JP" sz="1600" dirty="0"/>
              <a:t>2007</a:t>
            </a:r>
            <a:r>
              <a:rPr lang="ja-JP" altLang="en-US" sz="1600" dirty="0"/>
              <a:t>）</a:t>
            </a:r>
            <a:r>
              <a:rPr lang="en-US" altLang="ja-JP" sz="1600" dirty="0"/>
              <a:t>206</a:t>
            </a:r>
            <a:r>
              <a:rPr lang="ja-JP" altLang="en-US" sz="1600" dirty="0"/>
              <a:t>頁</a:t>
            </a:r>
            <a:endParaRPr lang="en-US" altLang="ja-JP" sz="1600" dirty="0"/>
          </a:p>
          <a:p>
            <a:pPr marL="357188" lvl="1" indent="-171450"/>
            <a:r>
              <a:rPr lang="ja-JP" altLang="en-US" sz="1600" dirty="0"/>
              <a:t>スティーヴン・トゥールミン（戸田山和久，福澤一吉訳）</a:t>
            </a:r>
            <a:r>
              <a:rPr lang="en-US" altLang="ja-JP" sz="1600" dirty="0"/>
              <a:t>『</a:t>
            </a:r>
            <a:r>
              <a:rPr lang="ja-JP" altLang="en-US" sz="1600" dirty="0"/>
              <a:t>議論の技法（</a:t>
            </a:r>
            <a:r>
              <a:rPr lang="en-US" altLang="ja-JP" sz="1600" dirty="0"/>
              <a:t>The Uses of Argument(1958, 2003)</a:t>
            </a:r>
            <a:r>
              <a:rPr lang="ja-JP" altLang="en-US" sz="1600" dirty="0"/>
              <a:t>）　トゥールミンモデルの原点</a:t>
            </a:r>
            <a:r>
              <a:rPr lang="en-US" altLang="ja-JP" sz="1600" dirty="0"/>
              <a:t>』</a:t>
            </a:r>
            <a:r>
              <a:rPr lang="ja-JP" altLang="en-US" sz="1600" dirty="0"/>
              <a:t>東京図書（</a:t>
            </a:r>
            <a:r>
              <a:rPr lang="en-US" altLang="ja-JP" sz="1600" dirty="0"/>
              <a:t>2011</a:t>
            </a:r>
            <a:r>
              <a:rPr lang="ja-JP" altLang="en-US" sz="1600" dirty="0"/>
              <a:t>）</a:t>
            </a:r>
          </a:p>
          <a:p>
            <a:r>
              <a:rPr lang="ja-JP" altLang="en-US" sz="1800" dirty="0"/>
              <a:t>学習方法論</a:t>
            </a:r>
            <a:endParaRPr lang="en-US" altLang="ja-JP" sz="1800" dirty="0"/>
          </a:p>
          <a:p>
            <a:pPr marL="357188" lvl="1" indent="-171450"/>
            <a:r>
              <a:rPr lang="ja-JP" altLang="en-US" sz="1600" dirty="0"/>
              <a:t>井上尚美</a:t>
            </a:r>
            <a:r>
              <a:rPr lang="en-US" altLang="ja-JP" sz="1600" dirty="0"/>
              <a:t>『</a:t>
            </a:r>
            <a:r>
              <a:rPr lang="ja-JP" altLang="en-US" sz="1600" dirty="0"/>
              <a:t>言語論理教育入門－国語科における思考－</a:t>
            </a:r>
            <a:r>
              <a:rPr lang="en-US" altLang="ja-JP" sz="1600" dirty="0"/>
              <a:t>』</a:t>
            </a:r>
            <a:r>
              <a:rPr lang="ja-JP" altLang="en-US" sz="1600" dirty="0"/>
              <a:t>明治図書（</a:t>
            </a:r>
            <a:r>
              <a:rPr lang="en-US" altLang="ja-JP" sz="1600" dirty="0"/>
              <a:t>1989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357188" lvl="1" indent="-171450"/>
            <a:r>
              <a:rPr lang="ja-JP" altLang="en-US" sz="1600" dirty="0"/>
              <a:t>フリチョフ・ハフト／平野敏彦訳</a:t>
            </a:r>
            <a:r>
              <a:rPr lang="en-US" altLang="ja-JP" sz="1600" dirty="0"/>
              <a:t>『</a:t>
            </a:r>
            <a:r>
              <a:rPr lang="ja-JP" altLang="en-US" sz="1600" dirty="0"/>
              <a:t>レトリック流法律学習法</a:t>
            </a:r>
            <a:r>
              <a:rPr lang="en-US" altLang="ja-JP" sz="1600" dirty="0"/>
              <a:t>』〔</a:t>
            </a:r>
            <a:r>
              <a:rPr lang="ja-JP" altLang="en-US" sz="1600" dirty="0"/>
              <a:t>レトリック研究会叢書</a:t>
            </a:r>
            <a:r>
              <a:rPr lang="en-US" altLang="ja-JP" sz="1600" dirty="0"/>
              <a:t>2〕</a:t>
            </a:r>
            <a:r>
              <a:rPr lang="ja-JP" altLang="en-US" sz="1600" dirty="0"/>
              <a:t>木鐸社（</a:t>
            </a:r>
            <a:r>
              <a:rPr lang="en-US" altLang="ja-JP" sz="1600" dirty="0"/>
              <a:t>1992</a:t>
            </a:r>
            <a:r>
              <a:rPr lang="ja-JP" altLang="en-US" sz="1600" dirty="0"/>
              <a:t>年）</a:t>
            </a:r>
            <a:endParaRPr lang="en-US" altLang="ja-JP" sz="1600" dirty="0"/>
          </a:p>
          <a:p>
            <a:pPr marL="357188" lvl="1" indent="-171450"/>
            <a:r>
              <a:rPr lang="ja-JP" altLang="en-US" sz="1600" dirty="0"/>
              <a:t>市川伸一</a:t>
            </a:r>
            <a:r>
              <a:rPr lang="en-US" altLang="ja-JP" sz="1600" dirty="0"/>
              <a:t>『</a:t>
            </a:r>
            <a:r>
              <a:rPr lang="ja-JP" altLang="en-US" sz="1600" dirty="0"/>
              <a:t>考えることの科学</a:t>
            </a:r>
            <a:r>
              <a:rPr lang="en-US" altLang="ja-JP" sz="1600" dirty="0"/>
              <a:t>』</a:t>
            </a:r>
            <a:r>
              <a:rPr lang="ja-JP" altLang="en-US" sz="1600" dirty="0"/>
              <a:t>中公新書（</a:t>
            </a:r>
            <a:r>
              <a:rPr lang="en-US" altLang="ja-JP" sz="1600" dirty="0"/>
              <a:t>1997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361950" lvl="1" indent="-192088">
              <a:lnSpc>
                <a:spcPct val="120000"/>
              </a:lnSpc>
            </a:pPr>
            <a:r>
              <a:rPr lang="ja-JP" altLang="en-US" sz="1600" dirty="0"/>
              <a:t>芝池宗克</a:t>
            </a:r>
            <a:r>
              <a:rPr lang="en-US" altLang="ja-JP" sz="1600" dirty="0"/>
              <a:t>=</a:t>
            </a:r>
            <a:r>
              <a:rPr lang="ja-JP" altLang="en-US" sz="1600" dirty="0"/>
              <a:t>中西洋介</a:t>
            </a:r>
            <a:r>
              <a:rPr lang="en-US" altLang="ja-JP" sz="1600" dirty="0"/>
              <a:t>『</a:t>
            </a:r>
            <a:r>
              <a:rPr lang="ja-JP" altLang="en-US" sz="1600" dirty="0"/>
              <a:t>反転授業が変える教育の未来</a:t>
            </a:r>
            <a:r>
              <a:rPr lang="en-US" altLang="ja-JP" sz="1600" dirty="0"/>
              <a:t>―</a:t>
            </a:r>
            <a:r>
              <a:rPr lang="ja-JP" altLang="en-US" sz="1600" dirty="0"/>
              <a:t>生徒の主体性を引き出す授業への取り組み</a:t>
            </a:r>
            <a:r>
              <a:rPr lang="en-US" altLang="ja-JP" sz="1600" dirty="0"/>
              <a:t>』</a:t>
            </a:r>
            <a:r>
              <a:rPr lang="ja-JP" altLang="en-US" sz="1600" dirty="0"/>
              <a:t>明石書店 </a:t>
            </a:r>
            <a:r>
              <a:rPr lang="en-US" altLang="ja-JP" sz="1600" dirty="0"/>
              <a:t>(2014/12/18)</a:t>
            </a:r>
            <a:r>
              <a:rPr lang="ja-JP" altLang="en-US" sz="1600" dirty="0"/>
              <a:t>教育・学習方法論</a:t>
            </a:r>
            <a:endParaRPr lang="en-US" altLang="ja-JP" sz="1600" dirty="0"/>
          </a:p>
        </p:txBody>
      </p:sp>
      <p:sp>
        <p:nvSpPr>
          <p:cNvPr id="8" name="タイトル 2"/>
          <p:cNvSpPr txBox="1">
            <a:spLocks/>
          </p:cNvSpPr>
          <p:nvPr/>
        </p:nvSpPr>
        <p:spPr bwMode="auto">
          <a:xfrm>
            <a:off x="2215129" y="7334225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4400" dirty="0" smtClean="0">
                <a:solidFill>
                  <a:schemeClr val="tx2"/>
                </a:solidFill>
              </a:rPr>
              <a:t>論文の書き方</a:t>
            </a:r>
            <a:r>
              <a:rPr lang="en-US" altLang="ja-JP" sz="4400" dirty="0">
                <a:solidFill>
                  <a:schemeClr val="tx2"/>
                </a:solidFill>
              </a:rPr>
              <a:t/>
            </a: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4400" dirty="0">
                <a:solidFill>
                  <a:schemeClr val="tx2"/>
                </a:solidFill>
              </a:rPr>
              <a:t/>
            </a: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3600" dirty="0" smtClean="0">
                <a:solidFill>
                  <a:schemeClr val="tx2"/>
                </a:solidFill>
              </a:rPr>
              <a:t>2018</a:t>
            </a:r>
            <a:r>
              <a:rPr lang="ja-JP" altLang="en-US" sz="3600" dirty="0" smtClean="0">
                <a:solidFill>
                  <a:schemeClr val="tx2"/>
                </a:solidFill>
              </a:rPr>
              <a:t>年</a:t>
            </a:r>
            <a:r>
              <a:rPr lang="en-US" altLang="ja-JP" sz="3600" dirty="0" smtClean="0">
                <a:solidFill>
                  <a:schemeClr val="tx2"/>
                </a:solidFill>
              </a:rPr>
              <a:t>9</a:t>
            </a:r>
            <a:r>
              <a:rPr lang="ja-JP" altLang="en-US" sz="3600" dirty="0" smtClean="0">
                <a:solidFill>
                  <a:schemeClr val="tx2"/>
                </a:solidFill>
              </a:rPr>
              <a:t>月</a:t>
            </a:r>
            <a:r>
              <a:rPr lang="en-US" altLang="ja-JP" sz="3600" dirty="0" smtClean="0">
                <a:solidFill>
                  <a:schemeClr val="tx2"/>
                </a:solidFill>
              </a:rPr>
              <a:t>2</a:t>
            </a:r>
            <a:r>
              <a:rPr lang="ja-JP" altLang="en-US" sz="3600" dirty="0" smtClean="0">
                <a:solidFill>
                  <a:schemeClr val="tx2"/>
                </a:solidFill>
              </a:rPr>
              <a:t>日</a:t>
            </a:r>
            <a:r>
              <a:rPr lang="en-US" altLang="ja-JP" sz="3200" dirty="0" smtClean="0">
                <a:solidFill>
                  <a:schemeClr val="tx2"/>
                </a:solidFill>
              </a:rPr>
              <a:t/>
            </a:r>
            <a:br>
              <a:rPr lang="en-US" altLang="ja-JP" sz="3200" dirty="0" smtClean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吉備国際</a:t>
            </a:r>
            <a:r>
              <a:rPr lang="ja-JP" altLang="en-US" sz="3200" dirty="0" smtClean="0">
                <a:solidFill>
                  <a:schemeClr val="tx2"/>
                </a:solidFill>
              </a:rPr>
              <a:t>大学大学院（通信制）特任教授</a:t>
            </a: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加賀山　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 smtClean="0">
                <a:solidFill>
                  <a:schemeClr val="tx2"/>
                </a:solidFill>
              </a:rPr>
              <a:t>ご清聴ありがとうございました。</a:t>
            </a:r>
            <a:r>
              <a:rPr lang="en-US" altLang="ja-JP" sz="4000" dirty="0">
                <a:solidFill>
                  <a:schemeClr val="tx2"/>
                </a:solidFill>
              </a:rPr>
              <a:t/>
            </a:r>
            <a:br>
              <a:rPr lang="en-US" altLang="ja-JP" sz="4000" dirty="0">
                <a:solidFill>
                  <a:schemeClr val="tx2"/>
                </a:solidFill>
              </a:rPr>
            </a:br>
            <a:r>
              <a:rPr lang="en-US" altLang="ja-JP" sz="4400" dirty="0">
                <a:solidFill>
                  <a:schemeClr val="tx2"/>
                </a:solidFill>
              </a:rPr>
              <a:t/>
            </a: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7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7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4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7" grpId="0" uiExpand="1" build="p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818</Words>
  <Application>Microsoft Office PowerPoint</Application>
  <PresentationFormat>ワイド画面</PresentationFormat>
  <Paragraphs>159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Century</vt:lpstr>
      <vt:lpstr>Tahoma</vt:lpstr>
      <vt:lpstr>Times New Roman</vt:lpstr>
      <vt:lpstr>Wingdings</vt:lpstr>
      <vt:lpstr>Office テーマ</vt:lpstr>
      <vt:lpstr>論文の書き方</vt:lpstr>
      <vt:lpstr>論文の書き方　目次</vt:lpstr>
      <vt:lpstr>論文の最終目標</vt:lpstr>
      <vt:lpstr>評価に耐えうる論文の書き方</vt:lpstr>
      <vt:lpstr>論文はアイラック(IRAC)で書く</vt:lpstr>
      <vt:lpstr>議論はトゥールミンの議論の図式で行う</vt:lpstr>
      <vt:lpstr>発見の推論・仮説反証とトゥールミン図式</vt:lpstr>
      <vt:lpstr>科学的推論の3類型 演繹とも帰納とも異なる「発見の推論」とは何か?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KAGAYAMA Shigeru</cp:lastModifiedBy>
  <cp:revision>47</cp:revision>
  <dcterms:created xsi:type="dcterms:W3CDTF">2015-10-20T01:37:12Z</dcterms:created>
  <dcterms:modified xsi:type="dcterms:W3CDTF">2018-09-01T23:00:55Z</dcterms:modified>
</cp:coreProperties>
</file>