
<file path=[Content_Types].xml><?xml version="1.0" encoding="utf-8"?>
<Types xmlns="http://schemas.openxmlformats.org/package/2006/content-types">
  <Default Extension="bin" ContentType="application/vnd.openxmlformats-officedocument.oleObject"/>
  <Default Extension="vsd" ContentType="application/vnd.visio"/>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79" r:id="rId3"/>
    <p:sldId id="289" r:id="rId4"/>
    <p:sldId id="311" r:id="rId5"/>
    <p:sldId id="307" r:id="rId6"/>
    <p:sldId id="283" r:id="rId7"/>
    <p:sldId id="302" r:id="rId8"/>
    <p:sldId id="304" r:id="rId9"/>
    <p:sldId id="305" r:id="rId10"/>
    <p:sldId id="306" r:id="rId11"/>
    <p:sldId id="308" r:id="rId12"/>
    <p:sldId id="269" r:id="rId13"/>
    <p:sldId id="270" r:id="rId14"/>
    <p:sldId id="282" r:id="rId15"/>
    <p:sldId id="297" r:id="rId16"/>
    <p:sldId id="296" r:id="rId17"/>
    <p:sldId id="261" r:id="rId18"/>
    <p:sldId id="310" r:id="rId19"/>
    <p:sldId id="290" r:id="rId20"/>
    <p:sldId id="291" r:id="rId21"/>
    <p:sldId id="292" r:id="rId22"/>
    <p:sldId id="293" r:id="rId23"/>
    <p:sldId id="294" r:id="rId24"/>
    <p:sldId id="295" r:id="rId25"/>
    <p:sldId id="262" r:id="rId26"/>
    <p:sldId id="260" r:id="rId27"/>
    <p:sldId id="281" r:id="rId28"/>
    <p:sldId id="263" r:id="rId29"/>
    <p:sldId id="288" r:id="rId30"/>
    <p:sldId id="298" r:id="rId31"/>
    <p:sldId id="299" r:id="rId32"/>
    <p:sldId id="300" r:id="rId33"/>
    <p:sldId id="301" r:id="rId34"/>
    <p:sldId id="303" r:id="rId35"/>
    <p:sldId id="268" r:id="rId36"/>
    <p:sldId id="287" r:id="rId37"/>
    <p:sldId id="309"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8E4"/>
    <a:srgbClr val="DCF0C6"/>
    <a:srgbClr val="D323D3"/>
    <a:srgbClr val="F9D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54" autoAdjust="0"/>
    <p:restoredTop sz="89027" autoAdjust="0"/>
  </p:normalViewPr>
  <p:slideViewPr>
    <p:cSldViewPr snapToGrid="0" showGuides="1">
      <p:cViewPr varScale="1">
        <p:scale>
          <a:sx n="46" d="100"/>
          <a:sy n="46" d="100"/>
        </p:scale>
        <p:origin x="480" y="34"/>
      </p:cViewPr>
      <p:guideLst>
        <p:guide orient="horz" pos="211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kagayama\WWW\cyberlawschool.jp\kagayama\CivilLaw\Tort\Art714\&#39640;&#40802;&#32773;&#12398;&#33021;&#2114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kagayama\WWW\cyberlawschool.jp\kagayama\CivilLaw\Tort\Art714\&#39640;&#40802;&#32773;&#12398;&#33021;&#2114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08167611006182E-2"/>
          <c:y val="2.657619473026589E-2"/>
          <c:w val="0.89244146483724029"/>
          <c:h val="0.9468476105394682"/>
        </c:manualLayout>
      </c:layout>
      <c:scatterChart>
        <c:scatterStyle val="smoothMarker"/>
        <c:varyColors val="0"/>
        <c:ser>
          <c:idx val="0"/>
          <c:order val="0"/>
          <c:spPr>
            <a:ln w="38100" cap="rnd">
              <a:solidFill>
                <a:schemeClr val="accent1"/>
              </a:solidFill>
              <a:round/>
            </a:ln>
            <a:effectLst/>
          </c:spPr>
          <c:marker>
            <c:symbol val="none"/>
          </c:marker>
          <c:yVal>
            <c:numRef>
              <c:f>[高齢者の能力.xlsx]Sheet1!$B$1:$B$161</c:f>
              <c:numCache>
                <c:formatCode>General</c:formatCode>
                <c:ptCount val="161"/>
                <c:pt idx="0">
                  <c:v>3.798662007932481E-3</c:v>
                </c:pt>
                <c:pt idx="1">
                  <c:v>4.1494767206680687E-3</c:v>
                </c:pt>
                <c:pt idx="2">
                  <c:v>4.5276564112285379E-3</c:v>
                </c:pt>
                <c:pt idx="3">
                  <c:v>4.9348168918754284E-3</c:v>
                </c:pt>
                <c:pt idx="4">
                  <c:v>5.3726193712163306E-3</c:v>
                </c:pt>
                <c:pt idx="5">
                  <c:v>5.8427668311895132E-3</c:v>
                </c:pt>
                <c:pt idx="6">
                  <c:v>6.3469998385500877E-3</c:v>
                </c:pt>
                <c:pt idx="7">
                  <c:v>6.8870917698260732E-3</c:v>
                </c:pt>
                <c:pt idx="8">
                  <c:v>7.4648434316142995E-3</c:v>
                </c:pt>
                <c:pt idx="9">
                  <c:v>8.0820770614091209E-3</c:v>
                </c:pt>
                <c:pt idx="10">
                  <c:v>8.7406296979031604E-3</c:v>
                </c:pt>
                <c:pt idx="11">
                  <c:v>9.4423459138670528E-3</c:v>
                </c:pt>
                <c:pt idx="12">
                  <c:v>1.0189069909295162E-2</c:v>
                </c:pt>
                <c:pt idx="13">
                  <c:v>1.0982636967484763E-2</c:v>
                </c:pt>
                <c:pt idx="14">
                  <c:v>1.1824864282077152E-2</c:v>
                </c:pt>
                <c:pt idx="15">
                  <c:v>1.2717541168805897E-2</c:v>
                </c:pt>
                <c:pt idx="16">
                  <c:v>1.3662418681740627E-2</c:v>
                </c:pt>
                <c:pt idx="17">
                  <c:v>1.46611986601423E-2</c:v>
                </c:pt>
                <c:pt idx="18">
                  <c:v>1.5715522238623755E-2</c:v>
                </c:pt>
                <c:pt idx="19">
                  <c:v>1.6826957860075781E-2</c:v>
                </c:pt>
                <c:pt idx="20">
                  <c:v>1.7996988837729239E-2</c:v>
                </c:pt>
                <c:pt idx="21">
                  <c:v>1.9227000519710807E-2</c:v>
                </c:pt>
                <c:pt idx="22">
                  <c:v>2.0518267116448965E-2</c:v>
                </c:pt>
                <c:pt idx="23">
                  <c:v>2.1871938258225396E-2</c:v>
                </c:pt>
                <c:pt idx="24">
                  <c:v>2.3289025356971582E-2</c:v>
                </c:pt>
                <c:pt idx="25">
                  <c:v>2.4770387852997545E-2</c:v>
                </c:pt>
                <c:pt idx="26">
                  <c:v>2.6316719433631224E-2</c:v>
                </c:pt>
                <c:pt idx="27">
                  <c:v>2.7928534316654752E-2</c:v>
                </c:pt>
                <c:pt idx="28">
                  <c:v>2.9606153696863778E-2</c:v>
                </c:pt>
                <c:pt idx="29">
                  <c:v>3.1349692458962117E-2</c:v>
                </c:pt>
                <c:pt idx="30">
                  <c:v>3.3159046264249384E-2</c:v>
                </c:pt>
                <c:pt idx="31">
                  <c:v>3.5033879122083202E-2</c:v>
                </c:pt>
                <c:pt idx="32">
                  <c:v>3.6973611559818327E-2</c:v>
                </c:pt>
                <c:pt idx="33">
                  <c:v>3.8977409506766633E-2</c:v>
                </c:pt>
                <c:pt idx="34">
                  <c:v>4.1044174008616305E-2</c:v>
                </c:pt>
                <c:pt idx="35">
                  <c:v>4.3172531888630371E-2</c:v>
                </c:pt>
                <c:pt idx="36">
                  <c:v>4.5360827470759126E-2</c:v>
                </c:pt>
                <c:pt idx="37">
                  <c:v>4.7607115477503223E-2</c:v>
                </c:pt>
                <c:pt idx="38">
                  <c:v>4.9909155211914726E-2</c:v>
                </c:pt>
                <c:pt idx="39">
                  <c:v>5.2264406128502625E-2</c:v>
                </c:pt>
                <c:pt idx="40">
                  <c:v>5.4670024891997633E-2</c:v>
                </c:pt>
                <c:pt idx="41">
                  <c:v>5.712286401593554E-2</c:v>
                </c:pt>
                <c:pt idx="42">
                  <c:v>5.9619472164846594E-2</c:v>
                </c:pt>
                <c:pt idx="43">
                  <c:v>6.21560961945214E-2</c:v>
                </c:pt>
                <c:pt idx="44">
                  <c:v>6.4728684994403804E-2</c:v>
                </c:pt>
                <c:pt idx="45">
                  <c:v>6.7332895184685757E-2</c:v>
                </c:pt>
                <c:pt idx="46">
                  <c:v>6.9964098708240899E-2</c:v>
                </c:pt>
                <c:pt idx="47">
                  <c:v>7.261739234418299E-2</c:v>
                </c:pt>
                <c:pt idx="48">
                  <c:v>7.5287609155707633E-2</c:v>
                </c:pt>
                <c:pt idx="49">
                  <c:v>7.7969331870053782E-2</c:v>
                </c:pt>
                <c:pt idx="50">
                  <c:v>8.0656908173047256E-2</c:v>
                </c:pt>
                <c:pt idx="51">
                  <c:v>8.3344467884885615E-2</c:v>
                </c:pt>
                <c:pt idx="52">
                  <c:v>8.6025941967745365E-2</c:v>
                </c:pt>
                <c:pt idx="53">
                  <c:v>8.8695083299584421E-2</c:v>
                </c:pt>
                <c:pt idx="54">
                  <c:v>9.1345489132342292E-2</c:v>
                </c:pt>
                <c:pt idx="55">
                  <c:v>9.3970625136767003E-2</c:v>
                </c:pt>
                <c:pt idx="56">
                  <c:v>9.656385092049373E-2</c:v>
                </c:pt>
                <c:pt idx="57">
                  <c:v>9.9118446890933687E-2</c:v>
                </c:pt>
                <c:pt idx="58">
                  <c:v>0.10162764232017189</c:v>
                </c:pt>
                <c:pt idx="59">
                  <c:v>0.10408464445558661</c:v>
                </c:pt>
                <c:pt idx="60">
                  <c:v>0.10648266850745028</c:v>
                </c:pt>
                <c:pt idx="61">
                  <c:v>0.10881496833350821</c:v>
                </c:pt>
                <c:pt idx="62">
                  <c:v>0.11107486763059944</c:v>
                </c:pt>
                <c:pt idx="63">
                  <c:v>0.11325579143491894</c:v>
                </c:pt>
                <c:pt idx="64">
                  <c:v>0.11535129772564055</c:v>
                </c:pt>
                <c:pt idx="65">
                  <c:v>0.11735510892143276</c:v>
                </c:pt>
                <c:pt idx="66">
                  <c:v>0.11926114305598928</c:v>
                </c:pt>
                <c:pt idx="67">
                  <c:v>0.12106354441713899</c:v>
                </c:pt>
                <c:pt idx="68">
                  <c:v>0.12275671343444079</c:v>
                </c:pt>
                <c:pt idx="69">
                  <c:v>0.12433533560244255</c:v>
                </c:pt>
                <c:pt idx="70">
                  <c:v>0.12579440923099747</c:v>
                </c:pt>
                <c:pt idx="71">
                  <c:v>0.12712927182017433</c:v>
                </c:pt>
                <c:pt idx="72">
                  <c:v>0.12833562486533764</c:v>
                </c:pt>
                <c:pt idx="73">
                  <c:v>0.12940955690784864</c:v>
                </c:pt>
                <c:pt idx="74">
                  <c:v>0.13034756465848504</c:v>
                </c:pt>
                <c:pt idx="75">
                  <c:v>0.13114657203397975</c:v>
                </c:pt>
                <c:pt idx="76">
                  <c:v>0.13180394696193906</c:v>
                </c:pt>
                <c:pt idx="77">
                  <c:v>0.13231751582567047</c:v>
                </c:pt>
                <c:pt idx="78">
                  <c:v>0.13268557543798398</c:v>
                </c:pt>
                <c:pt idx="79">
                  <c:v>0.13290690245165895</c:v>
                </c:pt>
                <c:pt idx="80">
                  <c:v>0.13298076013381088</c:v>
                </c:pt>
                <c:pt idx="81">
                  <c:v>0.13290690245165906</c:v>
                </c:pt>
                <c:pt idx="82">
                  <c:v>0.13268557543798415</c:v>
                </c:pt>
                <c:pt idx="83">
                  <c:v>0.13231751582567075</c:v>
                </c:pt>
                <c:pt idx="84">
                  <c:v>0.13180394696193942</c:v>
                </c:pt>
                <c:pt idx="85">
                  <c:v>0.13114657203398017</c:v>
                </c:pt>
                <c:pt idx="86">
                  <c:v>0.13034756465848557</c:v>
                </c:pt>
                <c:pt idx="87">
                  <c:v>0.12940955690784925</c:v>
                </c:pt>
                <c:pt idx="88">
                  <c:v>0.12833562486533831</c:v>
                </c:pt>
                <c:pt idx="89">
                  <c:v>0.12712927182017508</c:v>
                </c:pt>
                <c:pt idx="90">
                  <c:v>0.12579440923099813</c:v>
                </c:pt>
                <c:pt idx="91">
                  <c:v>0.12433533560244332</c:v>
                </c:pt>
                <c:pt idx="92">
                  <c:v>0.12275671343444161</c:v>
                </c:pt>
                <c:pt idx="93">
                  <c:v>0.12106354441713985</c:v>
                </c:pt>
                <c:pt idx="94">
                  <c:v>0.11926114305599021</c:v>
                </c:pt>
                <c:pt idx="95">
                  <c:v>0.11735510892143375</c:v>
                </c:pt>
                <c:pt idx="96">
                  <c:v>0.11535129772564159</c:v>
                </c:pt>
                <c:pt idx="97">
                  <c:v>0.11325579143492001</c:v>
                </c:pt>
                <c:pt idx="98">
                  <c:v>0.11107486763060055</c:v>
                </c:pt>
                <c:pt idx="99">
                  <c:v>0.10881496833350958</c:v>
                </c:pt>
                <c:pt idx="100">
                  <c:v>0.10648266850745169</c:v>
                </c:pt>
                <c:pt idx="101">
                  <c:v>0.1040846444555871</c:v>
                </c:pt>
                <c:pt idx="102">
                  <c:v>0.10162764232017238</c:v>
                </c:pt>
                <c:pt idx="103">
                  <c:v>9.91184468909342E-2</c:v>
                </c:pt>
                <c:pt idx="104">
                  <c:v>9.6563850920494257E-2</c:v>
                </c:pt>
                <c:pt idx="105">
                  <c:v>9.3970625136767516E-2</c:v>
                </c:pt>
                <c:pt idx="106">
                  <c:v>9.1345489132342805E-2</c:v>
                </c:pt>
                <c:pt idx="107">
                  <c:v>8.8695083299584948E-2</c:v>
                </c:pt>
                <c:pt idx="108">
                  <c:v>8.6025941967745906E-2</c:v>
                </c:pt>
                <c:pt idx="109">
                  <c:v>8.3344467884886156E-2</c:v>
                </c:pt>
                <c:pt idx="110">
                  <c:v>8.0656908173047798E-2</c:v>
                </c:pt>
                <c:pt idx="111">
                  <c:v>7.7969331870054323E-2</c:v>
                </c:pt>
                <c:pt idx="112">
                  <c:v>7.528760915570816E-2</c:v>
                </c:pt>
                <c:pt idx="113">
                  <c:v>7.2617392344183518E-2</c:v>
                </c:pt>
                <c:pt idx="114">
                  <c:v>6.9964098708241426E-2</c:v>
                </c:pt>
                <c:pt idx="115">
                  <c:v>6.7332895184686298E-2</c:v>
                </c:pt>
                <c:pt idx="116">
                  <c:v>6.4728684994404317E-2</c:v>
                </c:pt>
                <c:pt idx="117">
                  <c:v>6.2156096194521913E-2</c:v>
                </c:pt>
                <c:pt idx="118">
                  <c:v>5.9619472164846851E-2</c:v>
                </c:pt>
                <c:pt idx="119">
                  <c:v>5.7122864015935783E-2</c:v>
                </c:pt>
                <c:pt idx="120">
                  <c:v>5.4670024891997876E-2</c:v>
                </c:pt>
                <c:pt idx="121">
                  <c:v>5.2264406128502874E-2</c:v>
                </c:pt>
                <c:pt idx="122">
                  <c:v>4.9909155211914948E-2</c:v>
                </c:pt>
                <c:pt idx="123">
                  <c:v>4.7607115477503438E-2</c:v>
                </c:pt>
                <c:pt idx="124">
                  <c:v>4.5360827470759348E-2</c:v>
                </c:pt>
                <c:pt idx="125">
                  <c:v>4.3172531888630579E-2</c:v>
                </c:pt>
                <c:pt idx="126">
                  <c:v>4.1044174008616527E-2</c:v>
                </c:pt>
                <c:pt idx="127">
                  <c:v>3.8977409506766834E-2</c:v>
                </c:pt>
                <c:pt idx="128">
                  <c:v>3.6973611559818528E-2</c:v>
                </c:pt>
                <c:pt idx="129">
                  <c:v>3.5033879122083375E-2</c:v>
                </c:pt>
                <c:pt idx="130">
                  <c:v>3.3159046264249557E-2</c:v>
                </c:pt>
                <c:pt idx="131">
                  <c:v>3.1349692458962311E-2</c:v>
                </c:pt>
                <c:pt idx="132">
                  <c:v>2.9606153696863952E-2</c:v>
                </c:pt>
                <c:pt idx="133">
                  <c:v>2.7928534316654919E-2</c:v>
                </c:pt>
                <c:pt idx="134">
                  <c:v>2.6316719433631383E-2</c:v>
                </c:pt>
                <c:pt idx="135">
                  <c:v>2.4770387852997702E-2</c:v>
                </c:pt>
                <c:pt idx="136">
                  <c:v>2.3289025356971735E-2</c:v>
                </c:pt>
                <c:pt idx="137">
                  <c:v>2.1871938258225528E-2</c:v>
                </c:pt>
                <c:pt idx="138">
                  <c:v>2.051826711644909E-2</c:v>
                </c:pt>
                <c:pt idx="139">
                  <c:v>1.9227000519710935E-2</c:v>
                </c:pt>
                <c:pt idx="140">
                  <c:v>1.7996988837729353E-2</c:v>
                </c:pt>
                <c:pt idx="141">
                  <c:v>1.6826957860077044E-2</c:v>
                </c:pt>
                <c:pt idx="142">
                  <c:v>1.5715522238624952E-2</c:v>
                </c:pt>
                <c:pt idx="143">
                  <c:v>1.4661198660143419E-2</c:v>
                </c:pt>
                <c:pt idx="144">
                  <c:v>1.36624186817417E-2</c:v>
                </c:pt>
                <c:pt idx="145">
                  <c:v>1.271754116880691E-2</c:v>
                </c:pt>
                <c:pt idx="146">
                  <c:v>1.1824864282078006E-2</c:v>
                </c:pt>
                <c:pt idx="147">
                  <c:v>1.0982636967485578E-2</c:v>
                </c:pt>
                <c:pt idx="148">
                  <c:v>1.018906990929593E-2</c:v>
                </c:pt>
                <c:pt idx="149">
                  <c:v>9.4423459138677848E-3</c:v>
                </c:pt>
                <c:pt idx="150">
                  <c:v>8.7406296979038508E-3</c:v>
                </c:pt>
                <c:pt idx="151">
                  <c:v>8.0820770614097558E-3</c:v>
                </c:pt>
                <c:pt idx="152">
                  <c:v>7.4648434316148963E-3</c:v>
                </c:pt>
                <c:pt idx="153">
                  <c:v>6.8870917698266232E-3</c:v>
                </c:pt>
                <c:pt idx="154">
                  <c:v>6.346999838550609E-3</c:v>
                </c:pt>
                <c:pt idx="155">
                  <c:v>5.8427668311900006E-3</c:v>
                </c:pt>
                <c:pt idx="156">
                  <c:v>5.3726193712167834E-3</c:v>
                </c:pt>
                <c:pt idx="157">
                  <c:v>4.9348168918758569E-3</c:v>
                </c:pt>
                <c:pt idx="158">
                  <c:v>4.5276564112289299E-3</c:v>
                </c:pt>
                <c:pt idx="159">
                  <c:v>4.1494767206684312E-3</c:v>
                </c:pt>
                <c:pt idx="160">
                  <c:v>3.7986620079328189E-3</c:v>
                </c:pt>
              </c:numCache>
            </c:numRef>
          </c:yVal>
          <c:smooth val="1"/>
        </c:ser>
        <c:dLbls>
          <c:showLegendKey val="0"/>
          <c:showVal val="0"/>
          <c:showCatName val="0"/>
          <c:showSerName val="0"/>
          <c:showPercent val="0"/>
          <c:showBubbleSize val="0"/>
        </c:dLbls>
        <c:axId val="318059296"/>
        <c:axId val="318059688"/>
      </c:scatterChart>
      <c:valAx>
        <c:axId val="318059296"/>
        <c:scaling>
          <c:orientation val="minMax"/>
        </c:scaling>
        <c:delete val="1"/>
        <c:axPos val="b"/>
        <c:majorTickMark val="none"/>
        <c:minorTickMark val="none"/>
        <c:tickLblPos val="nextTo"/>
        <c:crossAx val="318059688"/>
        <c:crosses val="autoZero"/>
        <c:crossBetween val="midCat"/>
      </c:valAx>
      <c:valAx>
        <c:axId val="318059688"/>
        <c:scaling>
          <c:orientation val="minMax"/>
        </c:scaling>
        <c:delete val="1"/>
        <c:axPos val="l"/>
        <c:numFmt formatCode="General" sourceLinked="1"/>
        <c:majorTickMark val="none"/>
        <c:minorTickMark val="none"/>
        <c:tickLblPos val="nextTo"/>
        <c:crossAx val="3180592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08167611006182E-2"/>
          <c:y val="2.657619473026589E-2"/>
          <c:w val="0.89244146483724029"/>
          <c:h val="0.9468476105394682"/>
        </c:manualLayout>
      </c:layout>
      <c:scatterChart>
        <c:scatterStyle val="smoothMarker"/>
        <c:varyColors val="0"/>
        <c:ser>
          <c:idx val="0"/>
          <c:order val="0"/>
          <c:spPr>
            <a:ln w="38100" cap="rnd">
              <a:solidFill>
                <a:schemeClr val="accent1"/>
              </a:solidFill>
              <a:round/>
            </a:ln>
            <a:effectLst/>
          </c:spPr>
          <c:marker>
            <c:symbol val="none"/>
          </c:marker>
          <c:yVal>
            <c:numRef>
              <c:f>[高齢者の能力.xlsx]Sheet1!$B$1:$B$161</c:f>
              <c:numCache>
                <c:formatCode>General</c:formatCode>
                <c:ptCount val="161"/>
                <c:pt idx="0">
                  <c:v>3.798662007932481E-3</c:v>
                </c:pt>
                <c:pt idx="1">
                  <c:v>4.1494767206680687E-3</c:v>
                </c:pt>
                <c:pt idx="2">
                  <c:v>4.5276564112285379E-3</c:v>
                </c:pt>
                <c:pt idx="3">
                  <c:v>4.9348168918754284E-3</c:v>
                </c:pt>
                <c:pt idx="4">
                  <c:v>5.3726193712163306E-3</c:v>
                </c:pt>
                <c:pt idx="5">
                  <c:v>5.8427668311895132E-3</c:v>
                </c:pt>
                <c:pt idx="6">
                  <c:v>6.3469998385500877E-3</c:v>
                </c:pt>
                <c:pt idx="7">
                  <c:v>6.8870917698260732E-3</c:v>
                </c:pt>
                <c:pt idx="8">
                  <c:v>7.4648434316142995E-3</c:v>
                </c:pt>
                <c:pt idx="9">
                  <c:v>8.0820770614091209E-3</c:v>
                </c:pt>
                <c:pt idx="10">
                  <c:v>8.7406296979031604E-3</c:v>
                </c:pt>
                <c:pt idx="11">
                  <c:v>9.4423459138670528E-3</c:v>
                </c:pt>
                <c:pt idx="12">
                  <c:v>1.0189069909295162E-2</c:v>
                </c:pt>
                <c:pt idx="13">
                  <c:v>1.0982636967484763E-2</c:v>
                </c:pt>
                <c:pt idx="14">
                  <c:v>1.1824864282077152E-2</c:v>
                </c:pt>
                <c:pt idx="15">
                  <c:v>1.2717541168805897E-2</c:v>
                </c:pt>
                <c:pt idx="16">
                  <c:v>1.3662418681740627E-2</c:v>
                </c:pt>
                <c:pt idx="17">
                  <c:v>1.46611986601423E-2</c:v>
                </c:pt>
                <c:pt idx="18">
                  <c:v>1.5715522238623755E-2</c:v>
                </c:pt>
                <c:pt idx="19">
                  <c:v>1.6826957860075781E-2</c:v>
                </c:pt>
                <c:pt idx="20">
                  <c:v>1.7996988837729239E-2</c:v>
                </c:pt>
                <c:pt idx="21">
                  <c:v>1.9227000519710807E-2</c:v>
                </c:pt>
                <c:pt idx="22">
                  <c:v>2.0518267116448965E-2</c:v>
                </c:pt>
                <c:pt idx="23">
                  <c:v>2.1871938258225396E-2</c:v>
                </c:pt>
                <c:pt idx="24">
                  <c:v>2.3289025356971582E-2</c:v>
                </c:pt>
                <c:pt idx="25">
                  <c:v>2.4770387852997545E-2</c:v>
                </c:pt>
                <c:pt idx="26">
                  <c:v>2.6316719433631224E-2</c:v>
                </c:pt>
                <c:pt idx="27">
                  <c:v>2.7928534316654752E-2</c:v>
                </c:pt>
                <c:pt idx="28">
                  <c:v>2.9606153696863778E-2</c:v>
                </c:pt>
                <c:pt idx="29">
                  <c:v>3.1349692458962117E-2</c:v>
                </c:pt>
                <c:pt idx="30">
                  <c:v>3.3159046264249384E-2</c:v>
                </c:pt>
                <c:pt idx="31">
                  <c:v>3.5033879122083202E-2</c:v>
                </c:pt>
                <c:pt idx="32">
                  <c:v>3.6973611559818327E-2</c:v>
                </c:pt>
                <c:pt idx="33">
                  <c:v>3.8977409506766633E-2</c:v>
                </c:pt>
                <c:pt idx="34">
                  <c:v>4.1044174008616305E-2</c:v>
                </c:pt>
                <c:pt idx="35">
                  <c:v>4.3172531888630371E-2</c:v>
                </c:pt>
                <c:pt idx="36">
                  <c:v>4.5360827470759126E-2</c:v>
                </c:pt>
                <c:pt idx="37">
                  <c:v>4.7607115477503223E-2</c:v>
                </c:pt>
                <c:pt idx="38">
                  <c:v>4.9909155211914726E-2</c:v>
                </c:pt>
                <c:pt idx="39">
                  <c:v>5.2264406128502625E-2</c:v>
                </c:pt>
                <c:pt idx="40">
                  <c:v>5.4670024891997633E-2</c:v>
                </c:pt>
                <c:pt idx="41">
                  <c:v>5.712286401593554E-2</c:v>
                </c:pt>
                <c:pt idx="42">
                  <c:v>5.9619472164846594E-2</c:v>
                </c:pt>
                <c:pt idx="43">
                  <c:v>6.21560961945214E-2</c:v>
                </c:pt>
                <c:pt idx="44">
                  <c:v>6.4728684994403804E-2</c:v>
                </c:pt>
                <c:pt idx="45">
                  <c:v>6.7332895184685757E-2</c:v>
                </c:pt>
                <c:pt idx="46">
                  <c:v>6.9964098708240899E-2</c:v>
                </c:pt>
                <c:pt idx="47">
                  <c:v>7.261739234418299E-2</c:v>
                </c:pt>
                <c:pt idx="48">
                  <c:v>7.5287609155707633E-2</c:v>
                </c:pt>
                <c:pt idx="49">
                  <c:v>7.7969331870053782E-2</c:v>
                </c:pt>
                <c:pt idx="50">
                  <c:v>8.0656908173047256E-2</c:v>
                </c:pt>
                <c:pt idx="51">
                  <c:v>8.3344467884885615E-2</c:v>
                </c:pt>
                <c:pt idx="52">
                  <c:v>8.6025941967745365E-2</c:v>
                </c:pt>
                <c:pt idx="53">
                  <c:v>8.8695083299584421E-2</c:v>
                </c:pt>
                <c:pt idx="54">
                  <c:v>9.1345489132342292E-2</c:v>
                </c:pt>
                <c:pt idx="55">
                  <c:v>9.3970625136767003E-2</c:v>
                </c:pt>
                <c:pt idx="56">
                  <c:v>9.656385092049373E-2</c:v>
                </c:pt>
                <c:pt idx="57">
                  <c:v>9.9118446890933687E-2</c:v>
                </c:pt>
                <c:pt idx="58">
                  <c:v>0.10162764232017189</c:v>
                </c:pt>
                <c:pt idx="59">
                  <c:v>0.10408464445558661</c:v>
                </c:pt>
                <c:pt idx="60">
                  <c:v>0.10648266850745028</c:v>
                </c:pt>
                <c:pt idx="61">
                  <c:v>0.10881496833350821</c:v>
                </c:pt>
                <c:pt idx="62">
                  <c:v>0.11107486763059944</c:v>
                </c:pt>
                <c:pt idx="63">
                  <c:v>0.11325579143491894</c:v>
                </c:pt>
                <c:pt idx="64">
                  <c:v>0.11535129772564055</c:v>
                </c:pt>
                <c:pt idx="65">
                  <c:v>0.11735510892143276</c:v>
                </c:pt>
                <c:pt idx="66">
                  <c:v>0.11926114305598928</c:v>
                </c:pt>
                <c:pt idx="67">
                  <c:v>0.12106354441713899</c:v>
                </c:pt>
                <c:pt idx="68">
                  <c:v>0.12275671343444079</c:v>
                </c:pt>
                <c:pt idx="69">
                  <c:v>0.12433533560244255</c:v>
                </c:pt>
                <c:pt idx="70">
                  <c:v>0.12579440923099747</c:v>
                </c:pt>
                <c:pt idx="71">
                  <c:v>0.12712927182017433</c:v>
                </c:pt>
                <c:pt idx="72">
                  <c:v>0.12833562486533764</c:v>
                </c:pt>
                <c:pt idx="73">
                  <c:v>0.12940955690784864</c:v>
                </c:pt>
                <c:pt idx="74">
                  <c:v>0.13034756465848504</c:v>
                </c:pt>
                <c:pt idx="75">
                  <c:v>0.13114657203397975</c:v>
                </c:pt>
                <c:pt idx="76">
                  <c:v>0.13180394696193906</c:v>
                </c:pt>
                <c:pt idx="77">
                  <c:v>0.13231751582567047</c:v>
                </c:pt>
                <c:pt idx="78">
                  <c:v>0.13268557543798398</c:v>
                </c:pt>
                <c:pt idx="79">
                  <c:v>0.13290690245165895</c:v>
                </c:pt>
                <c:pt idx="80">
                  <c:v>0.13298076013381088</c:v>
                </c:pt>
                <c:pt idx="81">
                  <c:v>0.13290690245165906</c:v>
                </c:pt>
                <c:pt idx="82">
                  <c:v>0.13268557543798415</c:v>
                </c:pt>
                <c:pt idx="83">
                  <c:v>0.13231751582567075</c:v>
                </c:pt>
                <c:pt idx="84">
                  <c:v>0.13180394696193942</c:v>
                </c:pt>
                <c:pt idx="85">
                  <c:v>0.13114657203398017</c:v>
                </c:pt>
                <c:pt idx="86">
                  <c:v>0.13034756465848557</c:v>
                </c:pt>
                <c:pt idx="87">
                  <c:v>0.12940955690784925</c:v>
                </c:pt>
                <c:pt idx="88">
                  <c:v>0.12833562486533831</c:v>
                </c:pt>
                <c:pt idx="89">
                  <c:v>0.12712927182017508</c:v>
                </c:pt>
                <c:pt idx="90">
                  <c:v>0.12579440923099813</c:v>
                </c:pt>
                <c:pt idx="91">
                  <c:v>0.12433533560244332</c:v>
                </c:pt>
                <c:pt idx="92">
                  <c:v>0.12275671343444161</c:v>
                </c:pt>
                <c:pt idx="93">
                  <c:v>0.12106354441713985</c:v>
                </c:pt>
                <c:pt idx="94">
                  <c:v>0.11926114305599021</c:v>
                </c:pt>
                <c:pt idx="95">
                  <c:v>0.11735510892143375</c:v>
                </c:pt>
                <c:pt idx="96">
                  <c:v>0.11535129772564159</c:v>
                </c:pt>
                <c:pt idx="97">
                  <c:v>0.11325579143492001</c:v>
                </c:pt>
                <c:pt idx="98">
                  <c:v>0.11107486763060055</c:v>
                </c:pt>
                <c:pt idx="99">
                  <c:v>0.10881496833350958</c:v>
                </c:pt>
                <c:pt idx="100">
                  <c:v>0.10648266850745169</c:v>
                </c:pt>
                <c:pt idx="101">
                  <c:v>0.1040846444555871</c:v>
                </c:pt>
                <c:pt idx="102">
                  <c:v>0.10162764232017238</c:v>
                </c:pt>
                <c:pt idx="103">
                  <c:v>9.91184468909342E-2</c:v>
                </c:pt>
                <c:pt idx="104">
                  <c:v>9.6563850920494257E-2</c:v>
                </c:pt>
                <c:pt idx="105">
                  <c:v>9.3970625136767516E-2</c:v>
                </c:pt>
                <c:pt idx="106">
                  <c:v>9.1345489132342805E-2</c:v>
                </c:pt>
                <c:pt idx="107">
                  <c:v>8.8695083299584948E-2</c:v>
                </c:pt>
                <c:pt idx="108">
                  <c:v>8.6025941967745906E-2</c:v>
                </c:pt>
                <c:pt idx="109">
                  <c:v>8.3344467884886156E-2</c:v>
                </c:pt>
                <c:pt idx="110">
                  <c:v>8.0656908173047798E-2</c:v>
                </c:pt>
                <c:pt idx="111">
                  <c:v>7.7969331870054323E-2</c:v>
                </c:pt>
                <c:pt idx="112">
                  <c:v>7.528760915570816E-2</c:v>
                </c:pt>
                <c:pt idx="113">
                  <c:v>7.2617392344183518E-2</c:v>
                </c:pt>
                <c:pt idx="114">
                  <c:v>6.9964098708241426E-2</c:v>
                </c:pt>
                <c:pt idx="115">
                  <c:v>6.7332895184686298E-2</c:v>
                </c:pt>
                <c:pt idx="116">
                  <c:v>6.4728684994404317E-2</c:v>
                </c:pt>
                <c:pt idx="117">
                  <c:v>6.2156096194521913E-2</c:v>
                </c:pt>
                <c:pt idx="118">
                  <c:v>5.9619472164846851E-2</c:v>
                </c:pt>
                <c:pt idx="119">
                  <c:v>5.7122864015935783E-2</c:v>
                </c:pt>
                <c:pt idx="120">
                  <c:v>5.4670024891997876E-2</c:v>
                </c:pt>
                <c:pt idx="121">
                  <c:v>5.2264406128502874E-2</c:v>
                </c:pt>
                <c:pt idx="122">
                  <c:v>4.9909155211914948E-2</c:v>
                </c:pt>
                <c:pt idx="123">
                  <c:v>4.7607115477503438E-2</c:v>
                </c:pt>
                <c:pt idx="124">
                  <c:v>4.5360827470759348E-2</c:v>
                </c:pt>
                <c:pt idx="125">
                  <c:v>4.3172531888630579E-2</c:v>
                </c:pt>
                <c:pt idx="126">
                  <c:v>4.1044174008616527E-2</c:v>
                </c:pt>
                <c:pt idx="127">
                  <c:v>3.8977409506766834E-2</c:v>
                </c:pt>
                <c:pt idx="128">
                  <c:v>3.6973611559818528E-2</c:v>
                </c:pt>
                <c:pt idx="129">
                  <c:v>3.5033879122083375E-2</c:v>
                </c:pt>
                <c:pt idx="130">
                  <c:v>3.3159046264249557E-2</c:v>
                </c:pt>
                <c:pt idx="131">
                  <c:v>3.1349692458962311E-2</c:v>
                </c:pt>
                <c:pt idx="132">
                  <c:v>2.9606153696863952E-2</c:v>
                </c:pt>
                <c:pt idx="133">
                  <c:v>2.7928534316654919E-2</c:v>
                </c:pt>
                <c:pt idx="134">
                  <c:v>2.6316719433631383E-2</c:v>
                </c:pt>
                <c:pt idx="135">
                  <c:v>2.4770387852997702E-2</c:v>
                </c:pt>
                <c:pt idx="136">
                  <c:v>2.3289025356971735E-2</c:v>
                </c:pt>
                <c:pt idx="137">
                  <c:v>2.1871938258225528E-2</c:v>
                </c:pt>
                <c:pt idx="138">
                  <c:v>2.051826711644909E-2</c:v>
                </c:pt>
                <c:pt idx="139">
                  <c:v>1.9227000519710935E-2</c:v>
                </c:pt>
                <c:pt idx="140">
                  <c:v>1.7996988837729353E-2</c:v>
                </c:pt>
                <c:pt idx="141">
                  <c:v>1.6826957860077044E-2</c:v>
                </c:pt>
                <c:pt idx="142">
                  <c:v>1.5715522238624952E-2</c:v>
                </c:pt>
                <c:pt idx="143">
                  <c:v>1.4661198660143419E-2</c:v>
                </c:pt>
                <c:pt idx="144">
                  <c:v>1.36624186817417E-2</c:v>
                </c:pt>
                <c:pt idx="145">
                  <c:v>1.271754116880691E-2</c:v>
                </c:pt>
                <c:pt idx="146">
                  <c:v>1.1824864282078006E-2</c:v>
                </c:pt>
                <c:pt idx="147">
                  <c:v>1.0982636967485578E-2</c:v>
                </c:pt>
                <c:pt idx="148">
                  <c:v>1.018906990929593E-2</c:v>
                </c:pt>
                <c:pt idx="149">
                  <c:v>9.4423459138677848E-3</c:v>
                </c:pt>
                <c:pt idx="150">
                  <c:v>8.7406296979038508E-3</c:v>
                </c:pt>
                <c:pt idx="151">
                  <c:v>8.0820770614097558E-3</c:v>
                </c:pt>
                <c:pt idx="152">
                  <c:v>7.4648434316148963E-3</c:v>
                </c:pt>
                <c:pt idx="153">
                  <c:v>6.8870917698266232E-3</c:v>
                </c:pt>
                <c:pt idx="154">
                  <c:v>6.346999838550609E-3</c:v>
                </c:pt>
                <c:pt idx="155">
                  <c:v>5.8427668311900006E-3</c:v>
                </c:pt>
                <c:pt idx="156">
                  <c:v>5.3726193712167834E-3</c:v>
                </c:pt>
                <c:pt idx="157">
                  <c:v>4.9348168918758569E-3</c:v>
                </c:pt>
                <c:pt idx="158">
                  <c:v>4.5276564112289299E-3</c:v>
                </c:pt>
                <c:pt idx="159">
                  <c:v>4.1494767206684312E-3</c:v>
                </c:pt>
                <c:pt idx="160">
                  <c:v>3.7986620079328189E-3</c:v>
                </c:pt>
              </c:numCache>
            </c:numRef>
          </c:yVal>
          <c:smooth val="1"/>
        </c:ser>
        <c:dLbls>
          <c:showLegendKey val="0"/>
          <c:showVal val="0"/>
          <c:showCatName val="0"/>
          <c:showSerName val="0"/>
          <c:showPercent val="0"/>
          <c:showBubbleSize val="0"/>
        </c:dLbls>
        <c:axId val="318053416"/>
        <c:axId val="318054592"/>
      </c:scatterChart>
      <c:valAx>
        <c:axId val="318053416"/>
        <c:scaling>
          <c:orientation val="minMax"/>
        </c:scaling>
        <c:delete val="1"/>
        <c:axPos val="b"/>
        <c:majorTickMark val="none"/>
        <c:minorTickMark val="none"/>
        <c:tickLblPos val="nextTo"/>
        <c:crossAx val="318054592"/>
        <c:crosses val="autoZero"/>
        <c:crossBetween val="midCat"/>
      </c:valAx>
      <c:valAx>
        <c:axId val="318054592"/>
        <c:scaling>
          <c:orientation val="minMax"/>
        </c:scaling>
        <c:delete val="1"/>
        <c:axPos val="l"/>
        <c:numFmt formatCode="General" sourceLinked="1"/>
        <c:majorTickMark val="none"/>
        <c:minorTickMark val="none"/>
        <c:tickLblPos val="nextTo"/>
        <c:crossAx val="3180534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2A88A-51E9-4895-9D09-49D62DF1C95E}" type="doc">
      <dgm:prSet loTypeId="urn:microsoft.com/office/officeart/2005/8/layout/chevron2" loCatId="process" qsTypeId="urn:microsoft.com/office/officeart/2005/8/quickstyle/simple5" qsCatId="simple" csTypeId="urn:microsoft.com/office/officeart/2005/8/colors/accent0_3" csCatId="mainScheme" phldr="1"/>
      <dgm:spPr/>
      <dgm:t>
        <a:bodyPr/>
        <a:lstStyle/>
        <a:p>
          <a:endParaRPr kumimoji="1" lang="ja-JP" altLang="en-US"/>
        </a:p>
      </dgm:t>
    </dgm:pt>
    <dgm:pt modelId="{74403E9E-C075-48FF-A145-54D38596E33F}">
      <dgm:prSet phldrT="[テキスト]" custT="1"/>
      <dgm:spPr/>
      <dgm:t>
        <a:bodyPr/>
        <a:lstStyle/>
        <a:p>
          <a:r>
            <a:rPr kumimoji="1" lang="en-US" altLang="ja-JP" sz="2000" b="1" dirty="0" smtClean="0"/>
            <a:t/>
          </a:r>
          <a:br>
            <a:rPr kumimoji="1" lang="en-US" altLang="ja-JP" sz="2000" b="1" dirty="0" smtClean="0"/>
          </a:br>
          <a:r>
            <a:rPr kumimoji="1" lang="ja-JP" altLang="en-US" sz="2000" b="1" dirty="0" smtClean="0"/>
            <a:t>問題提起</a:t>
          </a:r>
          <a:endParaRPr kumimoji="1" lang="ja-JP" altLang="en-US" sz="2000" b="1" dirty="0"/>
        </a:p>
      </dgm:t>
    </dgm:pt>
    <dgm:pt modelId="{E31FA72B-EB02-4A64-A312-8D6044A5B32E}" type="parTrans" cxnId="{42DA6963-9425-4AF2-8157-063F8BDFB245}">
      <dgm:prSet/>
      <dgm:spPr/>
      <dgm:t>
        <a:bodyPr/>
        <a:lstStyle/>
        <a:p>
          <a:endParaRPr kumimoji="1" lang="ja-JP" altLang="en-US"/>
        </a:p>
      </dgm:t>
    </dgm:pt>
    <dgm:pt modelId="{5DEE64B9-0DE0-423E-B62F-CC896B5161DD}" type="sibTrans" cxnId="{42DA6963-9425-4AF2-8157-063F8BDFB245}">
      <dgm:prSet/>
      <dgm:spPr/>
      <dgm:t>
        <a:bodyPr/>
        <a:lstStyle/>
        <a:p>
          <a:endParaRPr kumimoji="1" lang="ja-JP" altLang="en-US"/>
        </a:p>
      </dgm:t>
    </dgm:pt>
    <dgm:pt modelId="{269C2561-9B23-4A33-8579-B30A388F25EE}">
      <dgm:prSet phldrT="[テキスト]"/>
      <dgm:spPr/>
      <dgm:t>
        <a:bodyPr/>
        <a:lstStyle/>
        <a:p>
          <a:r>
            <a:rPr kumimoji="1" lang="en-US" altLang="ja-JP" dirty="0" smtClean="0"/>
            <a:t>I:</a:t>
          </a:r>
          <a:r>
            <a:rPr kumimoji="1" lang="ja-JP" altLang="en-US" dirty="0" smtClean="0"/>
            <a:t>重要な問題を発見したことの経緯を述べる。</a:t>
          </a:r>
          <a:endParaRPr kumimoji="1" lang="ja-JP" altLang="en-US" dirty="0"/>
        </a:p>
      </dgm:t>
    </dgm:pt>
    <dgm:pt modelId="{F126F082-E4BA-4D90-8BCE-D80129D8DF03}" type="parTrans" cxnId="{81AD38FF-F3E9-4408-98EB-D65A17092256}">
      <dgm:prSet/>
      <dgm:spPr/>
      <dgm:t>
        <a:bodyPr/>
        <a:lstStyle/>
        <a:p>
          <a:endParaRPr kumimoji="1" lang="ja-JP" altLang="en-US"/>
        </a:p>
      </dgm:t>
    </dgm:pt>
    <dgm:pt modelId="{DB5467FC-5D75-450C-9467-E4BB215D213A}" type="sibTrans" cxnId="{81AD38FF-F3E9-4408-98EB-D65A17092256}">
      <dgm:prSet/>
      <dgm:spPr/>
      <dgm:t>
        <a:bodyPr/>
        <a:lstStyle/>
        <a:p>
          <a:endParaRPr kumimoji="1" lang="ja-JP" altLang="en-US"/>
        </a:p>
      </dgm:t>
    </dgm:pt>
    <dgm:pt modelId="{ADDCD6FB-3FA1-4A7F-9B5A-8A3C28734F1F}">
      <dgm:prSet phldrT="[テキスト]"/>
      <dgm:spPr/>
      <dgm:t>
        <a:bodyPr/>
        <a:lstStyle/>
        <a:p>
          <a:r>
            <a:rPr kumimoji="1" lang="en-US" altLang="ja-JP" dirty="0" smtClean="0"/>
            <a:t>R:</a:t>
          </a:r>
          <a:r>
            <a:rPr kumimoji="1" lang="ja-JP" altLang="en-US" dirty="0" smtClean="0"/>
            <a:t>その問題を解決する視点と仮説を提示する。</a:t>
          </a:r>
          <a:endParaRPr kumimoji="1" lang="ja-JP" altLang="en-US" dirty="0"/>
        </a:p>
      </dgm:t>
    </dgm:pt>
    <dgm:pt modelId="{85688FA1-78CF-4F30-BA2B-AE39AB8F3DB7}" type="parTrans" cxnId="{A4B4D846-8E33-4F08-B8CD-CCFB5913B05E}">
      <dgm:prSet/>
      <dgm:spPr/>
      <dgm:t>
        <a:bodyPr/>
        <a:lstStyle/>
        <a:p>
          <a:endParaRPr kumimoji="1" lang="ja-JP" altLang="en-US"/>
        </a:p>
      </dgm:t>
    </dgm:pt>
    <dgm:pt modelId="{219BA73B-8E51-4C6D-A004-03D119ECD04D}" type="sibTrans" cxnId="{A4B4D846-8E33-4F08-B8CD-CCFB5913B05E}">
      <dgm:prSet/>
      <dgm:spPr/>
      <dgm:t>
        <a:bodyPr/>
        <a:lstStyle/>
        <a:p>
          <a:endParaRPr kumimoji="1" lang="ja-JP" altLang="en-US"/>
        </a:p>
      </dgm:t>
    </dgm:pt>
    <dgm:pt modelId="{1C590FBC-6D3D-4D93-8A20-AE786E00DEE7}">
      <dgm:prSet phldrT="[テキスト]" custT="1"/>
      <dgm:spPr/>
      <dgm:t>
        <a:bodyPr/>
        <a:lstStyle/>
        <a:p>
          <a:r>
            <a:rPr kumimoji="1" lang="en-US" altLang="ja-JP" sz="2000" b="1" dirty="0" smtClean="0"/>
            <a:t/>
          </a:r>
          <a:br>
            <a:rPr kumimoji="1" lang="en-US" altLang="ja-JP" sz="2000" b="1" dirty="0" smtClean="0"/>
          </a:br>
          <a:r>
            <a:rPr kumimoji="1" lang="ja-JP" altLang="en-US" sz="2000" b="1" dirty="0" smtClean="0"/>
            <a:t>本論</a:t>
          </a:r>
          <a:endParaRPr kumimoji="1" lang="ja-JP" altLang="en-US" sz="2000" b="1" dirty="0"/>
        </a:p>
      </dgm:t>
    </dgm:pt>
    <dgm:pt modelId="{1397D0FB-422A-4C94-A549-0B77E54A187A}" type="parTrans" cxnId="{AC248767-1168-4234-905C-3D1AC4B5D445}">
      <dgm:prSet/>
      <dgm:spPr/>
      <dgm:t>
        <a:bodyPr/>
        <a:lstStyle/>
        <a:p>
          <a:endParaRPr kumimoji="1" lang="ja-JP" altLang="en-US"/>
        </a:p>
      </dgm:t>
    </dgm:pt>
    <dgm:pt modelId="{B602CFDD-6FCC-418E-8968-B40C43FC1236}" type="sibTrans" cxnId="{AC248767-1168-4234-905C-3D1AC4B5D445}">
      <dgm:prSet/>
      <dgm:spPr/>
      <dgm:t>
        <a:bodyPr/>
        <a:lstStyle/>
        <a:p>
          <a:endParaRPr kumimoji="1" lang="ja-JP" altLang="en-US"/>
        </a:p>
      </dgm:t>
    </dgm:pt>
    <dgm:pt modelId="{7DB5144B-B420-4A45-85B0-7B729A62E10E}">
      <dgm:prSet phldrT="[テキスト]"/>
      <dgm:spPr/>
      <dgm:t>
        <a:bodyPr/>
        <a:lstStyle/>
        <a:p>
          <a:r>
            <a:rPr kumimoji="1" lang="en-US" altLang="ja-JP" dirty="0" smtClean="0"/>
            <a:t>A:</a:t>
          </a:r>
          <a:r>
            <a:rPr kumimoji="1" lang="ja-JP" altLang="en-US" dirty="0" smtClean="0"/>
            <a:t>問題をいくつかのブロックへと分割する。</a:t>
          </a:r>
          <a:endParaRPr kumimoji="1" lang="ja-JP" altLang="en-US" dirty="0"/>
        </a:p>
      </dgm:t>
    </dgm:pt>
    <dgm:pt modelId="{F02EAE73-9EB1-4036-AB6D-63528C3880EA}" type="parTrans" cxnId="{8B0E4F9B-4EA8-44BD-951E-5C1EC920C0DB}">
      <dgm:prSet/>
      <dgm:spPr/>
      <dgm:t>
        <a:bodyPr/>
        <a:lstStyle/>
        <a:p>
          <a:endParaRPr kumimoji="1" lang="ja-JP" altLang="en-US"/>
        </a:p>
      </dgm:t>
    </dgm:pt>
    <dgm:pt modelId="{D500DCC7-569F-4981-8AD1-D5E159AF4209}" type="sibTrans" cxnId="{8B0E4F9B-4EA8-44BD-951E-5C1EC920C0DB}">
      <dgm:prSet/>
      <dgm:spPr/>
      <dgm:t>
        <a:bodyPr/>
        <a:lstStyle/>
        <a:p>
          <a:endParaRPr kumimoji="1" lang="ja-JP" altLang="en-US"/>
        </a:p>
      </dgm:t>
    </dgm:pt>
    <dgm:pt modelId="{B841E9AC-1898-463C-ACE4-239FAD822A12}">
      <dgm:prSet phldrT="[テキスト]"/>
      <dgm:spPr/>
      <dgm:t>
        <a:bodyPr/>
        <a:lstStyle/>
        <a:p>
          <a:r>
            <a:rPr kumimoji="1" lang="en-US" altLang="ja-JP" dirty="0" smtClean="0"/>
            <a:t>A:</a:t>
          </a:r>
          <a:r>
            <a:rPr kumimoji="1" lang="ja-JP" altLang="en-US" dirty="0" smtClean="0"/>
            <a:t>ブロックごとに問題を展開し，議論してすべてを解明する。</a:t>
          </a:r>
          <a:endParaRPr kumimoji="1" lang="ja-JP" altLang="en-US" dirty="0"/>
        </a:p>
      </dgm:t>
    </dgm:pt>
    <dgm:pt modelId="{9C610E07-3664-4BAE-AA71-BA142668320D}" type="parTrans" cxnId="{B358BFB3-D060-4F36-A87A-55A8355F7A5A}">
      <dgm:prSet/>
      <dgm:spPr/>
      <dgm:t>
        <a:bodyPr/>
        <a:lstStyle/>
        <a:p>
          <a:endParaRPr kumimoji="1" lang="ja-JP" altLang="en-US"/>
        </a:p>
      </dgm:t>
    </dgm:pt>
    <dgm:pt modelId="{8FD10A22-479F-4186-96D2-1351BF73996D}" type="sibTrans" cxnId="{B358BFB3-D060-4F36-A87A-55A8355F7A5A}">
      <dgm:prSet/>
      <dgm:spPr/>
      <dgm:t>
        <a:bodyPr/>
        <a:lstStyle/>
        <a:p>
          <a:endParaRPr kumimoji="1" lang="ja-JP" altLang="en-US"/>
        </a:p>
      </dgm:t>
    </dgm:pt>
    <dgm:pt modelId="{469BE03B-950D-4314-94FC-7EF7CEE0F496}">
      <dgm:prSet phldrT="[テキスト]" custT="1"/>
      <dgm:spPr/>
      <dgm:t>
        <a:bodyPr/>
        <a:lstStyle/>
        <a:p>
          <a:r>
            <a:rPr kumimoji="1" lang="en-US" altLang="ja-JP" sz="2000" b="1" dirty="0" smtClean="0"/>
            <a:t/>
          </a:r>
          <a:br>
            <a:rPr kumimoji="1" lang="en-US" altLang="ja-JP" sz="2000" b="1" dirty="0" smtClean="0"/>
          </a:br>
          <a:r>
            <a:rPr kumimoji="1" lang="ja-JP" altLang="en-US" sz="2000" b="1" dirty="0" smtClean="0"/>
            <a:t>結論・展望</a:t>
          </a:r>
          <a:endParaRPr kumimoji="1" lang="ja-JP" altLang="en-US" sz="2000" b="1" dirty="0"/>
        </a:p>
      </dgm:t>
    </dgm:pt>
    <dgm:pt modelId="{17B77F28-B6CC-460A-B338-B5DAE68BE5A3}" type="parTrans" cxnId="{D529A827-933C-43EE-9008-7CF5A8ED49EA}">
      <dgm:prSet/>
      <dgm:spPr/>
      <dgm:t>
        <a:bodyPr/>
        <a:lstStyle/>
        <a:p>
          <a:endParaRPr kumimoji="1" lang="ja-JP" altLang="en-US"/>
        </a:p>
      </dgm:t>
    </dgm:pt>
    <dgm:pt modelId="{33D18487-B63C-4A83-9CB3-4F850E0F15C8}" type="sibTrans" cxnId="{D529A827-933C-43EE-9008-7CF5A8ED49EA}">
      <dgm:prSet/>
      <dgm:spPr/>
      <dgm:t>
        <a:bodyPr/>
        <a:lstStyle/>
        <a:p>
          <a:endParaRPr kumimoji="1" lang="ja-JP" altLang="en-US"/>
        </a:p>
      </dgm:t>
    </dgm:pt>
    <dgm:pt modelId="{C4E6D41F-438A-4F0A-8BDE-BB974705C1D3}">
      <dgm:prSet phldrT="[テキスト]"/>
      <dgm:spPr/>
      <dgm:t>
        <a:bodyPr/>
        <a:lstStyle/>
        <a:p>
          <a:r>
            <a:rPr kumimoji="1" lang="en-US" altLang="ja-JP" dirty="0" smtClean="0"/>
            <a:t>C:</a:t>
          </a:r>
          <a:r>
            <a:rPr kumimoji="1" lang="ja-JP" altLang="en-US" dirty="0" smtClean="0"/>
            <a:t>問題を展開して得られた答えを１つにまとめる。</a:t>
          </a:r>
          <a:endParaRPr kumimoji="1" lang="ja-JP" altLang="en-US" dirty="0"/>
        </a:p>
      </dgm:t>
    </dgm:pt>
    <dgm:pt modelId="{806510B6-C567-4AE6-9744-56C278A62E0F}" type="parTrans" cxnId="{86C39D5A-23CC-44B8-8848-BC74957201B8}">
      <dgm:prSet/>
      <dgm:spPr/>
      <dgm:t>
        <a:bodyPr/>
        <a:lstStyle/>
        <a:p>
          <a:endParaRPr kumimoji="1" lang="ja-JP" altLang="en-US"/>
        </a:p>
      </dgm:t>
    </dgm:pt>
    <dgm:pt modelId="{D545FAF2-50EA-46A3-9787-57B70D1E531B}" type="sibTrans" cxnId="{86C39D5A-23CC-44B8-8848-BC74957201B8}">
      <dgm:prSet/>
      <dgm:spPr/>
      <dgm:t>
        <a:bodyPr/>
        <a:lstStyle/>
        <a:p>
          <a:endParaRPr kumimoji="1" lang="ja-JP" altLang="en-US"/>
        </a:p>
      </dgm:t>
    </dgm:pt>
    <dgm:pt modelId="{5155D43F-8E5B-4ED9-8633-94F4DA8A800F}">
      <dgm:prSet phldrT="[テキスト]"/>
      <dgm:spPr/>
      <dgm:t>
        <a:bodyPr/>
        <a:lstStyle/>
        <a:p>
          <a:r>
            <a:rPr kumimoji="1" lang="en-US" altLang="ja-JP" dirty="0" smtClean="0"/>
            <a:t>I:</a:t>
          </a:r>
          <a:r>
            <a:rPr kumimoji="1" lang="ja-JP" altLang="en-US" dirty="0" smtClean="0"/>
            <a:t>残された問題に対する展望を行う。</a:t>
          </a:r>
          <a:endParaRPr kumimoji="1" lang="ja-JP" altLang="en-US" dirty="0"/>
        </a:p>
      </dgm:t>
    </dgm:pt>
    <dgm:pt modelId="{6937FF32-C34F-4829-9BE3-BD57BE0653B6}" type="parTrans" cxnId="{EF724629-1F66-45F8-B3BD-86A55DF6ECF3}">
      <dgm:prSet/>
      <dgm:spPr/>
      <dgm:t>
        <a:bodyPr/>
        <a:lstStyle/>
        <a:p>
          <a:endParaRPr kumimoji="1" lang="ja-JP" altLang="en-US"/>
        </a:p>
      </dgm:t>
    </dgm:pt>
    <dgm:pt modelId="{58994A4C-EDB7-490C-BBA9-EF2F84032431}" type="sibTrans" cxnId="{EF724629-1F66-45F8-B3BD-86A55DF6ECF3}">
      <dgm:prSet/>
      <dgm:spPr/>
      <dgm:t>
        <a:bodyPr/>
        <a:lstStyle/>
        <a:p>
          <a:endParaRPr kumimoji="1" lang="ja-JP" altLang="en-US"/>
        </a:p>
      </dgm:t>
    </dgm:pt>
    <dgm:pt modelId="{AB46C8C9-1270-428D-9D3F-21DD54004C18}" type="pres">
      <dgm:prSet presAssocID="{C732A88A-51E9-4895-9D09-49D62DF1C95E}" presName="linearFlow" presStyleCnt="0">
        <dgm:presLayoutVars>
          <dgm:dir/>
          <dgm:animLvl val="lvl"/>
          <dgm:resizeHandles val="exact"/>
        </dgm:presLayoutVars>
      </dgm:prSet>
      <dgm:spPr/>
      <dgm:t>
        <a:bodyPr/>
        <a:lstStyle/>
        <a:p>
          <a:endParaRPr kumimoji="1" lang="ja-JP" altLang="en-US"/>
        </a:p>
      </dgm:t>
    </dgm:pt>
    <dgm:pt modelId="{77B47685-B482-4289-8184-43648DB875BC}" type="pres">
      <dgm:prSet presAssocID="{74403E9E-C075-48FF-A145-54D38596E33F}" presName="composite" presStyleCnt="0"/>
      <dgm:spPr/>
      <dgm:t>
        <a:bodyPr/>
        <a:lstStyle/>
        <a:p>
          <a:endParaRPr kumimoji="1" lang="ja-JP" altLang="en-US"/>
        </a:p>
      </dgm:t>
    </dgm:pt>
    <dgm:pt modelId="{59C2C91D-7155-4D15-BE01-0721067F2B51}" type="pres">
      <dgm:prSet presAssocID="{74403E9E-C075-48FF-A145-54D38596E33F}" presName="parentText" presStyleLbl="alignNode1" presStyleIdx="0" presStyleCnt="3" custScaleX="119444">
        <dgm:presLayoutVars>
          <dgm:chMax val="1"/>
          <dgm:bulletEnabled val="1"/>
        </dgm:presLayoutVars>
      </dgm:prSet>
      <dgm:spPr/>
      <dgm:t>
        <a:bodyPr/>
        <a:lstStyle/>
        <a:p>
          <a:endParaRPr kumimoji="1" lang="ja-JP" altLang="en-US"/>
        </a:p>
      </dgm:t>
    </dgm:pt>
    <dgm:pt modelId="{0B6375C0-D9F1-4BEE-BA33-0DE9030257BA}" type="pres">
      <dgm:prSet presAssocID="{74403E9E-C075-48FF-A145-54D38596E33F}" presName="descendantText" presStyleLbl="alignAcc1" presStyleIdx="0" presStyleCnt="3" custScaleX="90909" custLinFactNeighborX="-2838">
        <dgm:presLayoutVars>
          <dgm:bulletEnabled val="1"/>
        </dgm:presLayoutVars>
      </dgm:prSet>
      <dgm:spPr/>
      <dgm:t>
        <a:bodyPr/>
        <a:lstStyle/>
        <a:p>
          <a:endParaRPr kumimoji="1" lang="ja-JP" altLang="en-US"/>
        </a:p>
      </dgm:t>
    </dgm:pt>
    <dgm:pt modelId="{87DF69D0-46AE-4430-95F7-E1A3EFCA99FE}" type="pres">
      <dgm:prSet presAssocID="{5DEE64B9-0DE0-423E-B62F-CC896B5161DD}" presName="sp" presStyleCnt="0"/>
      <dgm:spPr/>
      <dgm:t>
        <a:bodyPr/>
        <a:lstStyle/>
        <a:p>
          <a:endParaRPr kumimoji="1" lang="ja-JP" altLang="en-US"/>
        </a:p>
      </dgm:t>
    </dgm:pt>
    <dgm:pt modelId="{4932ED92-1037-48E0-B221-C2C9E368D608}" type="pres">
      <dgm:prSet presAssocID="{1C590FBC-6D3D-4D93-8A20-AE786E00DEE7}" presName="composite" presStyleCnt="0"/>
      <dgm:spPr/>
      <dgm:t>
        <a:bodyPr/>
        <a:lstStyle/>
        <a:p>
          <a:endParaRPr kumimoji="1" lang="ja-JP" altLang="en-US"/>
        </a:p>
      </dgm:t>
    </dgm:pt>
    <dgm:pt modelId="{D7074474-BAF7-4174-B48F-FAFF64AA391B}" type="pres">
      <dgm:prSet presAssocID="{1C590FBC-6D3D-4D93-8A20-AE786E00DEE7}" presName="parentText" presStyleLbl="alignNode1" presStyleIdx="1" presStyleCnt="3" custScaleX="119444">
        <dgm:presLayoutVars>
          <dgm:chMax val="1"/>
          <dgm:bulletEnabled val="1"/>
        </dgm:presLayoutVars>
      </dgm:prSet>
      <dgm:spPr/>
      <dgm:t>
        <a:bodyPr/>
        <a:lstStyle/>
        <a:p>
          <a:endParaRPr kumimoji="1" lang="ja-JP" altLang="en-US"/>
        </a:p>
      </dgm:t>
    </dgm:pt>
    <dgm:pt modelId="{220C33FA-A79A-4F22-8D5A-8ADA250A8B33}" type="pres">
      <dgm:prSet presAssocID="{1C590FBC-6D3D-4D93-8A20-AE786E00DEE7}" presName="descendantText" presStyleLbl="alignAcc1" presStyleIdx="1" presStyleCnt="3" custScaleX="90909" custLinFactNeighborX="-2838">
        <dgm:presLayoutVars>
          <dgm:bulletEnabled val="1"/>
        </dgm:presLayoutVars>
      </dgm:prSet>
      <dgm:spPr/>
      <dgm:t>
        <a:bodyPr/>
        <a:lstStyle/>
        <a:p>
          <a:endParaRPr kumimoji="1" lang="ja-JP" altLang="en-US"/>
        </a:p>
      </dgm:t>
    </dgm:pt>
    <dgm:pt modelId="{F050BF75-703D-4F3D-8F54-DF1F396EA84A}" type="pres">
      <dgm:prSet presAssocID="{B602CFDD-6FCC-418E-8968-B40C43FC1236}" presName="sp" presStyleCnt="0"/>
      <dgm:spPr/>
      <dgm:t>
        <a:bodyPr/>
        <a:lstStyle/>
        <a:p>
          <a:endParaRPr kumimoji="1" lang="ja-JP" altLang="en-US"/>
        </a:p>
      </dgm:t>
    </dgm:pt>
    <dgm:pt modelId="{B221112E-6EEC-4E12-893D-D66C1EA1D727}" type="pres">
      <dgm:prSet presAssocID="{469BE03B-950D-4314-94FC-7EF7CEE0F496}" presName="composite" presStyleCnt="0"/>
      <dgm:spPr/>
      <dgm:t>
        <a:bodyPr/>
        <a:lstStyle/>
        <a:p>
          <a:endParaRPr kumimoji="1" lang="ja-JP" altLang="en-US"/>
        </a:p>
      </dgm:t>
    </dgm:pt>
    <dgm:pt modelId="{4FF4026D-C8BC-4031-826C-B313B0A62D64}" type="pres">
      <dgm:prSet presAssocID="{469BE03B-950D-4314-94FC-7EF7CEE0F496}" presName="parentText" presStyleLbl="alignNode1" presStyleIdx="2" presStyleCnt="3" custScaleX="119444">
        <dgm:presLayoutVars>
          <dgm:chMax val="1"/>
          <dgm:bulletEnabled val="1"/>
        </dgm:presLayoutVars>
      </dgm:prSet>
      <dgm:spPr/>
      <dgm:t>
        <a:bodyPr/>
        <a:lstStyle/>
        <a:p>
          <a:endParaRPr kumimoji="1" lang="ja-JP" altLang="en-US"/>
        </a:p>
      </dgm:t>
    </dgm:pt>
    <dgm:pt modelId="{9718F893-8380-4336-9B1E-1BADEFE17EA2}" type="pres">
      <dgm:prSet presAssocID="{469BE03B-950D-4314-94FC-7EF7CEE0F496}" presName="descendantText" presStyleLbl="alignAcc1" presStyleIdx="2" presStyleCnt="3" custScaleX="90909" custLinFactNeighborX="-2838">
        <dgm:presLayoutVars>
          <dgm:bulletEnabled val="1"/>
        </dgm:presLayoutVars>
      </dgm:prSet>
      <dgm:spPr/>
      <dgm:t>
        <a:bodyPr/>
        <a:lstStyle/>
        <a:p>
          <a:endParaRPr kumimoji="1" lang="ja-JP" altLang="en-US"/>
        </a:p>
      </dgm:t>
    </dgm:pt>
  </dgm:ptLst>
  <dgm:cxnLst>
    <dgm:cxn modelId="{86C39D5A-23CC-44B8-8848-BC74957201B8}" srcId="{469BE03B-950D-4314-94FC-7EF7CEE0F496}" destId="{C4E6D41F-438A-4F0A-8BDE-BB974705C1D3}" srcOrd="0" destOrd="0" parTransId="{806510B6-C567-4AE6-9744-56C278A62E0F}" sibTransId="{D545FAF2-50EA-46A3-9787-57B70D1E531B}"/>
    <dgm:cxn modelId="{5DF425BB-EB41-4FB5-869E-6D5CCA62D582}" type="presOf" srcId="{269C2561-9B23-4A33-8579-B30A388F25EE}" destId="{0B6375C0-D9F1-4BEE-BA33-0DE9030257BA}" srcOrd="0" destOrd="0" presId="urn:microsoft.com/office/officeart/2005/8/layout/chevron2"/>
    <dgm:cxn modelId="{803F48E7-703D-4D96-BF6A-BFE30D3F7FDB}" type="presOf" srcId="{B841E9AC-1898-463C-ACE4-239FAD822A12}" destId="{220C33FA-A79A-4F22-8D5A-8ADA250A8B33}" srcOrd="0" destOrd="1" presId="urn:microsoft.com/office/officeart/2005/8/layout/chevron2"/>
    <dgm:cxn modelId="{DF102E8D-C65E-4E12-9E4E-2BE17E9116A6}" type="presOf" srcId="{469BE03B-950D-4314-94FC-7EF7CEE0F496}" destId="{4FF4026D-C8BC-4031-826C-B313B0A62D64}" srcOrd="0" destOrd="0" presId="urn:microsoft.com/office/officeart/2005/8/layout/chevron2"/>
    <dgm:cxn modelId="{1725E4F0-6FAB-496E-A7E5-35A388DD2DB3}" type="presOf" srcId="{ADDCD6FB-3FA1-4A7F-9B5A-8A3C28734F1F}" destId="{0B6375C0-D9F1-4BEE-BA33-0DE9030257BA}" srcOrd="0" destOrd="1" presId="urn:microsoft.com/office/officeart/2005/8/layout/chevron2"/>
    <dgm:cxn modelId="{B358BFB3-D060-4F36-A87A-55A8355F7A5A}" srcId="{1C590FBC-6D3D-4D93-8A20-AE786E00DEE7}" destId="{B841E9AC-1898-463C-ACE4-239FAD822A12}" srcOrd="1" destOrd="0" parTransId="{9C610E07-3664-4BAE-AA71-BA142668320D}" sibTransId="{8FD10A22-479F-4186-96D2-1351BF73996D}"/>
    <dgm:cxn modelId="{D529A827-933C-43EE-9008-7CF5A8ED49EA}" srcId="{C732A88A-51E9-4895-9D09-49D62DF1C95E}" destId="{469BE03B-950D-4314-94FC-7EF7CEE0F496}" srcOrd="2" destOrd="0" parTransId="{17B77F28-B6CC-460A-B338-B5DAE68BE5A3}" sibTransId="{33D18487-B63C-4A83-9CB3-4F850E0F15C8}"/>
    <dgm:cxn modelId="{3688A76B-34D6-45BE-99E2-9E9A70BB796A}" type="presOf" srcId="{C732A88A-51E9-4895-9D09-49D62DF1C95E}" destId="{AB46C8C9-1270-428D-9D3F-21DD54004C18}" srcOrd="0" destOrd="0" presId="urn:microsoft.com/office/officeart/2005/8/layout/chevron2"/>
    <dgm:cxn modelId="{8B0E4F9B-4EA8-44BD-951E-5C1EC920C0DB}" srcId="{1C590FBC-6D3D-4D93-8A20-AE786E00DEE7}" destId="{7DB5144B-B420-4A45-85B0-7B729A62E10E}" srcOrd="0" destOrd="0" parTransId="{F02EAE73-9EB1-4036-AB6D-63528C3880EA}" sibTransId="{D500DCC7-569F-4981-8AD1-D5E159AF4209}"/>
    <dgm:cxn modelId="{81AD38FF-F3E9-4408-98EB-D65A17092256}" srcId="{74403E9E-C075-48FF-A145-54D38596E33F}" destId="{269C2561-9B23-4A33-8579-B30A388F25EE}" srcOrd="0" destOrd="0" parTransId="{F126F082-E4BA-4D90-8BCE-D80129D8DF03}" sibTransId="{DB5467FC-5D75-450C-9467-E4BB215D213A}"/>
    <dgm:cxn modelId="{42DA6963-9425-4AF2-8157-063F8BDFB245}" srcId="{C732A88A-51E9-4895-9D09-49D62DF1C95E}" destId="{74403E9E-C075-48FF-A145-54D38596E33F}" srcOrd="0" destOrd="0" parTransId="{E31FA72B-EB02-4A64-A312-8D6044A5B32E}" sibTransId="{5DEE64B9-0DE0-423E-B62F-CC896B5161DD}"/>
    <dgm:cxn modelId="{022D6188-0E3F-4D8B-9B10-8387D00455C6}" type="presOf" srcId="{7DB5144B-B420-4A45-85B0-7B729A62E10E}" destId="{220C33FA-A79A-4F22-8D5A-8ADA250A8B33}" srcOrd="0" destOrd="0" presId="urn:microsoft.com/office/officeart/2005/8/layout/chevron2"/>
    <dgm:cxn modelId="{AC248767-1168-4234-905C-3D1AC4B5D445}" srcId="{C732A88A-51E9-4895-9D09-49D62DF1C95E}" destId="{1C590FBC-6D3D-4D93-8A20-AE786E00DEE7}" srcOrd="1" destOrd="0" parTransId="{1397D0FB-422A-4C94-A549-0B77E54A187A}" sibTransId="{B602CFDD-6FCC-418E-8968-B40C43FC1236}"/>
    <dgm:cxn modelId="{876A14A4-1E30-4463-8EC7-D16F395C91D3}" type="presOf" srcId="{1C590FBC-6D3D-4D93-8A20-AE786E00DEE7}" destId="{D7074474-BAF7-4174-B48F-FAFF64AA391B}" srcOrd="0" destOrd="0" presId="urn:microsoft.com/office/officeart/2005/8/layout/chevron2"/>
    <dgm:cxn modelId="{5D02BC1B-354F-4459-BD61-4885F2FD218A}" type="presOf" srcId="{C4E6D41F-438A-4F0A-8BDE-BB974705C1D3}" destId="{9718F893-8380-4336-9B1E-1BADEFE17EA2}" srcOrd="0" destOrd="0" presId="urn:microsoft.com/office/officeart/2005/8/layout/chevron2"/>
    <dgm:cxn modelId="{A4B4D846-8E33-4F08-B8CD-CCFB5913B05E}" srcId="{74403E9E-C075-48FF-A145-54D38596E33F}" destId="{ADDCD6FB-3FA1-4A7F-9B5A-8A3C28734F1F}" srcOrd="1" destOrd="0" parTransId="{85688FA1-78CF-4F30-BA2B-AE39AB8F3DB7}" sibTransId="{219BA73B-8E51-4C6D-A004-03D119ECD04D}"/>
    <dgm:cxn modelId="{EF724629-1F66-45F8-B3BD-86A55DF6ECF3}" srcId="{469BE03B-950D-4314-94FC-7EF7CEE0F496}" destId="{5155D43F-8E5B-4ED9-8633-94F4DA8A800F}" srcOrd="1" destOrd="0" parTransId="{6937FF32-C34F-4829-9BE3-BD57BE0653B6}" sibTransId="{58994A4C-EDB7-490C-BBA9-EF2F84032431}"/>
    <dgm:cxn modelId="{8545C088-8B36-4610-A565-EE53DE01BF9D}" type="presOf" srcId="{74403E9E-C075-48FF-A145-54D38596E33F}" destId="{59C2C91D-7155-4D15-BE01-0721067F2B51}" srcOrd="0" destOrd="0" presId="urn:microsoft.com/office/officeart/2005/8/layout/chevron2"/>
    <dgm:cxn modelId="{63E14115-16DA-4BAB-AD74-4CD43DB32440}" type="presOf" srcId="{5155D43F-8E5B-4ED9-8633-94F4DA8A800F}" destId="{9718F893-8380-4336-9B1E-1BADEFE17EA2}" srcOrd="0" destOrd="1" presId="urn:microsoft.com/office/officeart/2005/8/layout/chevron2"/>
    <dgm:cxn modelId="{6E12A5B1-B132-4E34-97B0-D96443CFE196}" type="presParOf" srcId="{AB46C8C9-1270-428D-9D3F-21DD54004C18}" destId="{77B47685-B482-4289-8184-43648DB875BC}" srcOrd="0" destOrd="0" presId="urn:microsoft.com/office/officeart/2005/8/layout/chevron2"/>
    <dgm:cxn modelId="{E61AD4D7-AA3F-49E9-877B-0F88FA669284}" type="presParOf" srcId="{77B47685-B482-4289-8184-43648DB875BC}" destId="{59C2C91D-7155-4D15-BE01-0721067F2B51}" srcOrd="0" destOrd="0" presId="urn:microsoft.com/office/officeart/2005/8/layout/chevron2"/>
    <dgm:cxn modelId="{5E9B9DFC-56D3-4F4E-884D-95383B542903}" type="presParOf" srcId="{77B47685-B482-4289-8184-43648DB875BC}" destId="{0B6375C0-D9F1-4BEE-BA33-0DE9030257BA}" srcOrd="1" destOrd="0" presId="urn:microsoft.com/office/officeart/2005/8/layout/chevron2"/>
    <dgm:cxn modelId="{0A2D0242-B7CD-4E93-8A92-6CAF974CEDAF}" type="presParOf" srcId="{AB46C8C9-1270-428D-9D3F-21DD54004C18}" destId="{87DF69D0-46AE-4430-95F7-E1A3EFCA99FE}" srcOrd="1" destOrd="0" presId="urn:microsoft.com/office/officeart/2005/8/layout/chevron2"/>
    <dgm:cxn modelId="{C0771814-C138-4A76-9EE5-412F429C27F8}" type="presParOf" srcId="{AB46C8C9-1270-428D-9D3F-21DD54004C18}" destId="{4932ED92-1037-48E0-B221-C2C9E368D608}" srcOrd="2" destOrd="0" presId="urn:microsoft.com/office/officeart/2005/8/layout/chevron2"/>
    <dgm:cxn modelId="{8D461541-A81E-4778-B844-07F70F5E6378}" type="presParOf" srcId="{4932ED92-1037-48E0-B221-C2C9E368D608}" destId="{D7074474-BAF7-4174-B48F-FAFF64AA391B}" srcOrd="0" destOrd="0" presId="urn:microsoft.com/office/officeart/2005/8/layout/chevron2"/>
    <dgm:cxn modelId="{5401E726-AD84-414B-8FAE-7E48C6BC5E47}" type="presParOf" srcId="{4932ED92-1037-48E0-B221-C2C9E368D608}" destId="{220C33FA-A79A-4F22-8D5A-8ADA250A8B33}" srcOrd="1" destOrd="0" presId="urn:microsoft.com/office/officeart/2005/8/layout/chevron2"/>
    <dgm:cxn modelId="{9C704272-40EC-4A22-A995-6577BE2EA0EB}" type="presParOf" srcId="{AB46C8C9-1270-428D-9D3F-21DD54004C18}" destId="{F050BF75-703D-4F3D-8F54-DF1F396EA84A}" srcOrd="3" destOrd="0" presId="urn:microsoft.com/office/officeart/2005/8/layout/chevron2"/>
    <dgm:cxn modelId="{698732CF-AC65-46D1-8A97-844FDCAEDFCC}" type="presParOf" srcId="{AB46C8C9-1270-428D-9D3F-21DD54004C18}" destId="{B221112E-6EEC-4E12-893D-D66C1EA1D727}" srcOrd="4" destOrd="0" presId="urn:microsoft.com/office/officeart/2005/8/layout/chevron2"/>
    <dgm:cxn modelId="{ECC1722E-E224-4734-910B-052A5A076212}" type="presParOf" srcId="{B221112E-6EEC-4E12-893D-D66C1EA1D727}" destId="{4FF4026D-C8BC-4031-826C-B313B0A62D64}" srcOrd="0" destOrd="0" presId="urn:microsoft.com/office/officeart/2005/8/layout/chevron2"/>
    <dgm:cxn modelId="{2C116319-0973-4AF4-B7E5-F3A42473E147}" type="presParOf" srcId="{B221112E-6EEC-4E12-893D-D66C1EA1D727}" destId="{9718F893-8380-4336-9B1E-1BADEFE17E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2C91D-7155-4D15-BE01-0721067F2B51}">
      <dsp:nvSpPr>
        <dsp:cNvPr id="0" name=""/>
        <dsp:cNvSpPr/>
      </dsp:nvSpPr>
      <dsp:spPr>
        <a:xfrm rot="5400000">
          <a:off x="37485" y="130096"/>
          <a:ext cx="1529763" cy="1279047"/>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b="1" kern="1200" dirty="0" smtClean="0"/>
            <a:t/>
          </a:r>
          <a:br>
            <a:rPr kumimoji="1" lang="en-US" altLang="ja-JP" sz="2000" b="1" kern="1200" dirty="0" smtClean="0"/>
          </a:br>
          <a:r>
            <a:rPr kumimoji="1" lang="ja-JP" altLang="en-US" sz="2000" b="1" kern="1200" dirty="0" smtClean="0"/>
            <a:t>問題提起</a:t>
          </a:r>
          <a:endParaRPr kumimoji="1" lang="ja-JP" altLang="en-US" sz="2000" b="1" kern="1200" dirty="0"/>
        </a:p>
      </dsp:txBody>
      <dsp:txXfrm rot="-5400000">
        <a:off x="162844" y="644262"/>
        <a:ext cx="1279047" cy="250716"/>
      </dsp:txXfrm>
    </dsp:sp>
    <dsp:sp modelId="{0B6375C0-D9F1-4BEE-BA33-0DE9030257BA}">
      <dsp:nvSpPr>
        <dsp:cNvPr id="0" name=""/>
        <dsp:cNvSpPr/>
      </dsp:nvSpPr>
      <dsp:spPr>
        <a:xfrm rot="5400000">
          <a:off x="5299697" y="-3795723"/>
          <a:ext cx="994869" cy="859579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kumimoji="1" lang="en-US" altLang="ja-JP" sz="2600" kern="1200" dirty="0" smtClean="0"/>
            <a:t>I:</a:t>
          </a:r>
          <a:r>
            <a:rPr kumimoji="1" lang="ja-JP" altLang="en-US" sz="2600" kern="1200" dirty="0" smtClean="0"/>
            <a:t>重要な問題を発見したことの経緯を述べる。</a:t>
          </a:r>
          <a:endParaRPr kumimoji="1" lang="ja-JP" altLang="en-US" sz="2600" kern="1200" dirty="0"/>
        </a:p>
        <a:p>
          <a:pPr marL="228600" lvl="1" indent="-228600" algn="l" defTabSz="1155700">
            <a:lnSpc>
              <a:spcPct val="90000"/>
            </a:lnSpc>
            <a:spcBef>
              <a:spcPct val="0"/>
            </a:spcBef>
            <a:spcAft>
              <a:spcPct val="15000"/>
            </a:spcAft>
            <a:buChar char="••"/>
          </a:pPr>
          <a:r>
            <a:rPr kumimoji="1" lang="en-US" altLang="ja-JP" sz="2600" kern="1200" dirty="0" smtClean="0"/>
            <a:t>R:</a:t>
          </a:r>
          <a:r>
            <a:rPr kumimoji="1" lang="ja-JP" altLang="en-US" sz="2600" kern="1200" dirty="0" smtClean="0"/>
            <a:t>その問題を解決する視点と仮説を提示する。</a:t>
          </a:r>
          <a:endParaRPr kumimoji="1" lang="ja-JP" altLang="en-US" sz="2600" kern="1200" dirty="0"/>
        </a:p>
      </dsp:txBody>
      <dsp:txXfrm rot="-5400000">
        <a:off x="1499236" y="53304"/>
        <a:ext cx="8547226" cy="897737"/>
      </dsp:txXfrm>
    </dsp:sp>
    <dsp:sp modelId="{D7074474-BAF7-4174-B48F-FAFF64AA391B}">
      <dsp:nvSpPr>
        <dsp:cNvPr id="0" name=""/>
        <dsp:cNvSpPr/>
      </dsp:nvSpPr>
      <dsp:spPr>
        <a:xfrm rot="5400000">
          <a:off x="37485" y="1465186"/>
          <a:ext cx="1529763" cy="1279047"/>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b="1" kern="1200" dirty="0" smtClean="0"/>
            <a:t/>
          </a:r>
          <a:br>
            <a:rPr kumimoji="1" lang="en-US" altLang="ja-JP" sz="2000" b="1" kern="1200" dirty="0" smtClean="0"/>
          </a:br>
          <a:r>
            <a:rPr kumimoji="1" lang="ja-JP" altLang="en-US" sz="2000" b="1" kern="1200" dirty="0" smtClean="0"/>
            <a:t>本論</a:t>
          </a:r>
          <a:endParaRPr kumimoji="1" lang="ja-JP" altLang="en-US" sz="2000" b="1" kern="1200" dirty="0"/>
        </a:p>
      </dsp:txBody>
      <dsp:txXfrm rot="-5400000">
        <a:off x="162844" y="1979352"/>
        <a:ext cx="1279047" cy="250716"/>
      </dsp:txXfrm>
    </dsp:sp>
    <dsp:sp modelId="{220C33FA-A79A-4F22-8D5A-8ADA250A8B33}">
      <dsp:nvSpPr>
        <dsp:cNvPr id="0" name=""/>
        <dsp:cNvSpPr/>
      </dsp:nvSpPr>
      <dsp:spPr>
        <a:xfrm rot="5400000">
          <a:off x="5299958" y="-2460894"/>
          <a:ext cx="994346" cy="859579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kumimoji="1" lang="en-US" altLang="ja-JP" sz="2600" kern="1200" dirty="0" smtClean="0"/>
            <a:t>A:</a:t>
          </a:r>
          <a:r>
            <a:rPr kumimoji="1" lang="ja-JP" altLang="en-US" sz="2600" kern="1200" dirty="0" smtClean="0"/>
            <a:t>問題をいくつかのブロックへと分割する。</a:t>
          </a:r>
          <a:endParaRPr kumimoji="1" lang="ja-JP" altLang="en-US" sz="2600" kern="1200" dirty="0"/>
        </a:p>
        <a:p>
          <a:pPr marL="228600" lvl="1" indent="-228600" algn="l" defTabSz="1155700">
            <a:lnSpc>
              <a:spcPct val="90000"/>
            </a:lnSpc>
            <a:spcBef>
              <a:spcPct val="0"/>
            </a:spcBef>
            <a:spcAft>
              <a:spcPct val="15000"/>
            </a:spcAft>
            <a:buChar char="••"/>
          </a:pPr>
          <a:r>
            <a:rPr kumimoji="1" lang="en-US" altLang="ja-JP" sz="2600" kern="1200" dirty="0" smtClean="0"/>
            <a:t>A:</a:t>
          </a:r>
          <a:r>
            <a:rPr kumimoji="1" lang="ja-JP" altLang="en-US" sz="2600" kern="1200" dirty="0" smtClean="0"/>
            <a:t>ブロックごとに問題を展開し，議論してすべてを解明する。</a:t>
          </a:r>
          <a:endParaRPr kumimoji="1" lang="ja-JP" altLang="en-US" sz="2600" kern="1200" dirty="0"/>
        </a:p>
      </dsp:txBody>
      <dsp:txXfrm rot="-5400000">
        <a:off x="1499235" y="1388369"/>
        <a:ext cx="8547252" cy="897266"/>
      </dsp:txXfrm>
    </dsp:sp>
    <dsp:sp modelId="{4FF4026D-C8BC-4031-826C-B313B0A62D64}">
      <dsp:nvSpPr>
        <dsp:cNvPr id="0" name=""/>
        <dsp:cNvSpPr/>
      </dsp:nvSpPr>
      <dsp:spPr>
        <a:xfrm rot="5400000">
          <a:off x="37485" y="2800276"/>
          <a:ext cx="1529763" cy="1279047"/>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altLang="ja-JP" sz="2000" b="1" kern="1200" dirty="0" smtClean="0"/>
            <a:t/>
          </a:r>
          <a:br>
            <a:rPr kumimoji="1" lang="en-US" altLang="ja-JP" sz="2000" b="1" kern="1200" dirty="0" smtClean="0"/>
          </a:br>
          <a:r>
            <a:rPr kumimoji="1" lang="ja-JP" altLang="en-US" sz="2000" b="1" kern="1200" dirty="0" smtClean="0"/>
            <a:t>結論・展望</a:t>
          </a:r>
          <a:endParaRPr kumimoji="1" lang="ja-JP" altLang="en-US" sz="2000" b="1" kern="1200" dirty="0"/>
        </a:p>
      </dsp:txBody>
      <dsp:txXfrm rot="-5400000">
        <a:off x="162844" y="3314442"/>
        <a:ext cx="1279047" cy="250716"/>
      </dsp:txXfrm>
    </dsp:sp>
    <dsp:sp modelId="{9718F893-8380-4336-9B1E-1BADEFE17EA2}">
      <dsp:nvSpPr>
        <dsp:cNvPr id="0" name=""/>
        <dsp:cNvSpPr/>
      </dsp:nvSpPr>
      <dsp:spPr>
        <a:xfrm rot="5400000">
          <a:off x="5299958" y="-1125804"/>
          <a:ext cx="994346" cy="859579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kumimoji="1" lang="en-US" altLang="ja-JP" sz="2600" kern="1200" dirty="0" smtClean="0"/>
            <a:t>C:</a:t>
          </a:r>
          <a:r>
            <a:rPr kumimoji="1" lang="ja-JP" altLang="en-US" sz="2600" kern="1200" dirty="0" smtClean="0"/>
            <a:t>問題を展開して得られた答えを１つにまとめる。</a:t>
          </a:r>
          <a:endParaRPr kumimoji="1" lang="ja-JP" altLang="en-US" sz="2600" kern="1200" dirty="0"/>
        </a:p>
        <a:p>
          <a:pPr marL="228600" lvl="1" indent="-228600" algn="l" defTabSz="1155700">
            <a:lnSpc>
              <a:spcPct val="90000"/>
            </a:lnSpc>
            <a:spcBef>
              <a:spcPct val="0"/>
            </a:spcBef>
            <a:spcAft>
              <a:spcPct val="15000"/>
            </a:spcAft>
            <a:buChar char="••"/>
          </a:pPr>
          <a:r>
            <a:rPr kumimoji="1" lang="en-US" altLang="ja-JP" sz="2600" kern="1200" dirty="0" smtClean="0"/>
            <a:t>I:</a:t>
          </a:r>
          <a:r>
            <a:rPr kumimoji="1" lang="ja-JP" altLang="en-US" sz="2600" kern="1200" dirty="0" smtClean="0"/>
            <a:t>残された問題に対する展望を行う。</a:t>
          </a:r>
          <a:endParaRPr kumimoji="1" lang="ja-JP" altLang="en-US" sz="2600" kern="1200" dirty="0"/>
        </a:p>
      </dsp:txBody>
      <dsp:txXfrm rot="-5400000">
        <a:off x="1499235" y="2723459"/>
        <a:ext cx="8547252" cy="8972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0.425</cdr:x>
      <cdr:y>0.82605</cdr:y>
    </cdr:from>
    <cdr:to>
      <cdr:x>0.53082</cdr:x>
      <cdr:y>1</cdr:y>
    </cdr:to>
    <cdr:sp macro="" textlink="">
      <cdr:nvSpPr>
        <cdr:cNvPr id="2" name="テキスト ボックス 1"/>
        <cdr:cNvSpPr txBox="1"/>
      </cdr:nvSpPr>
      <cdr:spPr>
        <a:xfrm xmlns:a="http://schemas.openxmlformats.org/drawingml/2006/main">
          <a:off x="3672408" y="450949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0.42773</cdr:x>
      <cdr:y>0.16438</cdr:y>
    </cdr:from>
    <cdr:to>
      <cdr:x>0.42869</cdr:x>
      <cdr:y>0.94521</cdr:y>
    </cdr:to>
    <cdr:cxnSp macro="">
      <cdr:nvCxnSpPr>
        <cdr:cNvPr id="4" name="直線コネクタ 3"/>
        <cdr:cNvCxnSpPr/>
      </cdr:nvCxnSpPr>
      <cdr:spPr>
        <a:xfrm xmlns:a="http://schemas.openxmlformats.org/drawingml/2006/main" flipH="1">
          <a:off x="3696009" y="864096"/>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0.56673</cdr:x>
      <cdr:y>0.16692</cdr:y>
    </cdr:from>
    <cdr:to>
      <cdr:x>0.56769</cdr:x>
      <cdr:y>0.94774</cdr:y>
    </cdr:to>
    <cdr:cxnSp macro="">
      <cdr:nvCxnSpPr>
        <cdr:cNvPr id="7" name="直線コネクタ 6"/>
        <cdr:cNvCxnSpPr/>
      </cdr:nvCxnSpPr>
      <cdr:spPr>
        <a:xfrm xmlns:a="http://schemas.openxmlformats.org/drawingml/2006/main" flipH="1">
          <a:off x="4897085" y="877404"/>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0.36134</cdr:x>
      <cdr:y>0.50782</cdr:y>
    </cdr:from>
    <cdr:to>
      <cdr:x>0.71419</cdr:x>
      <cdr:y>0.77207</cdr:y>
    </cdr:to>
    <cdr:sp macro="" textlink="">
      <cdr:nvSpPr>
        <cdr:cNvPr id="3" name="円/楕円 2"/>
        <cdr:cNvSpPr/>
      </cdr:nvSpPr>
      <cdr:spPr>
        <a:xfrm xmlns:a="http://schemas.openxmlformats.org/drawingml/2006/main" rot="1064742">
          <a:off x="3122287" y="2669411"/>
          <a:ext cx="3048962" cy="1389052"/>
        </a:xfrm>
        <a:prstGeom xmlns:a="http://schemas.openxmlformats.org/drawingml/2006/main" prst="ellipse">
          <a:avLst/>
        </a:prstGeom>
        <a:solidFill xmlns:a="http://schemas.openxmlformats.org/drawingml/2006/main">
          <a:schemeClr val="bg1">
            <a:lumMod val="95000"/>
          </a:schemeClr>
        </a:solidFill>
        <a:ln xmlns:a="http://schemas.openxmlformats.org/drawingml/2006/main">
          <a:solidFill>
            <a:schemeClr val="bg2">
              <a:lumMod val="50000"/>
            </a:schemeClr>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0.425</cdr:x>
      <cdr:y>0.82605</cdr:y>
    </cdr:from>
    <cdr:to>
      <cdr:x>0.53082</cdr:x>
      <cdr:y>1</cdr:y>
    </cdr:to>
    <cdr:sp macro="" textlink="">
      <cdr:nvSpPr>
        <cdr:cNvPr id="2" name="テキスト ボックス 1"/>
        <cdr:cNvSpPr txBox="1"/>
      </cdr:nvSpPr>
      <cdr:spPr>
        <a:xfrm xmlns:a="http://schemas.openxmlformats.org/drawingml/2006/main">
          <a:off x="3672408" y="450949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0.42773</cdr:x>
      <cdr:y>0.16438</cdr:y>
    </cdr:from>
    <cdr:to>
      <cdr:x>0.42869</cdr:x>
      <cdr:y>0.94521</cdr:y>
    </cdr:to>
    <cdr:cxnSp macro="">
      <cdr:nvCxnSpPr>
        <cdr:cNvPr id="4" name="直線コネクタ 3"/>
        <cdr:cNvCxnSpPr/>
      </cdr:nvCxnSpPr>
      <cdr:spPr>
        <a:xfrm xmlns:a="http://schemas.openxmlformats.org/drawingml/2006/main" flipH="1">
          <a:off x="3696009" y="864096"/>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0.56673</cdr:x>
      <cdr:y>0.16692</cdr:y>
    </cdr:from>
    <cdr:to>
      <cdr:x>0.56769</cdr:x>
      <cdr:y>0.94774</cdr:y>
    </cdr:to>
    <cdr:cxnSp macro="">
      <cdr:nvCxnSpPr>
        <cdr:cNvPr id="7" name="直線コネクタ 6"/>
        <cdr:cNvCxnSpPr/>
      </cdr:nvCxnSpPr>
      <cdr:spPr>
        <a:xfrm xmlns:a="http://schemas.openxmlformats.org/drawingml/2006/main" flipH="1">
          <a:off x="4897085" y="877404"/>
          <a:ext cx="8317" cy="41044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en-US" altLang="ja-JP" smtClean="0"/>
              <a:t>Active learning in the legal education</a:t>
            </a:r>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kumimoji="1" lang="en-US" altLang="ja-JP" smtClean="0"/>
              <a:t>2018/5/29</a:t>
            </a:r>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smtClean="0"/>
              <a:t>KAGAYAMA Shigeru, 2017</a:t>
            </a:r>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E92CA2-40E2-4811-A5F6-251ABA458810}" type="slidenum">
              <a:rPr kumimoji="1" lang="ja-JP" altLang="en-US" smtClean="0"/>
              <a:t>‹#›</a:t>
            </a:fld>
            <a:endParaRPr kumimoji="1" lang="ja-JP" altLang="en-US"/>
          </a:p>
        </p:txBody>
      </p:sp>
    </p:spTree>
    <p:extLst>
      <p:ext uri="{BB962C8B-B14F-4D97-AF65-F5344CB8AC3E}">
        <p14:creationId xmlns:p14="http://schemas.microsoft.com/office/powerpoint/2010/main" val="223729288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kumimoji="1" lang="en-US" altLang="ja-JP" smtClean="0"/>
              <a:t>Active learning in the legal education</a:t>
            </a:r>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kumimoji="1" lang="en-US" altLang="ja-JP" smtClean="0"/>
              <a:t>2018/5/29</a:t>
            </a:r>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7F6F5-DA96-4321-81E1-950FB7E3183C}" type="slidenum">
              <a:rPr kumimoji="1" lang="ja-JP" altLang="en-US" smtClean="0"/>
              <a:t>‹#›</a:t>
            </a:fld>
            <a:endParaRPr kumimoji="1" lang="ja-JP" altLang="en-US"/>
          </a:p>
        </p:txBody>
      </p:sp>
    </p:spTree>
    <p:extLst>
      <p:ext uri="{BB962C8B-B14F-4D97-AF65-F5344CB8AC3E}">
        <p14:creationId xmlns:p14="http://schemas.microsoft.com/office/powerpoint/2010/main" val="2882281175"/>
      </p:ext>
    </p:extLst>
  </p:cSld>
  <p:clrMap bg1="lt1" tx1="dk1" bg2="lt2" tx2="dk2" accent1="accent1" accent2="accent2" accent3="accent3" accent4="accent4" accent5="accent5" accent6="accent6" hlink="hlink" folHlink="folHlink"/>
  <p:hf/>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a:t>
            </a:fld>
            <a:endParaRPr kumimoji="1" lang="ja-JP" altLang="en-US"/>
          </a:p>
        </p:txBody>
      </p:sp>
    </p:spTree>
    <p:extLst>
      <p:ext uri="{BB962C8B-B14F-4D97-AF65-F5344CB8AC3E}">
        <p14:creationId xmlns:p14="http://schemas.microsoft.com/office/powerpoint/2010/main" val="679268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10</a:t>
            </a:fld>
            <a:endParaRPr kumimoji="1" lang="ja-JP" altLang="en-US"/>
          </a:p>
        </p:txBody>
      </p:sp>
    </p:spTree>
    <p:extLst>
      <p:ext uri="{BB962C8B-B14F-4D97-AF65-F5344CB8AC3E}">
        <p14:creationId xmlns:p14="http://schemas.microsoft.com/office/powerpoint/2010/main" val="125071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11</a:t>
            </a:fld>
            <a:endParaRPr kumimoji="1" lang="ja-JP" altLang="en-US"/>
          </a:p>
        </p:txBody>
      </p:sp>
    </p:spTree>
    <p:extLst>
      <p:ext uri="{BB962C8B-B14F-4D97-AF65-F5344CB8AC3E}">
        <p14:creationId xmlns:p14="http://schemas.microsoft.com/office/powerpoint/2010/main" val="746693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12</a:t>
            </a:fld>
            <a:endParaRPr kumimoji="1" lang="ja-JP" altLang="en-US"/>
          </a:p>
        </p:txBody>
      </p:sp>
    </p:spTree>
    <p:extLst>
      <p:ext uri="{BB962C8B-B14F-4D97-AF65-F5344CB8AC3E}">
        <p14:creationId xmlns:p14="http://schemas.microsoft.com/office/powerpoint/2010/main" val="117262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13</a:t>
            </a:fld>
            <a:endParaRPr kumimoji="1" lang="ja-JP" altLang="en-US"/>
          </a:p>
        </p:txBody>
      </p:sp>
    </p:spTree>
    <p:extLst>
      <p:ext uri="{BB962C8B-B14F-4D97-AF65-F5344CB8AC3E}">
        <p14:creationId xmlns:p14="http://schemas.microsoft.com/office/powerpoint/2010/main" val="4230487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14</a:t>
            </a:fld>
            <a:endParaRPr kumimoji="1" lang="ja-JP" altLang="en-US"/>
          </a:p>
        </p:txBody>
      </p:sp>
    </p:spTree>
    <p:extLst>
      <p:ext uri="{BB962C8B-B14F-4D97-AF65-F5344CB8AC3E}">
        <p14:creationId xmlns:p14="http://schemas.microsoft.com/office/powerpoint/2010/main" val="3478977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15</a:t>
            </a:fld>
            <a:endParaRPr kumimoji="1" lang="ja-JP" altLang="en-US"/>
          </a:p>
        </p:txBody>
      </p:sp>
    </p:spTree>
    <p:extLst>
      <p:ext uri="{BB962C8B-B14F-4D97-AF65-F5344CB8AC3E}">
        <p14:creationId xmlns:p14="http://schemas.microsoft.com/office/powerpoint/2010/main" val="1880224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16</a:t>
            </a:fld>
            <a:endParaRPr kumimoji="1" lang="ja-JP" altLang="en-US"/>
          </a:p>
        </p:txBody>
      </p:sp>
    </p:spTree>
    <p:extLst>
      <p:ext uri="{BB962C8B-B14F-4D97-AF65-F5344CB8AC3E}">
        <p14:creationId xmlns:p14="http://schemas.microsoft.com/office/powerpoint/2010/main" val="425044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17</a:t>
            </a:fld>
            <a:endParaRPr kumimoji="1" lang="ja-JP" altLang="en-US"/>
          </a:p>
        </p:txBody>
      </p:sp>
    </p:spTree>
    <p:extLst>
      <p:ext uri="{BB962C8B-B14F-4D97-AF65-F5344CB8AC3E}">
        <p14:creationId xmlns:p14="http://schemas.microsoft.com/office/powerpoint/2010/main" val="1134048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18</a:t>
            </a:fld>
            <a:endParaRPr kumimoji="1" lang="ja-JP" altLang="en-US"/>
          </a:p>
        </p:txBody>
      </p:sp>
    </p:spTree>
    <p:extLst>
      <p:ext uri="{BB962C8B-B14F-4D97-AF65-F5344CB8AC3E}">
        <p14:creationId xmlns:p14="http://schemas.microsoft.com/office/powerpoint/2010/main" val="33747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19</a:t>
            </a:fld>
            <a:endParaRPr kumimoji="1" lang="ja-JP" altLang="en-US"/>
          </a:p>
        </p:txBody>
      </p:sp>
    </p:spTree>
    <p:extLst>
      <p:ext uri="{BB962C8B-B14F-4D97-AF65-F5344CB8AC3E}">
        <p14:creationId xmlns:p14="http://schemas.microsoft.com/office/powerpoint/2010/main" val="139273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a:t>
            </a:fld>
            <a:endParaRPr kumimoji="1" lang="ja-JP" altLang="en-US"/>
          </a:p>
        </p:txBody>
      </p:sp>
    </p:spTree>
    <p:extLst>
      <p:ext uri="{BB962C8B-B14F-4D97-AF65-F5344CB8AC3E}">
        <p14:creationId xmlns:p14="http://schemas.microsoft.com/office/powerpoint/2010/main" val="3207338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20</a:t>
            </a:fld>
            <a:endParaRPr kumimoji="1" lang="ja-JP" altLang="en-US"/>
          </a:p>
        </p:txBody>
      </p:sp>
    </p:spTree>
    <p:extLst>
      <p:ext uri="{BB962C8B-B14F-4D97-AF65-F5344CB8AC3E}">
        <p14:creationId xmlns:p14="http://schemas.microsoft.com/office/powerpoint/2010/main" val="2462951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21</a:t>
            </a:fld>
            <a:endParaRPr kumimoji="1" lang="ja-JP" altLang="en-US"/>
          </a:p>
        </p:txBody>
      </p:sp>
    </p:spTree>
    <p:extLst>
      <p:ext uri="{BB962C8B-B14F-4D97-AF65-F5344CB8AC3E}">
        <p14:creationId xmlns:p14="http://schemas.microsoft.com/office/powerpoint/2010/main" val="1223707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22</a:t>
            </a:fld>
            <a:endParaRPr kumimoji="1" lang="ja-JP" altLang="en-US"/>
          </a:p>
        </p:txBody>
      </p:sp>
    </p:spTree>
    <p:extLst>
      <p:ext uri="{BB962C8B-B14F-4D97-AF65-F5344CB8AC3E}">
        <p14:creationId xmlns:p14="http://schemas.microsoft.com/office/powerpoint/2010/main" val="3242843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23</a:t>
            </a:fld>
            <a:endParaRPr kumimoji="1" lang="ja-JP" altLang="en-US"/>
          </a:p>
        </p:txBody>
      </p:sp>
    </p:spTree>
    <p:extLst>
      <p:ext uri="{BB962C8B-B14F-4D97-AF65-F5344CB8AC3E}">
        <p14:creationId xmlns:p14="http://schemas.microsoft.com/office/powerpoint/2010/main" val="3147663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843713-413B-4837-8C06-D23AC63C9F6F}" type="slidenum">
              <a:rPr kumimoji="1" lang="ja-JP" altLang="en-US" smtClean="0"/>
              <a:t>24</a:t>
            </a:fld>
            <a:endParaRPr kumimoji="1" lang="ja-JP" altLang="en-US"/>
          </a:p>
        </p:txBody>
      </p:sp>
    </p:spTree>
    <p:extLst>
      <p:ext uri="{BB962C8B-B14F-4D97-AF65-F5344CB8AC3E}">
        <p14:creationId xmlns:p14="http://schemas.microsoft.com/office/powerpoint/2010/main" val="1293473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25</a:t>
            </a:fld>
            <a:endParaRPr kumimoji="1" lang="ja-JP" altLang="en-US"/>
          </a:p>
        </p:txBody>
      </p:sp>
    </p:spTree>
    <p:extLst>
      <p:ext uri="{BB962C8B-B14F-4D97-AF65-F5344CB8AC3E}">
        <p14:creationId xmlns:p14="http://schemas.microsoft.com/office/powerpoint/2010/main" val="537868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26</a:t>
            </a:fld>
            <a:endParaRPr kumimoji="1" lang="ja-JP" altLang="en-US"/>
          </a:p>
        </p:txBody>
      </p:sp>
    </p:spTree>
    <p:extLst>
      <p:ext uri="{BB962C8B-B14F-4D97-AF65-F5344CB8AC3E}">
        <p14:creationId xmlns:p14="http://schemas.microsoft.com/office/powerpoint/2010/main" val="3697518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27</a:t>
            </a:fld>
            <a:endParaRPr kumimoji="1" lang="ja-JP" altLang="en-US"/>
          </a:p>
        </p:txBody>
      </p:sp>
    </p:spTree>
    <p:extLst>
      <p:ext uri="{BB962C8B-B14F-4D97-AF65-F5344CB8AC3E}">
        <p14:creationId xmlns:p14="http://schemas.microsoft.com/office/powerpoint/2010/main" val="1303857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28</a:t>
            </a:fld>
            <a:endParaRPr kumimoji="1" lang="ja-JP" altLang="en-US"/>
          </a:p>
        </p:txBody>
      </p:sp>
    </p:spTree>
    <p:extLst>
      <p:ext uri="{BB962C8B-B14F-4D97-AF65-F5344CB8AC3E}">
        <p14:creationId xmlns:p14="http://schemas.microsoft.com/office/powerpoint/2010/main" val="1924101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29</a:t>
            </a:fld>
            <a:endParaRPr kumimoji="1" lang="ja-JP" altLang="en-US"/>
          </a:p>
        </p:txBody>
      </p:sp>
    </p:spTree>
    <p:extLst>
      <p:ext uri="{BB962C8B-B14F-4D97-AF65-F5344CB8AC3E}">
        <p14:creationId xmlns:p14="http://schemas.microsoft.com/office/powerpoint/2010/main" val="280572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a:t>
            </a:fld>
            <a:endParaRPr kumimoji="1" lang="ja-JP" altLang="en-US"/>
          </a:p>
        </p:txBody>
      </p:sp>
    </p:spTree>
    <p:extLst>
      <p:ext uri="{BB962C8B-B14F-4D97-AF65-F5344CB8AC3E}">
        <p14:creationId xmlns:p14="http://schemas.microsoft.com/office/powerpoint/2010/main" val="103930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30</a:t>
            </a:fld>
            <a:endParaRPr kumimoji="1" lang="ja-JP" altLang="en-US"/>
          </a:p>
        </p:txBody>
      </p:sp>
    </p:spTree>
    <p:extLst>
      <p:ext uri="{BB962C8B-B14F-4D97-AF65-F5344CB8AC3E}">
        <p14:creationId xmlns:p14="http://schemas.microsoft.com/office/powerpoint/2010/main" val="3250394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31</a:t>
            </a:fld>
            <a:endParaRPr kumimoji="1" lang="ja-JP" altLang="en-US"/>
          </a:p>
        </p:txBody>
      </p:sp>
    </p:spTree>
    <p:extLst>
      <p:ext uri="{BB962C8B-B14F-4D97-AF65-F5344CB8AC3E}">
        <p14:creationId xmlns:p14="http://schemas.microsoft.com/office/powerpoint/2010/main" val="1513426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32</a:t>
            </a:fld>
            <a:endParaRPr kumimoji="1" lang="ja-JP" altLang="en-US"/>
          </a:p>
        </p:txBody>
      </p:sp>
    </p:spTree>
    <p:extLst>
      <p:ext uri="{BB962C8B-B14F-4D97-AF65-F5344CB8AC3E}">
        <p14:creationId xmlns:p14="http://schemas.microsoft.com/office/powerpoint/2010/main" val="1855326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33</a:t>
            </a:fld>
            <a:endParaRPr kumimoji="1" lang="ja-JP" altLang="en-US"/>
          </a:p>
        </p:txBody>
      </p:sp>
    </p:spTree>
    <p:extLst>
      <p:ext uri="{BB962C8B-B14F-4D97-AF65-F5344CB8AC3E}">
        <p14:creationId xmlns:p14="http://schemas.microsoft.com/office/powerpoint/2010/main" val="358501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34</a:t>
            </a:fld>
            <a:endParaRPr kumimoji="1" lang="ja-JP" altLang="en-US"/>
          </a:p>
        </p:txBody>
      </p:sp>
    </p:spTree>
    <p:extLst>
      <p:ext uri="{BB962C8B-B14F-4D97-AF65-F5344CB8AC3E}">
        <p14:creationId xmlns:p14="http://schemas.microsoft.com/office/powerpoint/2010/main" val="4099697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C37F6F5-DA96-4321-81E1-950FB7E3183C}" type="slidenum">
              <a:rPr kumimoji="1" lang="ja-JP" altLang="en-US" smtClean="0"/>
              <a:t>35</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ヘッダー プレースホルダー 6"/>
          <p:cNvSpPr>
            <a:spLocks noGrp="1"/>
          </p:cNvSpPr>
          <p:nvPr>
            <p:ph type="hdr" sz="quarter" idx="13"/>
          </p:nvPr>
        </p:nvSpPr>
        <p:spPr/>
        <p:txBody>
          <a:bodyPr/>
          <a:lstStyle/>
          <a:p>
            <a:r>
              <a:rPr kumimoji="1" lang="en-US" altLang="ja-JP" smtClean="0"/>
              <a:t>Active learning in the legal education</a:t>
            </a:r>
            <a:endParaRPr kumimoji="1" lang="ja-JP" altLang="en-US"/>
          </a:p>
        </p:txBody>
      </p:sp>
    </p:spTree>
    <p:extLst>
      <p:ext uri="{BB962C8B-B14F-4D97-AF65-F5344CB8AC3E}">
        <p14:creationId xmlns:p14="http://schemas.microsoft.com/office/powerpoint/2010/main" val="3457132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36</a:t>
            </a:fld>
            <a:endParaRPr kumimoji="1" lang="ja-JP" altLang="en-US"/>
          </a:p>
        </p:txBody>
      </p:sp>
    </p:spTree>
    <p:extLst>
      <p:ext uri="{BB962C8B-B14F-4D97-AF65-F5344CB8AC3E}">
        <p14:creationId xmlns:p14="http://schemas.microsoft.com/office/powerpoint/2010/main" val="3678440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37</a:t>
            </a:fld>
            <a:endParaRPr kumimoji="1" lang="ja-JP" altLang="en-US"/>
          </a:p>
        </p:txBody>
      </p:sp>
    </p:spTree>
    <p:extLst>
      <p:ext uri="{BB962C8B-B14F-4D97-AF65-F5344CB8AC3E}">
        <p14:creationId xmlns:p14="http://schemas.microsoft.com/office/powerpoint/2010/main" val="321997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4</a:t>
            </a:fld>
            <a:endParaRPr kumimoji="1" lang="ja-JP" altLang="en-US"/>
          </a:p>
        </p:txBody>
      </p:sp>
    </p:spTree>
    <p:extLst>
      <p:ext uri="{BB962C8B-B14F-4D97-AF65-F5344CB8AC3E}">
        <p14:creationId xmlns:p14="http://schemas.microsoft.com/office/powerpoint/2010/main" val="304226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5</a:t>
            </a:fld>
            <a:endParaRPr kumimoji="1" lang="ja-JP" altLang="en-US"/>
          </a:p>
        </p:txBody>
      </p:sp>
    </p:spTree>
    <p:extLst>
      <p:ext uri="{BB962C8B-B14F-4D97-AF65-F5344CB8AC3E}">
        <p14:creationId xmlns:p14="http://schemas.microsoft.com/office/powerpoint/2010/main" val="424349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6</a:t>
            </a:fld>
            <a:endParaRPr kumimoji="1" lang="ja-JP" altLang="en-US"/>
          </a:p>
        </p:txBody>
      </p:sp>
    </p:spTree>
    <p:extLst>
      <p:ext uri="{BB962C8B-B14F-4D97-AF65-F5344CB8AC3E}">
        <p14:creationId xmlns:p14="http://schemas.microsoft.com/office/powerpoint/2010/main" val="399031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7</a:t>
            </a:fld>
            <a:endParaRPr kumimoji="1" lang="ja-JP" altLang="en-US"/>
          </a:p>
        </p:txBody>
      </p:sp>
    </p:spTree>
    <p:extLst>
      <p:ext uri="{BB962C8B-B14F-4D97-AF65-F5344CB8AC3E}">
        <p14:creationId xmlns:p14="http://schemas.microsoft.com/office/powerpoint/2010/main" val="74102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8</a:t>
            </a:fld>
            <a:endParaRPr kumimoji="1" lang="ja-JP" altLang="en-US"/>
          </a:p>
        </p:txBody>
      </p:sp>
    </p:spTree>
    <p:extLst>
      <p:ext uri="{BB962C8B-B14F-4D97-AF65-F5344CB8AC3E}">
        <p14:creationId xmlns:p14="http://schemas.microsoft.com/office/powerpoint/2010/main" val="41340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en-US" altLang="ja-JP" smtClean="0"/>
              <a:t>Active learning in the legal education</a:t>
            </a:r>
            <a:endParaRPr kumimoji="1" lang="ja-JP" altLang="en-US"/>
          </a:p>
        </p:txBody>
      </p:sp>
      <p:sp>
        <p:nvSpPr>
          <p:cNvPr id="5" name="日付プレースホルダー 4"/>
          <p:cNvSpPr>
            <a:spLocks noGrp="1"/>
          </p:cNvSpPr>
          <p:nvPr>
            <p:ph type="dt" idx="11"/>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2"/>
          </p:nvPr>
        </p:nvSpPr>
        <p:spPr/>
        <p:txBody>
          <a:bodyPr/>
          <a:lstStyle/>
          <a:p>
            <a:r>
              <a:rPr kumimoji="1" lang="en-US" altLang="ja-JP" smtClean="0"/>
              <a:t>KAGAYAMA Shigeru, 2017</a:t>
            </a:r>
            <a:endParaRPr kumimoji="1" lang="ja-JP" altLang="en-US"/>
          </a:p>
        </p:txBody>
      </p:sp>
      <p:sp>
        <p:nvSpPr>
          <p:cNvPr id="7" name="スライド番号プレースホルダー 6"/>
          <p:cNvSpPr>
            <a:spLocks noGrp="1"/>
          </p:cNvSpPr>
          <p:nvPr>
            <p:ph type="sldNum" sz="quarter" idx="13"/>
          </p:nvPr>
        </p:nvSpPr>
        <p:spPr/>
        <p:txBody>
          <a:bodyPr/>
          <a:lstStyle/>
          <a:p>
            <a:fld id="{DC37F6F5-DA96-4321-81E1-950FB7E3183C}" type="slidenum">
              <a:rPr kumimoji="1" lang="ja-JP" altLang="en-US" smtClean="0"/>
              <a:t>9</a:t>
            </a:fld>
            <a:endParaRPr kumimoji="1" lang="ja-JP" altLang="en-US"/>
          </a:p>
        </p:txBody>
      </p:sp>
    </p:spTree>
    <p:extLst>
      <p:ext uri="{BB962C8B-B14F-4D97-AF65-F5344CB8AC3E}">
        <p14:creationId xmlns:p14="http://schemas.microsoft.com/office/powerpoint/2010/main" val="238399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ctr"/>
          <a:lstStyle>
            <a:lvl1pPr algn="ctr">
              <a:defRPr sz="6000"/>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nchor="ct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678917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90335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70514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4585" y="214314"/>
            <a:ext cx="10390716" cy="14620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1576917" y="2017713"/>
            <a:ext cx="508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860117" y="2017713"/>
            <a:ext cx="508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nvPr>
        </p:nvSpPr>
        <p:spPr/>
        <p:txBody>
          <a:bodyPr/>
          <a:lstStyle>
            <a:lvl1pPr>
              <a:defRPr/>
            </a:lvl1pPr>
          </a:lstStyle>
          <a:p>
            <a:pPr>
              <a:defRPr/>
            </a:pPr>
            <a:r>
              <a:rPr lang="en-US" altLang="ja-JP" smtClean="0"/>
              <a:t>2018/5/29</a:t>
            </a:r>
            <a:endParaRPr lang="en-US" altLang="ja-JP"/>
          </a:p>
        </p:txBody>
      </p:sp>
      <p:sp>
        <p:nvSpPr>
          <p:cNvPr id="6" name="Rectangle 12"/>
          <p:cNvSpPr>
            <a:spLocks noGrp="1" noChangeArrowheads="1"/>
          </p:cNvSpPr>
          <p:nvPr>
            <p:ph type="ftr" sz="quarter" idx="11"/>
          </p:nvPr>
        </p:nvSpPr>
        <p:spPr/>
        <p:txBody>
          <a:bodyPr/>
          <a:lstStyle>
            <a:lvl1pPr>
              <a:defRPr/>
            </a:lvl1pPr>
          </a:lstStyle>
          <a:p>
            <a:pPr>
              <a:defRPr/>
            </a:pPr>
            <a:r>
              <a:rPr lang="en-US" altLang="ja-JP" smtClean="0"/>
              <a:t>Active learning in legal education</a:t>
            </a:r>
            <a:endParaRPr lang="en-US" altLang="ja-JP"/>
          </a:p>
        </p:txBody>
      </p:sp>
      <p:sp>
        <p:nvSpPr>
          <p:cNvPr id="7" name="Rectangle 13"/>
          <p:cNvSpPr>
            <a:spLocks noGrp="1" noChangeArrowheads="1"/>
          </p:cNvSpPr>
          <p:nvPr>
            <p:ph type="sldNum" sz="quarter" idx="12"/>
          </p:nvPr>
        </p:nvSpPr>
        <p:spPr/>
        <p:txBody>
          <a:bodyPr/>
          <a:lstStyle>
            <a:lvl1pPr>
              <a:defRPr/>
            </a:lvl1pPr>
          </a:lstStyle>
          <a:p>
            <a:fld id="{C2E94B34-2129-4F2E-95FE-77680D8A1D86}" type="slidenum">
              <a:rPr lang="ja-JP" altLang="en-US"/>
              <a:pPr/>
              <a:t>‹#›</a:t>
            </a:fld>
            <a:endParaRPr lang="en-US" altLang="ja-JP"/>
          </a:p>
        </p:txBody>
      </p:sp>
    </p:spTree>
    <p:extLst>
      <p:ext uri="{BB962C8B-B14F-4D97-AF65-F5344CB8AC3E}">
        <p14:creationId xmlns:p14="http://schemas.microsoft.com/office/powerpoint/2010/main" val="2527662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4585" y="214314"/>
            <a:ext cx="10390716" cy="1462087"/>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1576917" y="2017713"/>
            <a:ext cx="508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6860117" y="2017713"/>
            <a:ext cx="508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6860117" y="4151313"/>
            <a:ext cx="508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11"/>
          <p:cNvSpPr>
            <a:spLocks noGrp="1" noChangeArrowheads="1"/>
          </p:cNvSpPr>
          <p:nvPr>
            <p:ph type="dt" sz="half" idx="10"/>
          </p:nvPr>
        </p:nvSpPr>
        <p:spPr/>
        <p:txBody>
          <a:bodyPr/>
          <a:lstStyle>
            <a:lvl1pPr>
              <a:defRPr/>
            </a:lvl1pPr>
          </a:lstStyle>
          <a:p>
            <a:pPr>
              <a:defRPr/>
            </a:pPr>
            <a:r>
              <a:rPr lang="en-US" altLang="ja-JP" smtClean="0"/>
              <a:t>2018/5/29</a:t>
            </a:r>
            <a:endParaRPr lang="en-US" altLang="ja-JP"/>
          </a:p>
        </p:txBody>
      </p:sp>
      <p:sp>
        <p:nvSpPr>
          <p:cNvPr id="7" name="Rectangle 12"/>
          <p:cNvSpPr>
            <a:spLocks noGrp="1" noChangeArrowheads="1"/>
          </p:cNvSpPr>
          <p:nvPr>
            <p:ph type="ftr" sz="quarter" idx="11"/>
          </p:nvPr>
        </p:nvSpPr>
        <p:spPr/>
        <p:txBody>
          <a:bodyPr/>
          <a:lstStyle>
            <a:lvl1pPr>
              <a:defRPr/>
            </a:lvl1pPr>
          </a:lstStyle>
          <a:p>
            <a:pPr>
              <a:defRPr/>
            </a:pPr>
            <a:r>
              <a:rPr lang="en-US" altLang="ja-JP" smtClean="0"/>
              <a:t>Active learning in legal education</a:t>
            </a:r>
            <a:endParaRPr lang="en-US" altLang="ja-JP"/>
          </a:p>
        </p:txBody>
      </p:sp>
      <p:sp>
        <p:nvSpPr>
          <p:cNvPr id="8" name="Rectangle 13"/>
          <p:cNvSpPr>
            <a:spLocks noGrp="1" noChangeArrowheads="1"/>
          </p:cNvSpPr>
          <p:nvPr>
            <p:ph type="sldNum" sz="quarter" idx="12"/>
          </p:nvPr>
        </p:nvSpPr>
        <p:spPr/>
        <p:txBody>
          <a:bodyPr/>
          <a:lstStyle>
            <a:lvl1pPr>
              <a:defRPr/>
            </a:lvl1pPr>
          </a:lstStyle>
          <a:p>
            <a:fld id="{634AEC60-CE3A-4C27-A6C3-85A2D6666868}" type="slidenum">
              <a:rPr lang="ja-JP" altLang="en-US"/>
              <a:pPr/>
              <a:t>‹#›</a:t>
            </a:fld>
            <a:endParaRPr lang="en-US" altLang="ja-JP"/>
          </a:p>
        </p:txBody>
      </p:sp>
    </p:spTree>
    <p:extLst>
      <p:ext uri="{BB962C8B-B14F-4D97-AF65-F5344CB8AC3E}">
        <p14:creationId xmlns:p14="http://schemas.microsoft.com/office/powerpoint/2010/main" val="358444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54826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540328"/>
            <a:ext cx="10515600" cy="1676398"/>
          </a:xfrm>
        </p:spPr>
        <p:txBody>
          <a:bodyPr anchor="ctr"/>
          <a:lstStyle>
            <a:lvl1pPr>
              <a:defRPr sz="6000"/>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1850" y="2729340"/>
            <a:ext cx="10515600" cy="2867896"/>
          </a:xfrm>
        </p:spPr>
        <p:txBody>
          <a:bodyPr>
            <a:normAutofit/>
          </a:bodyPr>
          <a:lstStyle>
            <a:lvl1pPr marL="342900" indent="-342900">
              <a:buClr>
                <a:srgbClr val="002060"/>
              </a:buClr>
              <a:buFont typeface="Wingdings" panose="05000000000000000000" pitchFamily="2" charset="2"/>
              <a:buChar char="n"/>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31304993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17385272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2018/5/29</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68235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1143167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2018/5/29</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4" name="スライド番号プレースホルダー 3"/>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281609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5600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a:t>
            </a:fld>
            <a:endParaRPr kumimoji="1" lang="ja-JP" altLang="en-US"/>
          </a:p>
        </p:txBody>
      </p:sp>
    </p:spTree>
    <p:extLst>
      <p:ext uri="{BB962C8B-B14F-4D97-AF65-F5344CB8AC3E}">
        <p14:creationId xmlns:p14="http://schemas.microsoft.com/office/powerpoint/2010/main" val="42155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 Target="../slides/slide15.xml"/><Relationship Id="rId2" Type="http://schemas.openxmlformats.org/officeDocument/2006/relationships/slideLayout" Target="../slideLayouts/slideLayout2.xml"/><Relationship Id="rId16" Type="http://schemas.openxmlformats.org/officeDocument/2006/relationships/slide" Target="../slides/slide3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2018/5/29</a:t>
            </a:r>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4542F-C35A-41EC-80CF-01AB155FDC20}" type="slidenum">
              <a:rPr kumimoji="1" lang="ja-JP" altLang="en-US" smtClean="0"/>
              <a:t>‹#›</a:t>
            </a:fld>
            <a:endParaRPr kumimoji="1" lang="ja-JP" altLang="en-US"/>
          </a:p>
        </p:txBody>
      </p:sp>
      <p:sp>
        <p:nvSpPr>
          <p:cNvPr id="7" name="動作設定ボタン: ホーム 6">
            <a:hlinkClick r:id="" action="ppaction://hlinkshowjump?jump=firstslide" highlightClick="1"/>
          </p:cNvPr>
          <p:cNvSpPr/>
          <p:nvPr userDrawn="1"/>
        </p:nvSpPr>
        <p:spPr>
          <a:xfrm>
            <a:off x="2931311" y="6357738"/>
            <a:ext cx="360000" cy="360000"/>
          </a:xfrm>
          <a:prstGeom prst="actionButtonHom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最初 7">
            <a:hlinkClick r:id="rId15" action="ppaction://hlinksldjump" highlightClick="1"/>
          </p:cNvPr>
          <p:cNvSpPr/>
          <p:nvPr userDrawn="1"/>
        </p:nvSpPr>
        <p:spPr>
          <a:xfrm>
            <a:off x="3637570" y="6353609"/>
            <a:ext cx="360000" cy="360000"/>
          </a:xfrm>
          <a:prstGeom prst="actionButtonBeginning">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最後 8">
            <a:hlinkClick r:id="" action="ppaction://hlinkshowjump?jump=lastslide" highlightClick="1"/>
          </p:cNvPr>
          <p:cNvSpPr/>
          <p:nvPr userDrawn="1"/>
        </p:nvSpPr>
        <p:spPr>
          <a:xfrm>
            <a:off x="10058400" y="6353609"/>
            <a:ext cx="360000" cy="360000"/>
          </a:xfrm>
          <a:prstGeom prst="actionButtonEn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情報 9">
            <a:hlinkClick r:id="rId16" action="ppaction://hlinksldjump" highlightClick="1"/>
          </p:cNvPr>
          <p:cNvSpPr/>
          <p:nvPr userDrawn="1"/>
        </p:nvSpPr>
        <p:spPr>
          <a:xfrm>
            <a:off x="7793400" y="6353609"/>
            <a:ext cx="360000" cy="360000"/>
          </a:xfrm>
          <a:prstGeom prst="actionButtonInform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戻る 10">
            <a:hlinkClick r:id="" action="ppaction://hlinkshowjump?jump=lastslideviewed" highlightClick="1"/>
          </p:cNvPr>
          <p:cNvSpPr/>
          <p:nvPr userDrawn="1"/>
        </p:nvSpPr>
        <p:spPr>
          <a:xfrm>
            <a:off x="8610600" y="6361475"/>
            <a:ext cx="360000" cy="360000"/>
          </a:xfrm>
          <a:prstGeom prst="actionButtonRetur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動作設定ボタン: 情報 11">
            <a:hlinkClick r:id="rId17" action="ppaction://hlinksldjump" highlightClick="1"/>
          </p:cNvPr>
          <p:cNvSpPr/>
          <p:nvPr userDrawn="1"/>
        </p:nvSpPr>
        <p:spPr>
          <a:xfrm>
            <a:off x="4285270" y="6361475"/>
            <a:ext cx="360000" cy="360000"/>
          </a:xfrm>
          <a:prstGeom prst="actionButtonInformat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1377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yberlawschool.jp/kagayama/index.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7.xml"/><Relationship Id="rId7" Type="http://schemas.openxmlformats.org/officeDocument/2006/relationships/image" Target="../media/image10.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16.xml"/><Relationship Id="rId4" Type="http://schemas.openxmlformats.org/officeDocument/2006/relationships/slide" Target="slide15.xml"/><Relationship Id="rId9"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20.xml"/><Relationship Id="rId7" Type="http://schemas.openxmlformats.org/officeDocument/2006/relationships/slide" Target="slide2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6.xml"/><Relationship Id="rId18" Type="http://schemas.openxmlformats.org/officeDocument/2006/relationships/slide" Target="slide23.xml"/><Relationship Id="rId26" Type="http://schemas.openxmlformats.org/officeDocument/2006/relationships/slide" Target="slide32.xml"/><Relationship Id="rId3" Type="http://schemas.openxmlformats.org/officeDocument/2006/relationships/slide" Target="slide3.xml"/><Relationship Id="rId21" Type="http://schemas.openxmlformats.org/officeDocument/2006/relationships/slide" Target="slide26.xml"/><Relationship Id="rId7" Type="http://schemas.openxmlformats.org/officeDocument/2006/relationships/slide" Target="slide8.xml"/><Relationship Id="rId12" Type="http://schemas.openxmlformats.org/officeDocument/2006/relationships/slide" Target="slide15.xml"/><Relationship Id="rId17" Type="http://schemas.openxmlformats.org/officeDocument/2006/relationships/slide" Target="slide22.xml"/><Relationship Id="rId25" Type="http://schemas.openxmlformats.org/officeDocument/2006/relationships/slide" Target="slide31.xml"/><Relationship Id="rId2" Type="http://schemas.openxmlformats.org/officeDocument/2006/relationships/notesSlide" Target="../notesSlides/notesSlide2.xml"/><Relationship Id="rId16" Type="http://schemas.openxmlformats.org/officeDocument/2006/relationships/slide" Target="slide21.xml"/><Relationship Id="rId20" Type="http://schemas.openxmlformats.org/officeDocument/2006/relationships/slide" Target="slide25.xml"/><Relationship Id="rId29" Type="http://schemas.openxmlformats.org/officeDocument/2006/relationships/slide" Target="slide35.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slide" Target="slide13.xml"/><Relationship Id="rId24" Type="http://schemas.openxmlformats.org/officeDocument/2006/relationships/slide" Target="slide30.xml"/><Relationship Id="rId5" Type="http://schemas.openxmlformats.org/officeDocument/2006/relationships/slide" Target="slide6.xml"/><Relationship Id="rId15" Type="http://schemas.openxmlformats.org/officeDocument/2006/relationships/slide" Target="slide20.xml"/><Relationship Id="rId23" Type="http://schemas.openxmlformats.org/officeDocument/2006/relationships/slide" Target="slide28.xml"/><Relationship Id="rId28" Type="http://schemas.openxmlformats.org/officeDocument/2006/relationships/slide" Target="slide34.xml"/><Relationship Id="rId10" Type="http://schemas.openxmlformats.org/officeDocument/2006/relationships/slide" Target="slide11.xml"/><Relationship Id="rId19" Type="http://schemas.openxmlformats.org/officeDocument/2006/relationships/slide" Target="slide24.xml"/><Relationship Id="rId31" Type="http://schemas.openxmlformats.org/officeDocument/2006/relationships/slide" Target="slide37.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9.xml"/><Relationship Id="rId22" Type="http://schemas.openxmlformats.org/officeDocument/2006/relationships/slide" Target="slide27.xml"/><Relationship Id="rId27" Type="http://schemas.openxmlformats.org/officeDocument/2006/relationships/slide" Target="slide33.xml"/><Relationship Id="rId30"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21.xml"/><Relationship Id="rId7" Type="http://schemas.openxmlformats.org/officeDocument/2006/relationships/image" Target="../media/image16.e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Microsoft_Visio_2003-2010_Drawing1.vsd"/><Relationship Id="rId5" Type="http://schemas.openxmlformats.org/officeDocument/2006/relationships/image" Target="../media/image15.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22.xml"/><Relationship Id="rId7" Type="http://schemas.openxmlformats.org/officeDocument/2006/relationships/image" Target="../media/image19.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8.emf"/><Relationship Id="rId10" Type="http://schemas.openxmlformats.org/officeDocument/2006/relationships/image" Target="../media/image21.w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23.xml"/><Relationship Id="rId7" Type="http://schemas.openxmlformats.org/officeDocument/2006/relationships/image" Target="../media/image23.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2.emf"/><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audio1.wav"/><Relationship Id="rId7"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 Id="rId9"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hyperlink" Target="Sound%20of%20Silence.mp3"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834" y="3043079"/>
            <a:ext cx="2286000" cy="3048000"/>
          </a:xfrm>
          <a:prstGeom prst="rect">
            <a:avLst/>
          </a:prstGeom>
        </p:spPr>
      </p:pic>
      <p:sp>
        <p:nvSpPr>
          <p:cNvPr id="4" name="タイトル 3"/>
          <p:cNvSpPr>
            <a:spLocks noGrp="1"/>
          </p:cNvSpPr>
          <p:nvPr>
            <p:ph type="ctrTitle"/>
          </p:nvPr>
        </p:nvSpPr>
        <p:spPr>
          <a:xfrm>
            <a:off x="563880" y="566928"/>
            <a:ext cx="11064240" cy="2943035"/>
          </a:xfrm>
        </p:spPr>
        <p:txBody>
          <a:bodyPr>
            <a:normAutofit/>
          </a:bodyPr>
          <a:lstStyle/>
          <a:p>
            <a:pPr>
              <a:lnSpc>
                <a:spcPct val="100000"/>
              </a:lnSpc>
            </a:pPr>
            <a:r>
              <a:rPr lang="ja-JP" altLang="en-US" sz="8000" dirty="0" smtClean="0"/>
              <a:t>法学とリーダーシップ</a:t>
            </a:r>
            <a:r>
              <a:rPr lang="en-US" altLang="ja-JP" sz="3600" dirty="0" smtClean="0"/>
              <a:t/>
            </a:r>
            <a:br>
              <a:rPr lang="en-US" altLang="ja-JP" sz="3600" dirty="0" smtClean="0"/>
            </a:br>
            <a:r>
              <a:rPr lang="en-US" altLang="ja-JP" sz="1600" dirty="0" smtClean="0"/>
              <a:t/>
            </a:r>
            <a:br>
              <a:rPr lang="en-US" altLang="ja-JP" sz="1600" dirty="0" smtClean="0"/>
            </a:br>
            <a:r>
              <a:rPr lang="ja-JP" altLang="en-US" sz="4000" dirty="0" smtClean="0"/>
              <a:t>各国のリーダーに法学部出身が多いのはなぜか？</a:t>
            </a:r>
            <a:endParaRPr kumimoji="1" lang="ja-JP" altLang="en-US" sz="1600" dirty="0"/>
          </a:p>
        </p:txBody>
      </p:sp>
      <p:sp>
        <p:nvSpPr>
          <p:cNvPr id="5" name="サブタイトル 4"/>
          <p:cNvSpPr>
            <a:spLocks noGrp="1"/>
          </p:cNvSpPr>
          <p:nvPr>
            <p:ph type="subTitle" idx="1"/>
          </p:nvPr>
        </p:nvSpPr>
        <p:spPr>
          <a:xfrm>
            <a:off x="1524000" y="3602038"/>
            <a:ext cx="9144000" cy="2326322"/>
          </a:xfrm>
        </p:spPr>
        <p:txBody>
          <a:bodyPr>
            <a:normAutofit/>
          </a:bodyPr>
          <a:lstStyle/>
          <a:p>
            <a:r>
              <a:rPr kumimoji="1" lang="ja-JP" altLang="en-US" sz="3600" dirty="0" smtClean="0"/>
              <a:t>名古屋大学・明治学院大学 名誉教授</a:t>
            </a:r>
            <a:endParaRPr kumimoji="1" lang="en-US" altLang="ja-JP" sz="3600" dirty="0" smtClean="0"/>
          </a:p>
          <a:p>
            <a:r>
              <a:rPr lang="ja-JP" altLang="en-US" sz="3600" dirty="0" smtClean="0"/>
              <a:t>加賀山　茂</a:t>
            </a:r>
            <a:endParaRPr lang="en-US" altLang="ja-JP" sz="3600" dirty="0" smtClean="0"/>
          </a:p>
          <a:p>
            <a:r>
              <a:rPr kumimoji="1" lang="en-US" altLang="ja-JP" sz="3200" b="1" dirty="0" smtClean="0">
                <a:latin typeface="Times New Roman" panose="02020603050405020304" pitchFamily="18" charset="0"/>
                <a:cs typeface="Times New Roman" panose="02020603050405020304" pitchFamily="18" charset="0"/>
                <a:hlinkClick r:id="rId4"/>
              </a:rPr>
              <a:t>http://cyberlawschool.jp/kagayama/</a:t>
            </a:r>
            <a:endParaRPr kumimoji="1" lang="ja-JP" altLang="en-US" sz="3200" b="1" dirty="0">
              <a:latin typeface="Times New Roman" panose="02020603050405020304" pitchFamily="18" charset="0"/>
              <a:cs typeface="Times New Roman" panose="02020603050405020304" pitchFamily="18" charset="0"/>
            </a:endParaRPr>
          </a:p>
        </p:txBody>
      </p:sp>
      <p:sp>
        <p:nvSpPr>
          <p:cNvPr id="2" name="日付プレースホルダー 1"/>
          <p:cNvSpPr>
            <a:spLocks noGrp="1"/>
          </p:cNvSpPr>
          <p:nvPr>
            <p:ph type="dt" sz="half" idx="10"/>
          </p:nvPr>
        </p:nvSpPr>
        <p:spPr/>
        <p:txBody>
          <a:bodyPr/>
          <a:lstStyle/>
          <a:p>
            <a:r>
              <a:rPr kumimoji="1" lang="en-US" altLang="ja-JP" smtClean="0"/>
              <a:t>2018/5/29</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a:t>
            </a:fld>
            <a:endParaRPr kumimoji="1" lang="ja-JP" altLang="en-US"/>
          </a:p>
        </p:txBody>
      </p:sp>
    </p:spTree>
    <p:extLst>
      <p:ext uri="{BB962C8B-B14F-4D97-AF65-F5344CB8AC3E}">
        <p14:creationId xmlns:p14="http://schemas.microsoft.com/office/powerpoint/2010/main" val="4039425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戦うべき敵は，</a:t>
            </a:r>
            <a:r>
              <a:rPr lang="ja-JP" altLang="en-US" sz="5400" dirty="0" smtClean="0"/>
              <a:t>自分の</a:t>
            </a:r>
            <a:r>
              <a:rPr lang="ja-JP" altLang="en-US" sz="5400" dirty="0"/>
              <a:t>中</a:t>
            </a:r>
            <a:r>
              <a:rPr lang="ja-JP" altLang="en-US" sz="5400" dirty="0" smtClean="0"/>
              <a:t>にある</a:t>
            </a:r>
            <a:endParaRPr kumimoji="1" lang="ja-JP" altLang="en-US" sz="5400" dirty="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10</a:t>
            </a:fld>
            <a:endParaRPr kumimoji="1" lang="ja-JP" altLang="en-US"/>
          </a:p>
        </p:txBody>
      </p:sp>
      <p:sp>
        <p:nvSpPr>
          <p:cNvPr id="6" name="テキスト プレースホルダー 5"/>
          <p:cNvSpPr txBox="1">
            <a:spLocks/>
          </p:cNvSpPr>
          <p:nvPr/>
        </p:nvSpPr>
        <p:spPr>
          <a:xfrm>
            <a:off x="620230" y="1681163"/>
            <a:ext cx="6037285" cy="823912"/>
          </a:xfrm>
          <a:prstGeom prst="rect">
            <a:avLst/>
          </a:prstGeom>
        </p:spPr>
        <p:txBody>
          <a:bodyPr anchor="ct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b="1" dirty="0" smtClean="0">
                <a:solidFill>
                  <a:srgbClr val="FF0000"/>
                </a:solidFill>
              </a:rPr>
              <a:t>言霊信仰（縁起でもない）</a:t>
            </a:r>
            <a:r>
              <a:rPr lang="ja-JP" altLang="en-US" sz="3200" dirty="0" smtClean="0"/>
              <a:t>と戦う</a:t>
            </a:r>
            <a:endParaRPr lang="ja-JP" altLang="en-US" sz="3200" dirty="0"/>
          </a:p>
        </p:txBody>
      </p:sp>
      <p:sp>
        <p:nvSpPr>
          <p:cNvPr id="7" name="コンテンツ プレースホルダー 6"/>
          <p:cNvSpPr txBox="1">
            <a:spLocks/>
          </p:cNvSpPr>
          <p:nvPr/>
        </p:nvSpPr>
        <p:spPr>
          <a:xfrm>
            <a:off x="620230" y="2505075"/>
            <a:ext cx="6037285" cy="3684588"/>
          </a:xfrm>
          <a:prstGeom prst="rect">
            <a:avLst/>
          </a:prstGeom>
        </p:spPr>
        <p:txBody>
          <a:bodyPr>
            <a:normAutofit fontScale="92500" lnSpcReduction="2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smtClean="0"/>
              <a:t>戦時中は，「中国とアメリカと双方を相手にしたら日本は負ける」とは言えなかった。「負けた場合にどうするか」などと言ったら，命をねらわれた。</a:t>
            </a:r>
            <a:endParaRPr lang="en-US" altLang="ja-JP" dirty="0" smtClean="0"/>
          </a:p>
          <a:p>
            <a:pPr>
              <a:lnSpc>
                <a:spcPct val="110000"/>
              </a:lnSpc>
            </a:pPr>
            <a:r>
              <a:rPr lang="ja-JP" altLang="en-US" dirty="0" smtClean="0"/>
              <a:t>現在でも，契約条項に，「開発に失敗したときの責任」が盛り込まれないことが多い。</a:t>
            </a:r>
            <a:endParaRPr lang="en-US" altLang="ja-JP" dirty="0" smtClean="0"/>
          </a:p>
          <a:p>
            <a:pPr>
              <a:lnSpc>
                <a:spcPct val="110000"/>
              </a:lnSpc>
            </a:pPr>
            <a:r>
              <a:rPr lang="ja-JP" altLang="en-US" dirty="0" smtClean="0"/>
              <a:t>これでは，肝心のリスク管理などできるはずがない。</a:t>
            </a:r>
            <a:endParaRPr lang="en-US" altLang="ja-JP" dirty="0" smtClean="0"/>
          </a:p>
        </p:txBody>
      </p:sp>
      <p:sp>
        <p:nvSpPr>
          <p:cNvPr id="8" name="テキスト プレースホルダー 7"/>
          <p:cNvSpPr txBox="1">
            <a:spLocks/>
          </p:cNvSpPr>
          <p:nvPr/>
        </p:nvSpPr>
        <p:spPr>
          <a:xfrm>
            <a:off x="6802554" y="1681163"/>
            <a:ext cx="4882018" cy="823912"/>
          </a:xfrm>
          <a:prstGeom prst="rect">
            <a:avLst/>
          </a:prstGeom>
        </p:spPr>
        <p:txBody>
          <a:bodyPr anchor="ctr">
            <a:norm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200" dirty="0" smtClean="0">
                <a:solidFill>
                  <a:srgbClr val="FF0000"/>
                </a:solidFill>
              </a:rPr>
              <a:t>空気・同調圧力</a:t>
            </a:r>
            <a:r>
              <a:rPr lang="ja-JP" altLang="en-US" sz="3200" dirty="0" smtClean="0"/>
              <a:t>と戦う</a:t>
            </a:r>
            <a:endParaRPr lang="ja-JP" altLang="en-US" sz="3200" dirty="0"/>
          </a:p>
        </p:txBody>
      </p:sp>
      <p:sp>
        <p:nvSpPr>
          <p:cNvPr id="9" name="コンテンツ プレースホルダー 8"/>
          <p:cNvSpPr txBox="1">
            <a:spLocks/>
          </p:cNvSpPr>
          <p:nvPr/>
        </p:nvSpPr>
        <p:spPr>
          <a:xfrm>
            <a:off x="6802554" y="2505075"/>
            <a:ext cx="4882017" cy="3684588"/>
          </a:xfrm>
          <a:prstGeom prst="rect">
            <a:avLst/>
          </a:prstGeom>
        </p:spPr>
        <p:txBody>
          <a:bodyPr>
            <a:normAutofit fontScale="92500" lnSpcReduction="1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dirty="0" smtClean="0"/>
              <a:t>声の大きい者に同調しないと，「空気を読めない」と非難される。</a:t>
            </a:r>
            <a:endParaRPr lang="en-US" altLang="ja-JP" dirty="0" smtClean="0"/>
          </a:p>
          <a:p>
            <a:pPr>
              <a:lnSpc>
                <a:spcPct val="110000"/>
              </a:lnSpc>
            </a:pPr>
            <a:r>
              <a:rPr lang="ja-JP" altLang="en-US" dirty="0" smtClean="0"/>
              <a:t>「反対をしようと思ったが，まともなことを言える雰囲気ではなかった。」というのが，言い訳として認められている。</a:t>
            </a:r>
            <a:endParaRPr lang="en-US" altLang="ja-JP" dirty="0" smtClean="0"/>
          </a:p>
          <a:p>
            <a:pPr>
              <a:lnSpc>
                <a:spcPct val="110000"/>
              </a:lnSpc>
            </a:pPr>
            <a:r>
              <a:rPr lang="ja-JP" altLang="en-US" dirty="0" smtClean="0"/>
              <a:t>これでは，いつまでたっても，失敗を繰り返すだけである。</a:t>
            </a:r>
            <a:endParaRPr lang="ja-JP" altLang="en-US" dirty="0"/>
          </a:p>
        </p:txBody>
      </p:sp>
    </p:spTree>
    <p:extLst>
      <p:ext uri="{BB962C8B-B14F-4D97-AF65-F5344CB8AC3E}">
        <p14:creationId xmlns:p14="http://schemas.microsoft.com/office/powerpoint/2010/main" val="6554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3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2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1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30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up)">
                                      <p:cBhvr>
                                        <p:cTn id="32" dur="1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ja-JP" altLang="en-US" dirty="0" smtClean="0"/>
              <a:t>問題解決能力を</a:t>
            </a:r>
            <a:r>
              <a:rPr kumimoji="1" lang="en-US" altLang="ja-JP" dirty="0" smtClean="0"/>
              <a:t/>
            </a:r>
            <a:br>
              <a:rPr kumimoji="1" lang="en-US" altLang="ja-JP" dirty="0" smtClean="0"/>
            </a:br>
            <a:r>
              <a:rPr lang="ja-JP" altLang="en-US" dirty="0"/>
              <a:t>法律家</a:t>
            </a:r>
            <a:r>
              <a:rPr lang="ja-JP" altLang="en-US" dirty="0" smtClean="0"/>
              <a:t>の思考方法から学ぶ</a:t>
            </a:r>
            <a:endParaRPr kumimoji="1" lang="ja-JP" altLang="en-US" dirty="0"/>
          </a:p>
        </p:txBody>
      </p:sp>
      <p:sp>
        <p:nvSpPr>
          <p:cNvPr id="7" name="テキスト プレースホルダー 6"/>
          <p:cNvSpPr>
            <a:spLocks noGrp="1"/>
          </p:cNvSpPr>
          <p:nvPr>
            <p:ph type="body" idx="1"/>
          </p:nvPr>
        </p:nvSpPr>
        <p:spPr>
          <a:xfrm>
            <a:off x="831850" y="2706624"/>
            <a:ext cx="10515600" cy="3291840"/>
          </a:xfrm>
        </p:spPr>
        <p:txBody>
          <a:bodyPr>
            <a:normAutofit/>
          </a:bodyPr>
          <a:lstStyle/>
          <a:p>
            <a:r>
              <a:rPr kumimoji="1" lang="ja-JP" altLang="en-US" dirty="0" smtClean="0"/>
              <a:t>テミスの像で知る法学の全体像と法学部の売り</a:t>
            </a:r>
            <a:endParaRPr kumimoji="1" lang="en-US" altLang="ja-JP" dirty="0" smtClean="0"/>
          </a:p>
          <a:p>
            <a:pPr>
              <a:lnSpc>
                <a:spcPct val="100000"/>
              </a:lnSpc>
            </a:pPr>
            <a:r>
              <a:rPr lang="ja-JP" altLang="en-US" dirty="0"/>
              <a:t>法律家</a:t>
            </a:r>
            <a:r>
              <a:rPr lang="ja-JP" altLang="en-US" dirty="0" smtClean="0"/>
              <a:t>の思考方法（アイラック</a:t>
            </a:r>
            <a:r>
              <a:rPr lang="en-US" altLang="ja-JP" dirty="0" smtClean="0">
                <a:latin typeface="Times New Roman" panose="02020603050405020304" pitchFamily="18" charset="0"/>
                <a:cs typeface="Times New Roman" panose="02020603050405020304" pitchFamily="18" charset="0"/>
              </a:rPr>
              <a:t>(IRAC)</a:t>
            </a:r>
            <a:r>
              <a:rPr lang="ja-JP" altLang="en-US" dirty="0" smtClean="0"/>
              <a:t>）とは何か？</a:t>
            </a:r>
            <a:endParaRPr lang="en-US" altLang="ja-JP" dirty="0" smtClean="0"/>
          </a:p>
          <a:p>
            <a:r>
              <a:rPr kumimoji="1" lang="ja-JP" altLang="en-US" dirty="0"/>
              <a:t>議論</a:t>
            </a:r>
            <a:r>
              <a:rPr kumimoji="1" lang="ja-JP" altLang="en-US" dirty="0" smtClean="0"/>
              <a:t>の</a:t>
            </a:r>
            <a:r>
              <a:rPr kumimoji="1" lang="ja-JP" altLang="en-US" dirty="0"/>
              <a:t>技法</a:t>
            </a:r>
            <a:r>
              <a:rPr kumimoji="1" lang="ja-JP" altLang="en-US" dirty="0" smtClean="0"/>
              <a:t>としてのトゥールミンの図式とは何か？</a:t>
            </a:r>
            <a:endParaRPr kumimoji="1" lang="en-US" altLang="ja-JP" dirty="0" smtClean="0"/>
          </a:p>
          <a:p>
            <a:r>
              <a:rPr kumimoji="1" lang="ja-JP" altLang="en-US" dirty="0" smtClean="0"/>
              <a:t>法解釈方法論</a:t>
            </a:r>
            <a:r>
              <a:rPr lang="ja-JP" altLang="en-US" dirty="0" smtClean="0"/>
              <a:t>の基礎とは何か？</a:t>
            </a:r>
            <a:endParaRPr lang="en-US" altLang="ja-JP" dirty="0" smtClean="0"/>
          </a:p>
          <a:p>
            <a:r>
              <a:rPr kumimoji="1" lang="ja-JP" altLang="en-US" dirty="0"/>
              <a:t>法学</a:t>
            </a:r>
            <a:r>
              <a:rPr kumimoji="1" lang="ja-JP" altLang="en-US" dirty="0" smtClean="0"/>
              <a:t>と医学に共通の問題点と改革の方法とは何か？</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11</a:t>
            </a:fld>
            <a:endParaRPr kumimoji="1" lang="ja-JP" altLang="en-US"/>
          </a:p>
        </p:txBody>
      </p:sp>
    </p:spTree>
    <p:extLst>
      <p:ext uri="{BB962C8B-B14F-4D97-AF65-F5344CB8AC3E}">
        <p14:creationId xmlns:p14="http://schemas.microsoft.com/office/powerpoint/2010/main" val="125760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75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5300" dirty="0" smtClean="0"/>
              <a:t>法学部の売り（その</a:t>
            </a:r>
            <a:r>
              <a:rPr kumimoji="1" lang="en-US" altLang="ja-JP" sz="5300" dirty="0" smtClean="0"/>
              <a:t>1</a:t>
            </a:r>
            <a:r>
              <a:rPr kumimoji="1" lang="ja-JP" altLang="en-US" sz="5300" dirty="0" smtClean="0"/>
              <a:t>）</a:t>
            </a:r>
            <a:r>
              <a:rPr kumimoji="1" lang="en-US" altLang="ja-JP" sz="5300" dirty="0" smtClean="0"/>
              <a:t/>
            </a:r>
            <a:br>
              <a:rPr kumimoji="1" lang="en-US" altLang="ja-JP" sz="5300" dirty="0" smtClean="0"/>
            </a:br>
            <a:r>
              <a:rPr kumimoji="1" lang="ja-JP" altLang="en-US" sz="5300" dirty="0" smtClean="0"/>
              <a:t>法の必要性と機能</a:t>
            </a:r>
            <a:endParaRPr kumimoji="1" lang="ja-JP" altLang="en-US" sz="5300" dirty="0"/>
          </a:p>
        </p:txBody>
      </p:sp>
      <p:sp>
        <p:nvSpPr>
          <p:cNvPr id="3" name="コンテンツ プレースホルダー 2"/>
          <p:cNvSpPr>
            <a:spLocks noGrp="1"/>
          </p:cNvSpPr>
          <p:nvPr>
            <p:ph idx="1"/>
          </p:nvPr>
        </p:nvSpPr>
        <p:spPr/>
        <p:txBody>
          <a:bodyPr>
            <a:noAutofit/>
          </a:bodyPr>
          <a:lstStyle/>
          <a:p>
            <a:pPr>
              <a:lnSpc>
                <a:spcPct val="100000"/>
              </a:lnSpc>
            </a:pPr>
            <a:r>
              <a:rPr kumimoji="1" lang="ja-JP" altLang="en-US" sz="3600" dirty="0" smtClean="0"/>
              <a:t>人間は社会的動物</a:t>
            </a:r>
            <a:r>
              <a:rPr lang="ja-JP" altLang="en-US" sz="3600" dirty="0"/>
              <a:t>。</a:t>
            </a:r>
            <a:r>
              <a:rPr kumimoji="1" lang="ja-JP" altLang="en-US" sz="3600" dirty="0" smtClean="0"/>
              <a:t>平和の維持には法が必要</a:t>
            </a:r>
            <a:endParaRPr kumimoji="1" lang="en-US" altLang="ja-JP" sz="3600" dirty="0" smtClean="0"/>
          </a:p>
          <a:p>
            <a:pPr lvl="1">
              <a:lnSpc>
                <a:spcPct val="100000"/>
              </a:lnSpc>
            </a:pPr>
            <a:r>
              <a:rPr kumimoji="1" lang="ja-JP" altLang="en-US" sz="3200" dirty="0" smtClean="0"/>
              <a:t>人間は，生まれたまま放置されれば，すぐに死ぬ。</a:t>
            </a:r>
            <a:r>
              <a:rPr kumimoji="1" lang="en-US" altLang="ja-JP" sz="3200" dirty="0" smtClean="0"/>
              <a:t/>
            </a:r>
            <a:br>
              <a:rPr kumimoji="1" lang="en-US" altLang="ja-JP" sz="3200" dirty="0" smtClean="0"/>
            </a:br>
            <a:r>
              <a:rPr kumimoji="1" lang="ja-JP" altLang="en-US" sz="3200" dirty="0" smtClean="0"/>
              <a:t>家族等の社会集団を形成することによって</a:t>
            </a:r>
            <a:r>
              <a:rPr kumimoji="1" lang="en-US" altLang="ja-JP" sz="3200" dirty="0" smtClean="0"/>
              <a:t/>
            </a:r>
            <a:br>
              <a:rPr kumimoji="1" lang="en-US" altLang="ja-JP" sz="3200" dirty="0" smtClean="0"/>
            </a:br>
            <a:r>
              <a:rPr kumimoji="1" lang="ja-JP" altLang="en-US" sz="3200" dirty="0" smtClean="0"/>
              <a:t>のみ，生き残ることができる。</a:t>
            </a:r>
            <a:endParaRPr kumimoji="1" lang="en-US" altLang="ja-JP" sz="3200" dirty="0" smtClean="0"/>
          </a:p>
          <a:p>
            <a:pPr lvl="1">
              <a:lnSpc>
                <a:spcPct val="100000"/>
              </a:lnSpc>
            </a:pPr>
            <a:r>
              <a:rPr kumimoji="1" lang="ja-JP" altLang="en-US" sz="3200" dirty="0" smtClean="0"/>
              <a:t>社会</a:t>
            </a:r>
            <a:r>
              <a:rPr kumimoji="1" lang="ja-JP" altLang="en-US" sz="3200" dirty="0"/>
              <a:t>集団</a:t>
            </a:r>
            <a:r>
              <a:rPr kumimoji="1" lang="ja-JP" altLang="en-US" sz="3200" dirty="0" smtClean="0"/>
              <a:t>が平和を維持するためには，暴力</a:t>
            </a:r>
            <a:r>
              <a:rPr kumimoji="1" lang="en-US" altLang="ja-JP" sz="3200" dirty="0" smtClean="0"/>
              <a:t/>
            </a:r>
            <a:br>
              <a:rPr kumimoji="1" lang="en-US" altLang="ja-JP" sz="3200" dirty="0" smtClean="0"/>
            </a:br>
            <a:r>
              <a:rPr kumimoji="1" lang="ja-JP" altLang="en-US" sz="3200" dirty="0" smtClean="0"/>
              <a:t>や理不尽な行為を制御するルールが必要。</a:t>
            </a:r>
            <a:endParaRPr kumimoji="1" lang="en-US" altLang="ja-JP" sz="3200" dirty="0" smtClean="0"/>
          </a:p>
          <a:p>
            <a:pPr lvl="1">
              <a:lnSpc>
                <a:spcPct val="100000"/>
              </a:lnSpc>
            </a:pPr>
            <a:r>
              <a:rPr kumimoji="1" lang="ja-JP" altLang="en-US" sz="3200" dirty="0" smtClean="0"/>
              <a:t>法は，社会集団のルールを国家，または，</a:t>
            </a:r>
            <a:r>
              <a:rPr lang="en-US" altLang="ja-JP" sz="3200" dirty="0"/>
              <a:t/>
            </a:r>
            <a:br>
              <a:rPr lang="en-US" altLang="ja-JP" sz="3200" dirty="0"/>
            </a:br>
            <a:r>
              <a:rPr lang="ja-JP" altLang="en-US" sz="3200" dirty="0" smtClean="0"/>
              <a:t>国家間の条約の</a:t>
            </a:r>
            <a:r>
              <a:rPr kumimoji="1" lang="ja-JP" altLang="en-US" sz="3200" dirty="0" smtClean="0"/>
              <a:t>単位でまとめたもの。</a:t>
            </a:r>
            <a:endParaRPr kumimoji="1" lang="en-US" altLang="ja-JP" sz="3200" dirty="0" smtClean="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7271" y="3224284"/>
            <a:ext cx="1973699" cy="2631599"/>
          </a:xfrm>
          <a:prstGeom prst="rect">
            <a:avLst/>
          </a:prstGeom>
        </p:spPr>
      </p:pic>
      <p:sp>
        <p:nvSpPr>
          <p:cNvPr id="5" name="日付プレースホルダー 4"/>
          <p:cNvSpPr>
            <a:spLocks noGrp="1"/>
          </p:cNvSpPr>
          <p:nvPr>
            <p:ph type="dt" sz="half" idx="10"/>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12</a:t>
            </a:fld>
            <a:endParaRPr kumimoji="1" lang="ja-JP" altLang="en-US"/>
          </a:p>
        </p:txBody>
      </p:sp>
    </p:spTree>
    <p:extLst>
      <p:ext uri="{BB962C8B-B14F-4D97-AF65-F5344CB8AC3E}">
        <p14:creationId xmlns:p14="http://schemas.microsoft.com/office/powerpoint/2010/main" val="283740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7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750"/>
                                        <p:tgtEl>
                                          <p:spTgt spid="3">
                                            <p:txEl>
                                              <p:pRg st="3" end="3"/>
                                            </p:txEl>
                                          </p:spTgt>
                                        </p:tgtEl>
                                      </p:cBhvr>
                                    </p:animEffect>
                                  </p:childTnLst>
                                </p:cTn>
                              </p:par>
                              <p:par>
                                <p:cTn id="23" presetID="16" presetClass="entr" presetSubtype="37" fill="hold" nodeType="withEffect">
                                  <p:stCondLst>
                                    <p:cond delay="500"/>
                                  </p:stCondLst>
                                  <p:childTnLst>
                                    <p:set>
                                      <p:cBhvr>
                                        <p:cTn id="24" dur="1" fill="hold">
                                          <p:stCondLst>
                                            <p:cond delay="0"/>
                                          </p:stCondLst>
                                        </p:cTn>
                                        <p:tgtEl>
                                          <p:spTgt spid="4"/>
                                        </p:tgtEl>
                                        <p:attrNameLst>
                                          <p:attrName>style.visibility</p:attrName>
                                        </p:attrNameLst>
                                      </p:cBhvr>
                                      <p:to>
                                        <p:strVal val="visible"/>
                                      </p:to>
                                    </p:set>
                                    <p:animEffect transition="in" filter="barn(outVertical)">
                                      <p:cBhvr>
                                        <p:cTn id="25"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4800" dirty="0" smtClean="0"/>
              <a:t>法学部の売り（その</a:t>
            </a:r>
            <a:r>
              <a:rPr kumimoji="1" lang="en-US" altLang="ja-JP" sz="4800" dirty="0" smtClean="0"/>
              <a:t>2</a:t>
            </a:r>
            <a:r>
              <a:rPr kumimoji="1" lang="ja-JP" altLang="en-US" sz="4800" dirty="0" smtClean="0"/>
              <a:t>）</a:t>
            </a:r>
            <a:r>
              <a:rPr kumimoji="1" lang="en-US" altLang="ja-JP" sz="4800" dirty="0" smtClean="0"/>
              <a:t/>
            </a:r>
            <a:br>
              <a:rPr kumimoji="1" lang="en-US" altLang="ja-JP" sz="4800" dirty="0" smtClean="0"/>
            </a:br>
            <a:r>
              <a:rPr kumimoji="1" lang="ja-JP" altLang="en-US" sz="4800" dirty="0" smtClean="0"/>
              <a:t>テミスの能力が法学部生の「売り」となる</a:t>
            </a:r>
            <a:endParaRPr kumimoji="1" lang="ja-JP" altLang="en-US" sz="4800" dirty="0"/>
          </a:p>
        </p:txBody>
      </p:sp>
      <p:sp>
        <p:nvSpPr>
          <p:cNvPr id="3" name="コンテンツ プレースホルダー 2"/>
          <p:cNvSpPr>
            <a:spLocks noGrp="1"/>
          </p:cNvSpPr>
          <p:nvPr>
            <p:ph idx="1"/>
          </p:nvPr>
        </p:nvSpPr>
        <p:spPr>
          <a:xfrm>
            <a:off x="838200" y="1825624"/>
            <a:ext cx="8210266" cy="4233981"/>
          </a:xfrm>
        </p:spPr>
        <p:txBody>
          <a:bodyPr>
            <a:noAutofit/>
          </a:bodyPr>
          <a:lstStyle/>
          <a:p>
            <a:pPr marL="457200" indent="-457200">
              <a:lnSpc>
                <a:spcPct val="100000"/>
              </a:lnSpc>
              <a:buFont typeface="+mj-lt"/>
              <a:buAutoNum type="arabicPeriod"/>
            </a:pPr>
            <a:r>
              <a:rPr lang="ja-JP" altLang="en-US" sz="2400" dirty="0" smtClean="0"/>
              <a:t>目隠し：公平</a:t>
            </a:r>
            <a:r>
              <a:rPr lang="ja-JP" altLang="en-US" sz="2400" dirty="0"/>
              <a:t>・</a:t>
            </a:r>
            <a:r>
              <a:rPr lang="ja-JP" altLang="en-US" sz="2400" dirty="0" smtClean="0"/>
              <a:t>公正，言い分に耳を傾ける</a:t>
            </a:r>
            <a:endParaRPr lang="en-US" altLang="ja-JP" sz="2400" dirty="0" smtClean="0"/>
          </a:p>
          <a:p>
            <a:pPr lvl="1">
              <a:lnSpc>
                <a:spcPct val="100000"/>
              </a:lnSpc>
            </a:pPr>
            <a:r>
              <a:rPr kumimoji="1" lang="ja-JP" altLang="en-US" sz="2000" dirty="0" smtClean="0"/>
              <a:t>紛争当事者に対する偏見がなく，あらゆる判断においてフェアであることが必要。フェアでない人の判断は，説得力がなく，信用もされない。</a:t>
            </a:r>
            <a:endParaRPr kumimoji="1" lang="en-US" altLang="ja-JP" sz="2000" dirty="0" smtClean="0"/>
          </a:p>
          <a:p>
            <a:pPr lvl="1">
              <a:lnSpc>
                <a:spcPct val="100000"/>
              </a:lnSpc>
            </a:pPr>
            <a:r>
              <a:rPr lang="ja-JP" altLang="en-US" sz="2000" dirty="0"/>
              <a:t>当事者が提出する書面ではなく，当事者</a:t>
            </a:r>
            <a:r>
              <a:rPr lang="ja-JP" altLang="en-US" sz="2000" dirty="0" smtClean="0"/>
              <a:t>が述べる</a:t>
            </a:r>
            <a:r>
              <a:rPr lang="ja-JP" altLang="en-US" sz="2000" dirty="0"/>
              <a:t>言い分をよく聞く</a:t>
            </a:r>
            <a:r>
              <a:rPr lang="ja-JP" altLang="en-US" sz="2000" dirty="0" smtClean="0"/>
              <a:t>。</a:t>
            </a:r>
            <a:endParaRPr kumimoji="1" lang="en-US" altLang="ja-JP" sz="2000" dirty="0" smtClean="0"/>
          </a:p>
          <a:p>
            <a:pPr marL="457200" indent="-457200">
              <a:lnSpc>
                <a:spcPct val="100000"/>
              </a:lnSpc>
              <a:buFont typeface="+mj-lt"/>
              <a:buAutoNum type="arabicPeriod"/>
            </a:pPr>
            <a:r>
              <a:rPr lang="ja-JP" altLang="en-US" sz="2400" dirty="0" smtClean="0"/>
              <a:t>天秤：法に照らし，どちらの言い分が合理的か判断する</a:t>
            </a:r>
            <a:endParaRPr lang="en-US" altLang="ja-JP" sz="2400" dirty="0" smtClean="0"/>
          </a:p>
          <a:p>
            <a:pPr lvl="1">
              <a:lnSpc>
                <a:spcPct val="100000"/>
              </a:lnSpc>
            </a:pPr>
            <a:r>
              <a:rPr kumimoji="1" lang="ja-JP" altLang="en-US" sz="2000" dirty="0"/>
              <a:t>当事者</a:t>
            </a:r>
            <a:r>
              <a:rPr kumimoji="1" lang="ja-JP" altLang="en-US" sz="2000" dirty="0" smtClean="0"/>
              <a:t>の</a:t>
            </a:r>
            <a:r>
              <a:rPr kumimoji="1" lang="ja-JP" altLang="en-US" sz="2000" dirty="0"/>
              <a:t>言い分</a:t>
            </a:r>
            <a:r>
              <a:rPr kumimoji="1" lang="ja-JP" altLang="en-US" sz="2000" dirty="0" smtClean="0"/>
              <a:t>を聞き，どちらの言い分が法に基づいて合理的かを天秤の傾きによって示す</a:t>
            </a:r>
            <a:r>
              <a:rPr lang="ja-JP" altLang="en-US" sz="2000" dirty="0" smtClean="0"/>
              <a:t>。これが，法律専門家の一番重要な能力。</a:t>
            </a:r>
            <a:endParaRPr lang="en-US" altLang="ja-JP" sz="2000" dirty="0" smtClean="0"/>
          </a:p>
          <a:p>
            <a:pPr marL="457200" indent="-457200">
              <a:lnSpc>
                <a:spcPct val="100000"/>
              </a:lnSpc>
              <a:buFont typeface="+mj-lt"/>
              <a:buAutoNum type="arabicPeriod"/>
            </a:pPr>
            <a:r>
              <a:rPr lang="ja-JP" altLang="en-US" sz="2400" dirty="0" smtClean="0"/>
              <a:t>剣：裁判所</a:t>
            </a:r>
            <a:r>
              <a:rPr kumimoji="1" lang="ja-JP" altLang="en-US" sz="2400" dirty="0" smtClean="0"/>
              <a:t>の判断には強制力がある</a:t>
            </a:r>
            <a:endParaRPr kumimoji="1" lang="en-US" altLang="ja-JP" sz="2400" dirty="0" smtClean="0"/>
          </a:p>
          <a:p>
            <a:pPr lvl="1">
              <a:lnSpc>
                <a:spcPct val="100000"/>
              </a:lnSpc>
            </a:pPr>
            <a:r>
              <a:rPr lang="ja-JP" altLang="en-US" sz="2000" dirty="0"/>
              <a:t>道徳</a:t>
            </a:r>
            <a:r>
              <a:rPr lang="ja-JP" altLang="en-US" sz="2000" dirty="0" smtClean="0"/>
              <a:t>とは異なり，法には，強制力がある。これによって，暴力と理不尽な行為から弱者を保護することが可能となる。</a:t>
            </a:r>
            <a:endParaRPr kumimoji="1" lang="ja-JP" altLang="en-US" sz="20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661" y="2275017"/>
            <a:ext cx="2622751" cy="3497003"/>
          </a:xfrm>
          <a:prstGeom prst="rect">
            <a:avLst/>
          </a:prstGeom>
        </p:spPr>
      </p:pic>
      <p:sp>
        <p:nvSpPr>
          <p:cNvPr id="5" name="日付プレースホルダー 4"/>
          <p:cNvSpPr>
            <a:spLocks noGrp="1"/>
          </p:cNvSpPr>
          <p:nvPr>
            <p:ph type="dt" sz="half" idx="10"/>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13</a:t>
            </a:fld>
            <a:endParaRPr kumimoji="1" lang="ja-JP" altLang="en-US"/>
          </a:p>
        </p:txBody>
      </p:sp>
    </p:spTree>
    <p:extLst>
      <p:ext uri="{BB962C8B-B14F-4D97-AF65-F5344CB8AC3E}">
        <p14:creationId xmlns:p14="http://schemas.microsoft.com/office/powerpoint/2010/main" val="28445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kumimoji="1" lang="ja-JP" altLang="en-US" sz="6000" dirty="0" smtClean="0"/>
              <a:t>法学部の売り（その</a:t>
            </a:r>
            <a:r>
              <a:rPr kumimoji="1" lang="en-US" altLang="ja-JP" sz="6000" dirty="0" smtClean="0"/>
              <a:t>3</a:t>
            </a:r>
            <a:r>
              <a:rPr kumimoji="1" lang="ja-JP" altLang="en-US" sz="6000" dirty="0" smtClean="0"/>
              <a:t>）</a:t>
            </a:r>
            <a:endParaRPr kumimoji="1" lang="ja-JP" altLang="en-US" sz="6000" dirty="0"/>
          </a:p>
        </p:txBody>
      </p:sp>
      <p:sp>
        <p:nvSpPr>
          <p:cNvPr id="8" name="テキスト プレースホルダー 7"/>
          <p:cNvSpPr>
            <a:spLocks noGrp="1"/>
          </p:cNvSpPr>
          <p:nvPr>
            <p:ph type="body" idx="1"/>
          </p:nvPr>
        </p:nvSpPr>
        <p:spPr/>
        <p:txBody>
          <a:bodyPr>
            <a:normAutofit/>
          </a:bodyPr>
          <a:lstStyle/>
          <a:p>
            <a:r>
              <a:rPr kumimoji="1" lang="ja-JP" altLang="en-US" sz="4800" dirty="0" smtClean="0"/>
              <a:t>他</a:t>
            </a:r>
            <a:r>
              <a:rPr lang="ja-JP" altLang="en-US" sz="4800" dirty="0"/>
              <a:t>者</a:t>
            </a:r>
            <a:r>
              <a:rPr kumimoji="1" lang="ja-JP" altLang="en-US" sz="4800" dirty="0" smtClean="0"/>
              <a:t>への貢献</a:t>
            </a:r>
            <a:endParaRPr kumimoji="1" lang="ja-JP" altLang="en-US" sz="4800" dirty="0"/>
          </a:p>
        </p:txBody>
      </p:sp>
      <p:sp>
        <p:nvSpPr>
          <p:cNvPr id="9" name="コンテンツ プレースホルダー 8"/>
          <p:cNvSpPr>
            <a:spLocks noGrp="1"/>
          </p:cNvSpPr>
          <p:nvPr>
            <p:ph sz="half" idx="2"/>
          </p:nvPr>
        </p:nvSpPr>
        <p:spPr/>
        <p:txBody>
          <a:bodyPr>
            <a:normAutofit fontScale="85000" lnSpcReduction="10000"/>
          </a:bodyPr>
          <a:lstStyle/>
          <a:p>
            <a:pPr>
              <a:lnSpc>
                <a:spcPct val="120000"/>
              </a:lnSpc>
            </a:pPr>
            <a:r>
              <a:rPr kumimoji="1" lang="ja-JP" altLang="en-US" dirty="0" smtClean="0"/>
              <a:t>著作権法第</a:t>
            </a:r>
            <a:r>
              <a:rPr kumimoji="1" lang="en-US" altLang="ja-JP" dirty="0" smtClean="0"/>
              <a:t>13</a:t>
            </a:r>
            <a:r>
              <a:rPr kumimoji="1" lang="ja-JP" altLang="en-US" dirty="0" smtClean="0"/>
              <a:t>条</a:t>
            </a:r>
            <a:r>
              <a:rPr lang="ja-JP" altLang="en-US" dirty="0"/>
              <a:t>（権利の目的とならない著作物</a:t>
            </a:r>
            <a:r>
              <a:rPr lang="ja-JP" altLang="en-US" dirty="0" smtClean="0"/>
              <a:t>）</a:t>
            </a:r>
            <a:endParaRPr kumimoji="1" lang="en-US" altLang="ja-JP" dirty="0" smtClean="0"/>
          </a:p>
          <a:p>
            <a:pPr marL="457200" lvl="1" indent="-285750">
              <a:lnSpc>
                <a:spcPct val="120000"/>
              </a:lnSpc>
            </a:pPr>
            <a:r>
              <a:rPr lang="ja-JP" altLang="en-US" dirty="0" smtClean="0"/>
              <a:t>次</a:t>
            </a:r>
            <a:r>
              <a:rPr lang="ja-JP" altLang="en-US" dirty="0"/>
              <a:t>の各号のいずれかに該当する著作物は，この</a:t>
            </a:r>
            <a:r>
              <a:rPr lang="ja-JP" altLang="en-US" dirty="0" smtClean="0"/>
              <a:t>章</a:t>
            </a:r>
            <a:r>
              <a:rPr lang="ja-JP" altLang="en-US" b="1" dirty="0" smtClean="0"/>
              <a:t>（著作者の権利）の</a:t>
            </a:r>
            <a:r>
              <a:rPr lang="ja-JP" altLang="en-US" b="1" dirty="0"/>
              <a:t>規定による権利の目的となることができない</a:t>
            </a:r>
            <a:r>
              <a:rPr lang="ja-JP" altLang="en-US" dirty="0"/>
              <a:t>。</a:t>
            </a:r>
          </a:p>
          <a:p>
            <a:pPr marL="628650" lvl="2" indent="-266700">
              <a:lnSpc>
                <a:spcPct val="120000"/>
              </a:lnSpc>
            </a:pPr>
            <a:r>
              <a:rPr lang="ja-JP" altLang="en-US" sz="2100" dirty="0"/>
              <a:t>一 　</a:t>
            </a:r>
            <a:r>
              <a:rPr lang="ja-JP" altLang="en-US" sz="2400" b="1" dirty="0"/>
              <a:t>憲法その他の法令</a:t>
            </a:r>
          </a:p>
          <a:p>
            <a:pPr marL="628650" lvl="2" indent="-266700">
              <a:lnSpc>
                <a:spcPct val="120000"/>
              </a:lnSpc>
            </a:pPr>
            <a:r>
              <a:rPr lang="ja-JP" altLang="en-US" sz="2100" dirty="0"/>
              <a:t>二 　</a:t>
            </a:r>
            <a:r>
              <a:rPr lang="ja-JP" altLang="en-US" sz="2100" dirty="0" smtClean="0"/>
              <a:t>国，地方公共団体</a:t>
            </a:r>
            <a:r>
              <a:rPr lang="en-US" altLang="ja-JP" sz="2100" dirty="0" smtClean="0"/>
              <a:t>…</a:t>
            </a:r>
            <a:r>
              <a:rPr lang="ja-JP" altLang="en-US" sz="2100" dirty="0" smtClean="0"/>
              <a:t>が発する</a:t>
            </a:r>
            <a:r>
              <a:rPr lang="en-US" altLang="ja-JP" sz="2100" dirty="0" smtClean="0"/>
              <a:t>…</a:t>
            </a:r>
            <a:r>
              <a:rPr lang="ja-JP" altLang="en-US" sz="2100" dirty="0" smtClean="0"/>
              <a:t>もの</a:t>
            </a:r>
            <a:endParaRPr lang="ja-JP" altLang="en-US" sz="2100" dirty="0"/>
          </a:p>
          <a:p>
            <a:pPr marL="628650" lvl="2" indent="-266700">
              <a:lnSpc>
                <a:spcPct val="120000"/>
              </a:lnSpc>
            </a:pPr>
            <a:r>
              <a:rPr lang="ja-JP" altLang="en-US" sz="2100" dirty="0"/>
              <a:t>三 　裁判所の</a:t>
            </a:r>
            <a:r>
              <a:rPr lang="ja-JP" altLang="en-US" sz="2100" dirty="0" smtClean="0"/>
              <a:t>判決</a:t>
            </a:r>
            <a:r>
              <a:rPr lang="en-US" altLang="ja-JP" sz="2100" dirty="0" smtClean="0"/>
              <a:t>…</a:t>
            </a:r>
            <a:endParaRPr lang="ja-JP" altLang="en-US" sz="2100" dirty="0"/>
          </a:p>
          <a:p>
            <a:pPr marL="628650" lvl="2" indent="-266700">
              <a:lnSpc>
                <a:spcPct val="120000"/>
              </a:lnSpc>
            </a:pPr>
            <a:r>
              <a:rPr lang="ja-JP" altLang="en-US" sz="2100" dirty="0"/>
              <a:t>四 　前</a:t>
            </a:r>
            <a:r>
              <a:rPr lang="ja-JP" altLang="en-US" sz="2100" dirty="0" smtClean="0"/>
              <a:t>三号</a:t>
            </a:r>
            <a:r>
              <a:rPr lang="en-US" altLang="ja-JP" sz="2100" dirty="0" smtClean="0"/>
              <a:t>…</a:t>
            </a:r>
            <a:r>
              <a:rPr lang="ja-JP" altLang="en-US" sz="2100" dirty="0" smtClean="0"/>
              <a:t>編集物</a:t>
            </a:r>
            <a:r>
              <a:rPr lang="ja-JP" altLang="en-US" sz="2100" dirty="0"/>
              <a:t>で，</a:t>
            </a:r>
            <a:r>
              <a:rPr lang="ja-JP" altLang="en-US" sz="2100" dirty="0" smtClean="0"/>
              <a:t>国</a:t>
            </a:r>
            <a:r>
              <a:rPr lang="en-US" altLang="ja-JP" sz="2100" dirty="0" smtClean="0"/>
              <a:t>…</a:t>
            </a:r>
            <a:r>
              <a:rPr lang="ja-JP" altLang="en-US" sz="2100" dirty="0"/>
              <a:t>が作成するもの</a:t>
            </a:r>
            <a:endParaRPr kumimoji="1" lang="ja-JP" altLang="en-US" sz="2100" dirty="0"/>
          </a:p>
        </p:txBody>
      </p:sp>
      <p:sp>
        <p:nvSpPr>
          <p:cNvPr id="10" name="テキスト プレースホルダー 9"/>
          <p:cNvSpPr>
            <a:spLocks noGrp="1"/>
          </p:cNvSpPr>
          <p:nvPr>
            <p:ph type="body" sz="quarter" idx="3"/>
          </p:nvPr>
        </p:nvSpPr>
        <p:spPr/>
        <p:txBody>
          <a:bodyPr>
            <a:normAutofit/>
          </a:bodyPr>
          <a:lstStyle/>
          <a:p>
            <a:r>
              <a:rPr kumimoji="1" lang="en-US" altLang="ja-JP" sz="4800" dirty="0" smtClean="0">
                <a:latin typeface="Times New Roman" panose="02020603050405020304" pitchFamily="18" charset="0"/>
                <a:cs typeface="Times New Roman" panose="02020603050405020304" pitchFamily="18" charset="0"/>
              </a:rPr>
              <a:t>Do for others</a:t>
            </a:r>
            <a:endParaRPr kumimoji="1" lang="ja-JP" altLang="en-US" sz="4800" dirty="0">
              <a:latin typeface="Times New Roman" panose="02020603050405020304" pitchFamily="18" charset="0"/>
              <a:cs typeface="Times New Roman" panose="02020603050405020304" pitchFamily="18" charset="0"/>
            </a:endParaRPr>
          </a:p>
        </p:txBody>
      </p:sp>
      <p:sp>
        <p:nvSpPr>
          <p:cNvPr id="11" name="コンテンツ プレースホルダー 10"/>
          <p:cNvSpPr>
            <a:spLocks noGrp="1"/>
          </p:cNvSpPr>
          <p:nvPr>
            <p:ph sz="quarter" idx="4"/>
          </p:nvPr>
        </p:nvSpPr>
        <p:spPr/>
        <p:txBody>
          <a:bodyPr>
            <a:normAutofit fontScale="92500" lnSpcReduction="10000"/>
          </a:bodyPr>
          <a:lstStyle/>
          <a:p>
            <a:pPr>
              <a:lnSpc>
                <a:spcPct val="110000"/>
              </a:lnSpc>
            </a:pPr>
            <a:r>
              <a:rPr kumimoji="1" lang="ja-JP" altLang="en-US" dirty="0" smtClean="0"/>
              <a:t>民法</a:t>
            </a:r>
            <a:r>
              <a:rPr kumimoji="1" lang="en-US" altLang="ja-JP" dirty="0" smtClean="0"/>
              <a:t>697</a:t>
            </a:r>
            <a:r>
              <a:rPr kumimoji="1" lang="ja-JP" altLang="en-US" dirty="0" smtClean="0"/>
              <a:t>条（事務管理）</a:t>
            </a:r>
            <a:endParaRPr kumimoji="1" lang="en-US" altLang="ja-JP" dirty="0" smtClean="0"/>
          </a:p>
          <a:p>
            <a:pPr lvl="1">
              <a:lnSpc>
                <a:spcPct val="110000"/>
              </a:lnSpc>
            </a:pPr>
            <a:r>
              <a:rPr lang="ja-JP" altLang="en-US" dirty="0"/>
              <a:t>①義務なく他人のために事務の管理を始めた</a:t>
            </a:r>
            <a:r>
              <a:rPr lang="ja-JP" altLang="en-US" dirty="0" smtClean="0"/>
              <a:t>者は</a:t>
            </a:r>
            <a:r>
              <a:rPr lang="ja-JP" altLang="en-US" dirty="0"/>
              <a:t>，その事務の性質に従い，</a:t>
            </a:r>
            <a:r>
              <a:rPr lang="ja-JP" altLang="en-US" b="1" dirty="0"/>
              <a:t>最も本人の利益に適合する方法</a:t>
            </a:r>
            <a:r>
              <a:rPr lang="ja-JP" altLang="en-US" dirty="0"/>
              <a:t>によって，その事務の</a:t>
            </a:r>
            <a:r>
              <a:rPr lang="ja-JP" altLang="en-US" dirty="0" smtClean="0"/>
              <a:t>管理を</a:t>
            </a:r>
            <a:r>
              <a:rPr lang="ja-JP" altLang="en-US" dirty="0"/>
              <a:t>しなければならない</a:t>
            </a:r>
            <a:r>
              <a:rPr lang="ja-JP" altLang="en-US" dirty="0" smtClean="0"/>
              <a:t>。</a:t>
            </a:r>
            <a:endParaRPr lang="en-US" altLang="ja-JP" dirty="0" smtClean="0"/>
          </a:p>
          <a:p>
            <a:pPr lvl="1">
              <a:lnSpc>
                <a:spcPct val="110000"/>
              </a:lnSpc>
            </a:pPr>
            <a:r>
              <a:rPr lang="ja-JP" altLang="en-US" dirty="0" smtClean="0"/>
              <a:t>②</a:t>
            </a:r>
            <a:r>
              <a:rPr lang="ja-JP" altLang="en-US" dirty="0"/>
              <a:t>管理者は，本人の意思を知っているとき，又はこれを推知することができるときは，</a:t>
            </a:r>
            <a:r>
              <a:rPr lang="ja-JP" altLang="en-US" b="1" dirty="0"/>
              <a:t>その意思に従って事務管理をしなければならない</a:t>
            </a:r>
            <a:r>
              <a:rPr lang="ja-JP" altLang="en-US" dirty="0"/>
              <a:t>。</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14</a:t>
            </a:fld>
            <a:endParaRPr kumimoji="1" lang="ja-JP" altLang="en-US"/>
          </a:p>
        </p:txBody>
      </p:sp>
    </p:spTree>
    <p:extLst>
      <p:ext uri="{BB962C8B-B14F-4D97-AF65-F5344CB8AC3E}">
        <p14:creationId xmlns:p14="http://schemas.microsoft.com/office/powerpoint/2010/main" val="40154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2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75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75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1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left)">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up)">
                                      <p:cBhvr>
                                        <p:cTn id="42" dur="30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wipe(up)">
                                      <p:cBhvr>
                                        <p:cTn id="47" dur="2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04606"/>
            <a:ext cx="10515600" cy="1325563"/>
          </a:xfrm>
        </p:spPr>
        <p:txBody>
          <a:bodyPr/>
          <a:lstStyle/>
          <a:p>
            <a:r>
              <a:rPr kumimoji="1" lang="ja-JP" altLang="en-US" dirty="0" smtClean="0"/>
              <a:t>法律家の思考方法に学ぶ</a:t>
            </a:r>
            <a:r>
              <a:rPr kumimoji="1" lang="en-US" altLang="ja-JP" dirty="0" smtClean="0"/>
              <a:t/>
            </a:r>
            <a:br>
              <a:rPr kumimoji="1" lang="en-US" altLang="ja-JP" dirty="0" smtClean="0"/>
            </a:br>
            <a:r>
              <a:rPr lang="ja-JP" altLang="en-US" dirty="0" smtClean="0"/>
              <a:t>アイラック</a:t>
            </a:r>
            <a:r>
              <a:rPr lang="ja-JP" altLang="en-US" dirty="0"/>
              <a:t>（</a:t>
            </a:r>
            <a:r>
              <a:rPr lang="en-US" altLang="ja-JP" b="1" dirty="0">
                <a:latin typeface="Times New Roman" panose="02020603050405020304" pitchFamily="18" charset="0"/>
                <a:cs typeface="Times New Roman" panose="02020603050405020304" pitchFamily="18" charset="0"/>
              </a:rPr>
              <a:t>IRAC</a:t>
            </a:r>
            <a:r>
              <a:rPr lang="ja-JP" altLang="en-US" dirty="0" smtClean="0"/>
              <a:t>）で考え・書く</a:t>
            </a:r>
            <a:endParaRPr kumimoji="1" lang="ja-JP" altLang="en-US" dirty="0"/>
          </a:p>
        </p:txBody>
      </p:sp>
      <p:graphicFrame>
        <p:nvGraphicFramePr>
          <p:cNvPr id="3" name="Group 39"/>
          <p:cNvGraphicFramePr>
            <a:graphicFrameLocks/>
          </p:cNvGraphicFramePr>
          <p:nvPr>
            <p:extLst>
              <p:ext uri="{D42A27DB-BD31-4B8C-83A1-F6EECF244321}">
                <p14:modId xmlns:p14="http://schemas.microsoft.com/office/powerpoint/2010/main" val="2092396664"/>
              </p:ext>
            </p:extLst>
          </p:nvPr>
        </p:nvGraphicFramePr>
        <p:xfrm>
          <a:off x="2209800" y="2346034"/>
          <a:ext cx="7772400" cy="3281532"/>
        </p:xfrm>
        <a:graphic>
          <a:graphicData uri="http://schemas.openxmlformats.org/drawingml/2006/table">
            <a:tbl>
              <a:tblPr/>
              <a:tblGrid>
                <a:gridCol w="1943100"/>
                <a:gridCol w="360362"/>
                <a:gridCol w="2193925"/>
                <a:gridCol w="3275013"/>
              </a:tblGrid>
              <a:tr h="484255">
                <a:tc gridSpan="4">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3200" b="1"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IRAC</a:t>
                      </a:r>
                      <a:r>
                        <a:rPr kumimoji="1" lang="ja-JP" altLang="en-US" sz="32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50" charset="-128"/>
                        </a:rPr>
                        <a:t>（アイラック）で考え，論証する</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97021">
                <a:tc rowSpan="3">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32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50" charset="-128"/>
                          <a:hlinkClick r:id="rId3" action="ppaction://hlinksldjump"/>
                        </a:rPr>
                        <a:t>法的分析能力</a:t>
                      </a:r>
                      <a:endParaRPr kumimoji="1" lang="ja-JP" altLang="en-US" sz="32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Issue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50" charset="-128"/>
                        </a:rPr>
                        <a:t>論点・事実の発見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290">
                <a:tc vMerge="1">
                  <a:txBody>
                    <a:bodyPr/>
                    <a:lstStyle/>
                    <a:p>
                      <a:endParaRPr kumimoji="1" lang="ja-JP" altLang="en-US"/>
                    </a:p>
                  </a:txBody>
                  <a:tcPr/>
                </a:tc>
                <a:tc grid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Rules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50" charset="-128"/>
                        </a:rPr>
                        <a:t>ルールの発見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kumimoji="1" lang="ja-JP" altLang="en-US"/>
                    </a:p>
                  </a:txBody>
                  <a:tcPr/>
                </a:tc>
                <a:tc row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Application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50" charset="-128"/>
                        </a:rPr>
                        <a:t>ルールの適用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381">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32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50" charset="-128"/>
                          <a:hlinkClick r:id="rId4" action="ppaction://hlinksldjump"/>
                        </a:rPr>
                        <a:t>法的議論の能力</a:t>
                      </a:r>
                      <a:endParaRPr kumimoji="1" lang="ja-JP" altLang="en-US" sz="32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Argument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50" charset="-128"/>
                        </a:rPr>
                        <a:t>原告・被告の議論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9772">
                <a:tc vMerge="1">
                  <a:txBody>
                    <a:bodyPr/>
                    <a:lstStyle/>
                    <a:p>
                      <a:endParaRPr kumimoji="1" lang="ja-JP" altLang="en-US"/>
                    </a:p>
                  </a:txBody>
                  <a:tcPr/>
                </a:tc>
                <a:tc gridSpan="2">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en-US" altLang="ja-JP" sz="2800" b="1"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buClr>
                          <a:schemeClr val="folHlink"/>
                        </a:buClr>
                        <a:buSzPct val="60000"/>
                        <a:buFont typeface="Wingdings" panose="05000000000000000000" pitchFamily="2" charset="2"/>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defRPr kumimoji="1" sz="2400">
                          <a:solidFill>
                            <a:schemeClr val="tx1"/>
                          </a:solidFill>
                          <a:latin typeface="Tahoma" panose="020B0604030504040204" pitchFamily="34" charset="0"/>
                          <a:ea typeface="ＭＳ Ｐゴシック" panose="020B0600070205080204" pitchFamily="50" charset="-128"/>
                        </a:defRPr>
                      </a:lvl2pPr>
                      <a:lvl3pPr>
                        <a:spcBef>
                          <a:spcPct val="20000"/>
                        </a:spcBef>
                        <a:buClr>
                          <a:schemeClr val="folHlink"/>
                        </a:buClr>
                        <a:buSzPct val="50000"/>
                        <a:buFont typeface="Wingdings" panose="05000000000000000000" pitchFamily="2" charset="2"/>
                        <a:defRPr kumimoji="1" sz="2000">
                          <a:solidFill>
                            <a:schemeClr val="tx1"/>
                          </a:solidFill>
                          <a:latin typeface="Tahoma" panose="020B0604030504040204" pitchFamily="34" charset="0"/>
                          <a:ea typeface="ＭＳ Ｐゴシック" panose="020B0600070205080204" pitchFamily="50" charset="-128"/>
                        </a:defRPr>
                      </a:lvl3pPr>
                      <a:lvl4pPr>
                        <a:spcBef>
                          <a:spcPct val="20000"/>
                        </a:spcBef>
                        <a:buClr>
                          <a:schemeClr val="accent2"/>
                        </a:buClr>
                        <a:buSzPct val="55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4pPr>
                      <a:lvl5pPr>
                        <a:spcBef>
                          <a:spcPct val="20000"/>
                        </a:spcBef>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5pPr>
                      <a:lvl6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6pPr>
                      <a:lvl7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7pPr>
                      <a:lvl8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8pPr>
                      <a:lvl9pPr fontAlgn="base">
                        <a:spcBef>
                          <a:spcPct val="20000"/>
                        </a:spcBef>
                        <a:spcAft>
                          <a:spcPct val="0"/>
                        </a:spcAft>
                        <a:buClr>
                          <a:schemeClr val="accent1"/>
                        </a:buClr>
                        <a:buSzPct val="50000"/>
                        <a:buFont typeface="Wingdings" panose="05000000000000000000" pitchFamily="2" charset="2"/>
                        <a:defRPr kumimoji="1">
                          <a:solidFill>
                            <a:schemeClr val="tx1"/>
                          </a:solidFill>
                          <a:latin typeface="Tahoma" panose="020B060403050404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1" lang="ja-JP" altLang="en-US" sz="2800" b="0" i="0" u="none" strike="noStrike" cap="none" normalizeH="0" baseline="0" dirty="0" smtClean="0">
                          <a:ln>
                            <a:noFill/>
                          </a:ln>
                          <a:solidFill>
                            <a:schemeClr val="tx1"/>
                          </a:solidFill>
                          <a:effectLst/>
                          <a:latin typeface="Tahoma" panose="020B0604030504040204" pitchFamily="34" charset="0"/>
                          <a:ea typeface="ＭＳ Ｐゴシック" panose="020B0600070205080204" pitchFamily="50" charset="-128"/>
                        </a:rPr>
                        <a:t>具体的な結論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15</a:t>
            </a:fld>
            <a:endParaRPr kumimoji="1" lang="ja-JP" altLang="en-US"/>
          </a:p>
        </p:txBody>
      </p:sp>
    </p:spTree>
    <p:extLst>
      <p:ext uri="{BB962C8B-B14F-4D97-AF65-F5344CB8AC3E}">
        <p14:creationId xmlns:p14="http://schemas.microsoft.com/office/powerpoint/2010/main" val="1148742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右矢印 22"/>
          <p:cNvSpPr/>
          <p:nvPr/>
        </p:nvSpPr>
        <p:spPr>
          <a:xfrm>
            <a:off x="7924800" y="1964121"/>
            <a:ext cx="724681" cy="62706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 name="上矢印 19"/>
          <p:cNvSpPr/>
          <p:nvPr/>
        </p:nvSpPr>
        <p:spPr>
          <a:xfrm rot="2803829">
            <a:off x="6402124" y="4621781"/>
            <a:ext cx="780506" cy="766221"/>
          </a:xfrm>
          <a:prstGeom prst="upArrow">
            <a:avLst/>
          </a:prstGeom>
          <a:solidFill>
            <a:srgbClr val="F9DBF9"/>
          </a:solidFill>
          <a:ln w="38100">
            <a:solidFill>
              <a:srgbClr val="D323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上矢印 18"/>
          <p:cNvSpPr/>
          <p:nvPr/>
        </p:nvSpPr>
        <p:spPr>
          <a:xfrm rot="19068300">
            <a:off x="3983945" y="4637018"/>
            <a:ext cx="780506" cy="766221"/>
          </a:xfrm>
          <a:prstGeom prst="upArrow">
            <a:avLst/>
          </a:prstGeom>
          <a:solidFill>
            <a:srgbClr val="F9DBF9"/>
          </a:solidFill>
          <a:ln w="38100">
            <a:solidFill>
              <a:srgbClr val="D323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a:off x="6850688" y="2707790"/>
            <a:ext cx="586405" cy="7685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4" name="右矢印 13"/>
          <p:cNvSpPr/>
          <p:nvPr/>
        </p:nvSpPr>
        <p:spPr>
          <a:xfrm>
            <a:off x="3384884" y="1953477"/>
            <a:ext cx="2845867" cy="6270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 name="右矢印 14"/>
          <p:cNvSpPr/>
          <p:nvPr/>
        </p:nvSpPr>
        <p:spPr>
          <a:xfrm>
            <a:off x="7924800" y="1953476"/>
            <a:ext cx="724681" cy="6270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6" name="上矢印 15"/>
          <p:cNvSpPr/>
          <p:nvPr/>
        </p:nvSpPr>
        <p:spPr>
          <a:xfrm>
            <a:off x="3745398" y="2410377"/>
            <a:ext cx="586405" cy="1065922"/>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1" name="円/楕円 20"/>
          <p:cNvSpPr/>
          <p:nvPr/>
        </p:nvSpPr>
        <p:spPr>
          <a:xfrm>
            <a:off x="6230751" y="1866426"/>
            <a:ext cx="1826281" cy="868050"/>
          </a:xfrm>
          <a:prstGeom prst="ellipse">
            <a:avLst/>
          </a:prstGeom>
          <a:solidFill>
            <a:schemeClr val="accent2">
              <a:lumMod val="20000"/>
              <a:lumOff val="80000"/>
            </a:schemeClr>
          </a:solidFill>
          <a:ln w="38100">
            <a:solidFill>
              <a:schemeClr val="accent2"/>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smtClean="0">
                <a:latin typeface="Times New Roman" panose="02020603050405020304" pitchFamily="18" charset="0"/>
                <a:cs typeface="Times New Roman" panose="02020603050405020304" pitchFamily="18" charset="0"/>
              </a:rPr>
              <a:t>推定</a:t>
            </a:r>
            <a:r>
              <a:rPr lang="en-US" altLang="ja-JP" sz="2800" dirty="0">
                <a:latin typeface="Times New Roman" panose="02020603050405020304" pitchFamily="18" charset="0"/>
                <a:cs typeface="Times New Roman" panose="02020603050405020304" pitchFamily="18" charset="0"/>
              </a:rPr>
              <a:t>×</a:t>
            </a:r>
            <a:endParaRPr kumimoji="1" lang="en-US" altLang="ja-JP" sz="2800" dirty="0" smtClean="0">
              <a:latin typeface="Times New Roman" panose="02020603050405020304" pitchFamily="18" charset="0"/>
              <a:cs typeface="Times New Roman" panose="02020603050405020304" pitchFamily="18" charset="0"/>
            </a:endParaRPr>
          </a:p>
          <a:p>
            <a:pPr algn="ctr"/>
            <a:r>
              <a:rPr lang="en-US" altLang="ja-JP" sz="2000" dirty="0" smtClean="0">
                <a:latin typeface="Times New Roman" panose="02020603050405020304" pitchFamily="18" charset="0"/>
                <a:cs typeface="Times New Roman" panose="02020603050405020304" pitchFamily="18" charset="0"/>
              </a:rPr>
              <a:t>(Qualifier)</a:t>
            </a:r>
            <a:endParaRPr kumimoji="1" lang="ja-JP" altLang="en-US" sz="2000" dirty="0">
              <a:latin typeface="Times New Roman" panose="02020603050405020304" pitchFamily="18" charset="0"/>
              <a:cs typeface="Times New Roman" panose="02020603050405020304" pitchFamily="18" charset="0"/>
            </a:endParaRPr>
          </a:p>
        </p:txBody>
      </p:sp>
      <p:sp>
        <p:nvSpPr>
          <p:cNvPr id="22" name="円/楕円 21"/>
          <p:cNvSpPr/>
          <p:nvPr/>
        </p:nvSpPr>
        <p:spPr>
          <a:xfrm>
            <a:off x="8644885" y="1632911"/>
            <a:ext cx="2673858" cy="1270911"/>
          </a:xfrm>
          <a:prstGeom prst="ellipse">
            <a:avLst/>
          </a:prstGeom>
          <a:solidFill>
            <a:schemeClr val="accent2">
              <a:lumMod val="20000"/>
              <a:lumOff val="80000"/>
            </a:schemeClr>
          </a:solidFill>
          <a:ln w="28575">
            <a:solidFill>
              <a:schemeClr val="accent2"/>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smtClean="0">
                <a:latin typeface="Times New Roman" panose="02020603050405020304" pitchFamily="18" charset="0"/>
                <a:cs typeface="Times New Roman" panose="02020603050405020304" pitchFamily="18" charset="0"/>
              </a:rPr>
              <a:t>主張</a:t>
            </a:r>
            <a:r>
              <a:rPr kumimoji="1" lang="en-US" altLang="ja-JP" sz="3600" dirty="0" smtClean="0">
                <a:latin typeface="Times New Roman" panose="02020603050405020304" pitchFamily="18" charset="0"/>
                <a:cs typeface="Times New Roman" panose="02020603050405020304" pitchFamily="18" charset="0"/>
              </a:rPr>
              <a:t>×</a:t>
            </a:r>
          </a:p>
          <a:p>
            <a:pPr algn="ctr"/>
            <a:r>
              <a:rPr lang="ja-JP" altLang="en-US" sz="3200" dirty="0" smtClean="0">
                <a:latin typeface="Times New Roman" panose="02020603050405020304" pitchFamily="18" charset="0"/>
                <a:cs typeface="Times New Roman" panose="02020603050405020304" pitchFamily="18" charset="0"/>
              </a:rPr>
              <a:t>（</a:t>
            </a:r>
            <a:r>
              <a:rPr lang="en-US" altLang="ja-JP" sz="3200" dirty="0" smtClean="0">
                <a:latin typeface="Times New Roman" panose="02020603050405020304" pitchFamily="18" charset="0"/>
                <a:cs typeface="Times New Roman" panose="02020603050405020304" pitchFamily="18" charset="0"/>
              </a:rPr>
              <a:t>Claim</a:t>
            </a:r>
            <a:r>
              <a:rPr lang="ja-JP" altLang="en-US" sz="3200" dirty="0" smtClean="0">
                <a:latin typeface="Times New Roman" panose="02020603050405020304" pitchFamily="18" charset="0"/>
                <a:cs typeface="Times New Roman" panose="02020603050405020304" pitchFamily="18" charset="0"/>
              </a:rPr>
              <a:t>）</a:t>
            </a:r>
            <a:endParaRPr kumimoji="1" lang="ja-JP" altLang="en-US" sz="3200" dirty="0">
              <a:latin typeface="Times New Roman" panose="02020603050405020304" pitchFamily="18" charset="0"/>
              <a:cs typeface="Times New Roman" panose="02020603050405020304" pitchFamily="18" charset="0"/>
            </a:endParaRPr>
          </a:p>
        </p:txBody>
      </p:sp>
      <p:sp>
        <p:nvSpPr>
          <p:cNvPr id="8" name="タイトル 7"/>
          <p:cNvSpPr>
            <a:spLocks noGrp="1"/>
          </p:cNvSpPr>
          <p:nvPr>
            <p:ph type="title"/>
          </p:nvPr>
        </p:nvSpPr>
        <p:spPr>
          <a:xfrm>
            <a:off x="838200" y="414798"/>
            <a:ext cx="10515600" cy="905377"/>
          </a:xfrm>
        </p:spPr>
        <p:txBody>
          <a:bodyPr/>
          <a:lstStyle/>
          <a:p>
            <a:r>
              <a:rPr kumimoji="1" lang="ja-JP" altLang="en-US" dirty="0" smtClean="0">
                <a:hlinkClick r:id="rId3" action="ppaction://hlinksldjump"/>
              </a:rPr>
              <a:t>議論の方法</a:t>
            </a:r>
            <a:r>
              <a:rPr kumimoji="1" lang="ja-JP" altLang="en-US" dirty="0" smtClean="0"/>
              <a:t>（トゥールミン図式を使う）</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16</a:t>
            </a:fld>
            <a:endParaRPr kumimoji="1" lang="ja-JP" altLang="en-US"/>
          </a:p>
        </p:txBody>
      </p:sp>
      <p:sp>
        <p:nvSpPr>
          <p:cNvPr id="9" name="円/楕円 8"/>
          <p:cNvSpPr/>
          <p:nvPr/>
        </p:nvSpPr>
        <p:spPr>
          <a:xfrm>
            <a:off x="834773" y="1638309"/>
            <a:ext cx="2673858" cy="127091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dirty="0" smtClean="0">
                <a:latin typeface="Times New Roman" panose="02020603050405020304" pitchFamily="18" charset="0"/>
                <a:cs typeface="Times New Roman" panose="02020603050405020304" pitchFamily="18" charset="0"/>
              </a:rPr>
              <a:t>データ</a:t>
            </a:r>
            <a:endParaRPr kumimoji="1" lang="en-US" altLang="ja-JP" sz="3600" dirty="0" smtClean="0">
              <a:latin typeface="Times New Roman" panose="02020603050405020304" pitchFamily="18" charset="0"/>
              <a:cs typeface="Times New Roman" panose="02020603050405020304" pitchFamily="18" charset="0"/>
            </a:endParaRPr>
          </a:p>
          <a:p>
            <a:pPr algn="ctr"/>
            <a:r>
              <a:rPr lang="en-US" altLang="ja-JP" sz="3200" dirty="0" smtClean="0">
                <a:latin typeface="Times New Roman" panose="02020603050405020304" pitchFamily="18" charset="0"/>
                <a:cs typeface="Times New Roman" panose="02020603050405020304" pitchFamily="18" charset="0"/>
              </a:rPr>
              <a:t>(Data)</a:t>
            </a:r>
            <a:endParaRPr kumimoji="1" lang="ja-JP" altLang="en-US" sz="3200" dirty="0">
              <a:latin typeface="Times New Roman" panose="02020603050405020304" pitchFamily="18" charset="0"/>
              <a:cs typeface="Times New Roman" panose="02020603050405020304" pitchFamily="18" charset="0"/>
            </a:endParaRPr>
          </a:p>
        </p:txBody>
      </p:sp>
      <p:sp>
        <p:nvSpPr>
          <p:cNvPr id="10" name="円/楕円 9"/>
          <p:cNvSpPr/>
          <p:nvPr/>
        </p:nvSpPr>
        <p:spPr>
          <a:xfrm>
            <a:off x="8649481" y="1638309"/>
            <a:ext cx="2673858" cy="1270911"/>
          </a:xfrm>
          <a:prstGeom prst="ellipse">
            <a:avLst/>
          </a:prstGeom>
          <a:solidFill>
            <a:srgbClr val="DCF0C6"/>
          </a:solidFill>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smtClean="0">
                <a:latin typeface="Times New Roman" panose="02020603050405020304" pitchFamily="18" charset="0"/>
                <a:cs typeface="Times New Roman" panose="02020603050405020304" pitchFamily="18" charset="0"/>
              </a:rPr>
              <a:t>主張</a:t>
            </a:r>
            <a:endParaRPr kumimoji="1" lang="en-US" altLang="ja-JP" sz="3600" dirty="0" smtClean="0">
              <a:latin typeface="Times New Roman" panose="02020603050405020304" pitchFamily="18" charset="0"/>
              <a:cs typeface="Times New Roman" panose="02020603050405020304" pitchFamily="18" charset="0"/>
            </a:endParaRPr>
          </a:p>
          <a:p>
            <a:pPr algn="ctr"/>
            <a:r>
              <a:rPr lang="ja-JP" altLang="en-US" sz="3200" dirty="0" smtClean="0">
                <a:latin typeface="Times New Roman" panose="02020603050405020304" pitchFamily="18" charset="0"/>
                <a:cs typeface="Times New Roman" panose="02020603050405020304" pitchFamily="18" charset="0"/>
              </a:rPr>
              <a:t>（</a:t>
            </a:r>
            <a:r>
              <a:rPr lang="en-US" altLang="ja-JP" sz="3200" dirty="0" smtClean="0">
                <a:latin typeface="Times New Roman" panose="02020603050405020304" pitchFamily="18" charset="0"/>
                <a:cs typeface="Times New Roman" panose="02020603050405020304" pitchFamily="18" charset="0"/>
              </a:rPr>
              <a:t>Claim</a:t>
            </a:r>
            <a:r>
              <a:rPr lang="ja-JP" altLang="en-US" sz="3200" dirty="0" smtClean="0">
                <a:latin typeface="Times New Roman" panose="02020603050405020304" pitchFamily="18" charset="0"/>
                <a:cs typeface="Times New Roman" panose="02020603050405020304" pitchFamily="18" charset="0"/>
              </a:rPr>
              <a:t>）</a:t>
            </a:r>
            <a:endParaRPr kumimoji="1" lang="ja-JP" altLang="en-US" sz="3200" dirty="0">
              <a:latin typeface="Times New Roman" panose="02020603050405020304" pitchFamily="18" charset="0"/>
              <a:cs typeface="Times New Roman" panose="02020603050405020304" pitchFamily="18" charset="0"/>
            </a:endParaRPr>
          </a:p>
        </p:txBody>
      </p:sp>
      <p:sp>
        <p:nvSpPr>
          <p:cNvPr id="11" name="円/楕円 10"/>
          <p:cNvSpPr/>
          <p:nvPr/>
        </p:nvSpPr>
        <p:spPr>
          <a:xfrm>
            <a:off x="2701671" y="3476298"/>
            <a:ext cx="2673858" cy="127091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600" dirty="0" smtClean="0">
                <a:latin typeface="Times New Roman" panose="02020603050405020304" pitchFamily="18" charset="0"/>
                <a:cs typeface="Times New Roman" panose="02020603050405020304" pitchFamily="18" charset="0"/>
              </a:rPr>
              <a:t>根拠</a:t>
            </a:r>
            <a:r>
              <a:rPr kumimoji="1" lang="en-US" altLang="ja-JP" sz="3600" dirty="0" smtClean="0">
                <a:latin typeface="Times New Roman" panose="02020603050405020304" pitchFamily="18" charset="0"/>
                <a:cs typeface="Times New Roman" panose="02020603050405020304" pitchFamily="18" charset="0"/>
              </a:rPr>
              <a:t/>
            </a:r>
            <a:br>
              <a:rPr kumimoji="1" lang="en-US" altLang="ja-JP" sz="3600" dirty="0" smtClean="0">
                <a:latin typeface="Times New Roman" panose="02020603050405020304" pitchFamily="18" charset="0"/>
                <a:cs typeface="Times New Roman" panose="02020603050405020304" pitchFamily="18" charset="0"/>
              </a:rPr>
            </a:br>
            <a:r>
              <a:rPr kumimoji="1" lang="en-US" altLang="ja-JP" sz="3200" dirty="0" smtClean="0">
                <a:latin typeface="Times New Roman" panose="02020603050405020304" pitchFamily="18" charset="0"/>
                <a:cs typeface="Times New Roman" panose="02020603050405020304" pitchFamily="18" charset="0"/>
              </a:rPr>
              <a:t>(Warrant)</a:t>
            </a:r>
            <a:endParaRPr kumimoji="1" lang="ja-JP" altLang="en-US" sz="3200" dirty="0">
              <a:latin typeface="Times New Roman" panose="02020603050405020304" pitchFamily="18" charset="0"/>
              <a:cs typeface="Times New Roman" panose="02020603050405020304" pitchFamily="18" charset="0"/>
            </a:endParaRPr>
          </a:p>
        </p:txBody>
      </p:sp>
      <p:sp>
        <p:nvSpPr>
          <p:cNvPr id="12" name="円/楕円 11"/>
          <p:cNvSpPr/>
          <p:nvPr/>
        </p:nvSpPr>
        <p:spPr>
          <a:xfrm>
            <a:off x="5806962" y="3455413"/>
            <a:ext cx="2673858" cy="127091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600" dirty="0" smtClean="0">
                <a:latin typeface="Times New Roman" panose="02020603050405020304" pitchFamily="18" charset="0"/>
                <a:cs typeface="Times New Roman" panose="02020603050405020304" pitchFamily="18" charset="0"/>
              </a:rPr>
              <a:t>反論</a:t>
            </a:r>
            <a:r>
              <a:rPr kumimoji="1" lang="en-US" altLang="ja-JP" sz="3600" dirty="0" smtClean="0">
                <a:latin typeface="Times New Roman" panose="02020603050405020304" pitchFamily="18" charset="0"/>
                <a:cs typeface="Times New Roman" panose="02020603050405020304" pitchFamily="18" charset="0"/>
              </a:rPr>
              <a:t/>
            </a:r>
            <a:br>
              <a:rPr kumimoji="1" lang="en-US" altLang="ja-JP" sz="3600" dirty="0" smtClean="0">
                <a:latin typeface="Times New Roman" panose="02020603050405020304" pitchFamily="18" charset="0"/>
                <a:cs typeface="Times New Roman" panose="02020603050405020304" pitchFamily="18" charset="0"/>
              </a:rPr>
            </a:br>
            <a:r>
              <a:rPr kumimoji="1" lang="en-US" altLang="ja-JP" sz="3200" dirty="0" smtClean="0">
                <a:latin typeface="Times New Roman" panose="02020603050405020304" pitchFamily="18" charset="0"/>
                <a:cs typeface="Times New Roman" panose="02020603050405020304" pitchFamily="18" charset="0"/>
              </a:rPr>
              <a:t>(Rebuttal)</a:t>
            </a:r>
            <a:endParaRPr kumimoji="1" lang="ja-JP" altLang="en-US" sz="3200" dirty="0">
              <a:latin typeface="Times New Roman" panose="02020603050405020304" pitchFamily="18" charset="0"/>
              <a:cs typeface="Times New Roman" panose="02020603050405020304" pitchFamily="18" charset="0"/>
            </a:endParaRPr>
          </a:p>
        </p:txBody>
      </p:sp>
      <p:sp>
        <p:nvSpPr>
          <p:cNvPr id="13" name="円/楕円 12"/>
          <p:cNvSpPr/>
          <p:nvPr/>
        </p:nvSpPr>
        <p:spPr>
          <a:xfrm>
            <a:off x="6230751" y="1855781"/>
            <a:ext cx="1826281" cy="868050"/>
          </a:xfrm>
          <a:prstGeom prst="ellipse">
            <a:avLst/>
          </a:prstGeom>
          <a:solidFill>
            <a:schemeClr val="accent1">
              <a:lumMod val="20000"/>
              <a:lumOff val="80000"/>
            </a:schemeClr>
          </a:solidFill>
          <a:ln w="38100">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latin typeface="Times New Roman" panose="02020603050405020304" pitchFamily="18" charset="0"/>
                <a:cs typeface="Times New Roman" panose="02020603050405020304" pitchFamily="18" charset="0"/>
              </a:rPr>
              <a:t>推定</a:t>
            </a:r>
            <a:endParaRPr kumimoji="1" lang="en-US" altLang="ja-JP" sz="2800" dirty="0" smtClean="0">
              <a:latin typeface="Times New Roman" panose="02020603050405020304" pitchFamily="18" charset="0"/>
              <a:cs typeface="Times New Roman" panose="02020603050405020304" pitchFamily="18" charset="0"/>
            </a:endParaRPr>
          </a:p>
          <a:p>
            <a:pPr algn="ctr"/>
            <a:r>
              <a:rPr lang="en-US" altLang="ja-JP" sz="2000" dirty="0" smtClean="0">
                <a:latin typeface="Times New Roman" panose="02020603050405020304" pitchFamily="18" charset="0"/>
                <a:cs typeface="Times New Roman" panose="02020603050405020304" pitchFamily="18" charset="0"/>
              </a:rPr>
              <a:t>(Qualifier)</a:t>
            </a:r>
            <a:endParaRPr kumimoji="1" lang="ja-JP" altLang="en-US" sz="2000" dirty="0">
              <a:latin typeface="Times New Roman" panose="02020603050405020304" pitchFamily="18" charset="0"/>
              <a:cs typeface="Times New Roman" panose="02020603050405020304" pitchFamily="18" charset="0"/>
            </a:endParaRPr>
          </a:p>
        </p:txBody>
      </p:sp>
      <p:sp>
        <p:nvSpPr>
          <p:cNvPr id="18" name="円/楕円 17"/>
          <p:cNvSpPr/>
          <p:nvPr/>
        </p:nvSpPr>
        <p:spPr>
          <a:xfrm>
            <a:off x="4254317" y="4870702"/>
            <a:ext cx="2673858" cy="1270911"/>
          </a:xfrm>
          <a:prstGeom prst="ellipse">
            <a:avLst/>
          </a:prstGeom>
          <a:solidFill>
            <a:srgbClr val="F9DBF9"/>
          </a:solidFill>
          <a:ln w="38100">
            <a:solidFill>
              <a:srgbClr val="D323D3"/>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latin typeface="Times New Roman" panose="02020603050405020304" pitchFamily="18" charset="0"/>
                <a:cs typeface="Times New Roman" panose="02020603050405020304" pitchFamily="18" charset="0"/>
              </a:rPr>
              <a:t>裏付</a:t>
            </a:r>
            <a:r>
              <a:rPr lang="ja-JP" altLang="en-US" sz="3600" dirty="0" smtClean="0">
                <a:latin typeface="Times New Roman" panose="02020603050405020304" pitchFamily="18" charset="0"/>
                <a:cs typeface="Times New Roman" panose="02020603050405020304" pitchFamily="18" charset="0"/>
              </a:rPr>
              <a:t>け</a:t>
            </a:r>
            <a:endParaRPr kumimoji="1" lang="en-US" altLang="ja-JP" sz="3600" dirty="0" smtClean="0">
              <a:latin typeface="Times New Roman" panose="02020603050405020304" pitchFamily="18" charset="0"/>
              <a:cs typeface="Times New Roman" panose="02020603050405020304" pitchFamily="18" charset="0"/>
            </a:endParaRPr>
          </a:p>
          <a:p>
            <a:pPr algn="ctr"/>
            <a:r>
              <a:rPr lang="en-US" altLang="ja-JP" sz="3200" dirty="0" smtClean="0">
                <a:latin typeface="Times New Roman" panose="02020603050405020304" pitchFamily="18" charset="0"/>
                <a:cs typeface="Times New Roman" panose="02020603050405020304" pitchFamily="18" charset="0"/>
              </a:rPr>
              <a:t>(Backing)</a:t>
            </a:r>
            <a:endParaRPr kumimoji="1" lang="ja-JP"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2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par>
                          <p:cTn id="51" fill="hold">
                            <p:stCondLst>
                              <p:cond delay="500"/>
                            </p:stCondLst>
                            <p:childTnLst>
                              <p:par>
                                <p:cTn id="52" presetID="10" presetClass="exit" presetSubtype="0" fill="hold" grpId="1" nodeType="after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1000"/>
                            </p:stCondLst>
                            <p:childTnLst>
                              <p:par>
                                <p:cTn id="59" presetID="10" presetClass="exit" presetSubtype="0" fill="hold" grpId="1" nodeType="afterEffect">
                                  <p:stCondLst>
                                    <p:cond delay="0"/>
                                  </p:stCondLst>
                                  <p:childTnLst>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19" grpId="0" animBg="1"/>
      <p:bldP spid="17" grpId="0" animBg="1"/>
      <p:bldP spid="14" grpId="0" animBg="1"/>
      <p:bldP spid="15" grpId="0" animBg="1"/>
      <p:bldP spid="15" grpId="1" animBg="1"/>
      <p:bldP spid="16" grpId="0" animBg="1"/>
      <p:bldP spid="21" grpId="0" animBg="1"/>
      <p:bldP spid="22" grpId="0" animBg="1"/>
      <p:bldP spid="9" grpId="0" animBg="1"/>
      <p:bldP spid="10" grpId="0" animBg="1"/>
      <p:bldP spid="10" grpId="1" animBg="1"/>
      <p:bldP spid="11" grpId="0" animBg="1"/>
      <p:bldP spid="12" grpId="0" animBg="1"/>
      <p:bldP spid="13" grpId="0" animBg="1"/>
      <p:bldP spid="13"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lang="ja-JP" altLang="en-US" sz="4800" dirty="0"/>
              <a:t>法学部生の学習到達</a:t>
            </a:r>
            <a:r>
              <a:rPr lang="ja-JP" altLang="en-US" sz="4800" dirty="0" smtClean="0"/>
              <a:t>目標</a:t>
            </a:r>
            <a:r>
              <a:rPr lang="en-US" altLang="ja-JP" sz="4800" dirty="0" smtClean="0"/>
              <a:t/>
            </a:r>
            <a:br>
              <a:rPr lang="en-US" altLang="ja-JP" sz="4800" dirty="0" smtClean="0"/>
            </a:br>
            <a:r>
              <a:rPr lang="ja-JP" altLang="en-US" sz="4000" dirty="0" smtClean="0"/>
              <a:t>すべての問題をアイラック</a:t>
            </a:r>
            <a:r>
              <a:rPr lang="en-US" altLang="ja-JP" sz="4000" dirty="0"/>
              <a:t>(</a:t>
            </a:r>
            <a:r>
              <a:rPr lang="en-US" altLang="ja-JP" sz="4000" dirty="0">
                <a:latin typeface="Times New Roman" panose="02020603050405020304" pitchFamily="18" charset="0"/>
                <a:cs typeface="Times New Roman" panose="02020603050405020304" pitchFamily="18" charset="0"/>
                <a:hlinkClick r:id="rId4" action="ppaction://hlinksldjump"/>
              </a:rPr>
              <a:t>IRAC</a:t>
            </a:r>
            <a:r>
              <a:rPr lang="en-US" altLang="ja-JP" sz="4000" dirty="0" smtClean="0"/>
              <a:t>)</a:t>
            </a:r>
            <a:r>
              <a:rPr lang="ja-JP" altLang="en-US" sz="4000" dirty="0" smtClean="0"/>
              <a:t>で考える</a:t>
            </a:r>
            <a:endParaRPr kumimoji="1" lang="ja-JP" altLang="en-US" sz="4800" dirty="0"/>
          </a:p>
        </p:txBody>
      </p:sp>
      <p:sp>
        <p:nvSpPr>
          <p:cNvPr id="9" name="コンテンツ プレースホルダー 8"/>
          <p:cNvSpPr>
            <a:spLocks noGrp="1"/>
          </p:cNvSpPr>
          <p:nvPr>
            <p:ph sz="half" idx="2"/>
          </p:nvPr>
        </p:nvSpPr>
        <p:spPr>
          <a:xfrm>
            <a:off x="7929797" y="1825625"/>
            <a:ext cx="3424003" cy="4351338"/>
          </a:xfrm>
        </p:spPr>
        <p:txBody>
          <a:bodyPr>
            <a:noAutofit/>
          </a:bodyPr>
          <a:lstStyle/>
          <a:p>
            <a:r>
              <a:rPr kumimoji="1" lang="ja-JP" altLang="en-US" sz="2400" dirty="0" smtClean="0">
                <a:latin typeface="Times New Roman" panose="02020603050405020304" pitchFamily="18" charset="0"/>
                <a:cs typeface="Times New Roman" panose="02020603050405020304" pitchFamily="18" charset="0"/>
              </a:rPr>
              <a:t>トップダウン式推論</a:t>
            </a:r>
            <a:endParaRPr kumimoji="1" lang="en-US" altLang="ja-JP" sz="2400" dirty="0" smtClean="0">
              <a:latin typeface="Times New Roman" panose="02020603050405020304" pitchFamily="18" charset="0"/>
              <a:cs typeface="Times New Roman" panose="02020603050405020304" pitchFamily="18" charset="0"/>
            </a:endParaRPr>
          </a:p>
          <a:p>
            <a:pPr lvl="1"/>
            <a:r>
              <a:rPr lang="ja-JP" altLang="en-US" sz="2000" dirty="0" smtClean="0">
                <a:latin typeface="Times New Roman" panose="02020603050405020304" pitchFamily="18" charset="0"/>
                <a:cs typeface="Times New Roman" panose="02020603050405020304" pitchFamily="18" charset="0"/>
              </a:rPr>
              <a:t>ルールの眼鏡をかけてこそ，無限の事実の中から，重要な事実を発見できる（</a:t>
            </a:r>
            <a:r>
              <a:rPr lang="en-US" altLang="ja-JP" sz="2000" dirty="0" smtClean="0">
                <a:latin typeface="Times New Roman" panose="02020603050405020304" pitchFamily="18" charset="0"/>
                <a:cs typeface="Times New Roman" panose="02020603050405020304" pitchFamily="18" charset="0"/>
              </a:rPr>
              <a:t>Rule</a:t>
            </a:r>
            <a:r>
              <a:rPr lang="ja-JP" altLang="en-US" sz="2000" dirty="0" smtClean="0">
                <a:latin typeface="Times New Roman" panose="02020603050405020304" pitchFamily="18" charset="0"/>
                <a:cs typeface="Times New Roman" panose="02020603050405020304" pitchFamily="18" charset="0"/>
              </a:rPr>
              <a:t>→</a:t>
            </a:r>
            <a:r>
              <a:rPr lang="en-US" altLang="ja-JP" sz="2000" dirty="0" smtClean="0">
                <a:latin typeface="Times New Roman" panose="02020603050405020304" pitchFamily="18" charset="0"/>
                <a:cs typeface="Times New Roman" panose="02020603050405020304" pitchFamily="18" charset="0"/>
              </a:rPr>
              <a:t>Issue</a:t>
            </a:r>
            <a:r>
              <a:rPr lang="ja-JP" altLang="en-US" sz="2000" dirty="0" smtClean="0">
                <a:latin typeface="Times New Roman" panose="02020603050405020304" pitchFamily="18" charset="0"/>
                <a:cs typeface="Times New Roman" panose="02020603050405020304" pitchFamily="18" charset="0"/>
              </a:rPr>
              <a:t>）。</a:t>
            </a:r>
            <a:endParaRPr lang="en-US" altLang="ja-JP" sz="2000" dirty="0" smtClean="0">
              <a:latin typeface="Times New Roman" panose="02020603050405020304" pitchFamily="18" charset="0"/>
              <a:cs typeface="Times New Roman" panose="02020603050405020304" pitchFamily="18" charset="0"/>
            </a:endParaRPr>
          </a:p>
          <a:p>
            <a:r>
              <a:rPr kumimoji="1" lang="ja-JP" altLang="en-US" sz="2400" dirty="0" smtClean="0">
                <a:latin typeface="Times New Roman" panose="02020603050405020304" pitchFamily="18" charset="0"/>
                <a:cs typeface="Times New Roman" panose="02020603050405020304" pitchFamily="18" charset="0"/>
              </a:rPr>
              <a:t>ボトムアップ式推論</a:t>
            </a:r>
            <a:endParaRPr kumimoji="1" lang="en-US" altLang="ja-JP" sz="2400" dirty="0" smtClean="0">
              <a:latin typeface="Times New Roman" panose="02020603050405020304" pitchFamily="18" charset="0"/>
              <a:cs typeface="Times New Roman" panose="02020603050405020304" pitchFamily="18" charset="0"/>
            </a:endParaRPr>
          </a:p>
          <a:p>
            <a:pPr lvl="1"/>
            <a:r>
              <a:rPr lang="ja-JP" altLang="en-US" sz="2000" dirty="0">
                <a:latin typeface="Times New Roman" panose="02020603050405020304" pitchFamily="18" charset="0"/>
                <a:cs typeface="Times New Roman" panose="02020603050405020304" pitchFamily="18" charset="0"/>
              </a:rPr>
              <a:t>発見</a:t>
            </a:r>
            <a:r>
              <a:rPr lang="ja-JP" altLang="en-US" sz="2000" dirty="0" smtClean="0">
                <a:latin typeface="Times New Roman" panose="02020603050405020304" pitchFamily="18" charset="0"/>
                <a:cs typeface="Times New Roman" panose="02020603050405020304" pitchFamily="18" charset="0"/>
              </a:rPr>
              <a:t>した事実（</a:t>
            </a:r>
            <a:r>
              <a:rPr lang="en-US" altLang="ja-JP" sz="2000" dirty="0" smtClean="0">
                <a:latin typeface="Times New Roman" panose="02020603050405020304" pitchFamily="18" charset="0"/>
                <a:cs typeface="Times New Roman" panose="02020603050405020304" pitchFamily="18" charset="0"/>
              </a:rPr>
              <a:t>Issue</a:t>
            </a:r>
            <a:r>
              <a:rPr lang="ja-JP" altLang="en-US" sz="2000" dirty="0" smtClean="0">
                <a:latin typeface="Times New Roman" panose="02020603050405020304" pitchFamily="18" charset="0"/>
                <a:cs typeface="Times New Roman" panose="02020603050405020304" pitchFamily="18" charset="0"/>
              </a:rPr>
              <a:t>）に適用できるルール（</a:t>
            </a:r>
            <a:r>
              <a:rPr lang="en-US" altLang="ja-JP" sz="2000" dirty="0" smtClean="0">
                <a:latin typeface="Times New Roman" panose="02020603050405020304" pitchFamily="18" charset="0"/>
                <a:cs typeface="Times New Roman" panose="02020603050405020304" pitchFamily="18" charset="0"/>
              </a:rPr>
              <a:t>Rule</a:t>
            </a:r>
            <a:r>
              <a:rPr lang="ja-JP" altLang="en-US" sz="2000" dirty="0" smtClean="0">
                <a:latin typeface="Times New Roman" panose="02020603050405020304" pitchFamily="18" charset="0"/>
                <a:cs typeface="Times New Roman" panose="02020603050405020304" pitchFamily="18" charset="0"/>
              </a:rPr>
              <a:t>）は一つとは限らない（</a:t>
            </a:r>
            <a:r>
              <a:rPr lang="en-US" altLang="ja-JP" sz="2000" dirty="0" smtClean="0">
                <a:latin typeface="Times New Roman" panose="02020603050405020304" pitchFamily="18" charset="0"/>
                <a:cs typeface="Times New Roman" panose="02020603050405020304" pitchFamily="18" charset="0"/>
                <a:hlinkClick r:id="rId5" action="ppaction://hlinksldjump"/>
              </a:rPr>
              <a:t>Argument</a:t>
            </a:r>
            <a:r>
              <a:rPr lang="ja-JP" altLang="en-US" sz="2000" dirty="0" smtClean="0">
                <a:latin typeface="Times New Roman" panose="02020603050405020304" pitchFamily="18" charset="0"/>
                <a:cs typeface="Times New Roman" panose="02020603050405020304" pitchFamily="18" charset="0"/>
              </a:rPr>
              <a:t>）。</a:t>
            </a:r>
            <a:endParaRPr lang="en-US" altLang="ja-JP" sz="2000" dirty="0" smtClean="0">
              <a:latin typeface="Times New Roman" panose="02020603050405020304" pitchFamily="18" charset="0"/>
              <a:cs typeface="Times New Roman" panose="02020603050405020304" pitchFamily="18" charset="0"/>
            </a:endParaRPr>
          </a:p>
          <a:p>
            <a:pPr lvl="1"/>
            <a:r>
              <a:rPr kumimoji="1" lang="ja-JP" altLang="en-US" sz="2000" dirty="0">
                <a:latin typeface="Times New Roman" panose="02020603050405020304" pitchFamily="18" charset="0"/>
                <a:cs typeface="Times New Roman" panose="02020603050405020304" pitchFamily="18" charset="0"/>
              </a:rPr>
              <a:t>ルール</a:t>
            </a:r>
            <a:r>
              <a:rPr kumimoji="1" lang="ja-JP" altLang="en-US" sz="2000" dirty="0" smtClean="0">
                <a:latin typeface="Times New Roman" panose="02020603050405020304" pitchFamily="18" charset="0"/>
                <a:cs typeface="Times New Roman" panose="02020603050405020304" pitchFamily="18" charset="0"/>
              </a:rPr>
              <a:t>を</a:t>
            </a:r>
            <a:r>
              <a:rPr kumimoji="1" lang="ja-JP" altLang="en-US" sz="2000" dirty="0">
                <a:latin typeface="Times New Roman" panose="02020603050405020304" pitchFamily="18" charset="0"/>
                <a:cs typeface="Times New Roman" panose="02020603050405020304" pitchFamily="18" charset="0"/>
              </a:rPr>
              <a:t>見逃</a:t>
            </a:r>
            <a:r>
              <a:rPr kumimoji="1" lang="ja-JP" altLang="en-US" sz="2000" dirty="0" smtClean="0">
                <a:latin typeface="Times New Roman" panose="02020603050405020304" pitchFamily="18" charset="0"/>
                <a:cs typeface="Times New Roman" panose="02020603050405020304" pitchFamily="18" charset="0"/>
              </a:rPr>
              <a:t>すと，妥当な結論（</a:t>
            </a:r>
            <a:r>
              <a:rPr kumimoji="1" lang="en-US" altLang="ja-JP" sz="2000" dirty="0" smtClean="0">
                <a:latin typeface="Times New Roman" panose="02020603050405020304" pitchFamily="18" charset="0"/>
                <a:cs typeface="Times New Roman" panose="02020603050405020304" pitchFamily="18" charset="0"/>
              </a:rPr>
              <a:t>Conclusion</a:t>
            </a:r>
            <a:r>
              <a:rPr kumimoji="1" lang="ja-JP" altLang="en-US" sz="2000" dirty="0" smtClean="0">
                <a:latin typeface="Times New Roman" panose="02020603050405020304" pitchFamily="18" charset="0"/>
                <a:cs typeface="Times New Roman" panose="02020603050405020304" pitchFamily="18" charset="0"/>
              </a:rPr>
              <a:t>）を見いだせない。</a:t>
            </a:r>
            <a:endParaRPr kumimoji="1" lang="ja-JP" altLang="en-US" sz="2000" dirty="0">
              <a:latin typeface="Times New Roman" panose="02020603050405020304" pitchFamily="18" charset="0"/>
              <a:cs typeface="Times New Roman" panose="02020603050405020304" pitchFamily="18" charset="0"/>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108011240"/>
              </p:ext>
            </p:extLst>
          </p:nvPr>
        </p:nvGraphicFramePr>
        <p:xfrm>
          <a:off x="908050" y="1844675"/>
          <a:ext cx="4899025" cy="4251325"/>
        </p:xfrm>
        <a:graphic>
          <a:graphicData uri="http://schemas.openxmlformats.org/presentationml/2006/ole">
            <mc:AlternateContent xmlns:mc="http://schemas.openxmlformats.org/markup-compatibility/2006">
              <mc:Choice xmlns:v="urn:schemas-microsoft-com:vml" Requires="v">
                <p:oleObj spid="_x0000_s1452" name="Visio" r:id="rId6" imgW="2676754" imgH="2323186" progId="Visio.Drawing.11">
                  <p:embed/>
                </p:oleObj>
              </mc:Choice>
              <mc:Fallback>
                <p:oleObj name="Visio" r:id="rId6" imgW="2676754" imgH="2323186"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050" y="1844675"/>
                        <a:ext cx="4899025"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429208299"/>
              </p:ext>
            </p:extLst>
          </p:nvPr>
        </p:nvGraphicFramePr>
        <p:xfrm>
          <a:off x="3860800" y="1843088"/>
          <a:ext cx="4826000" cy="4276725"/>
        </p:xfrm>
        <a:graphic>
          <a:graphicData uri="http://schemas.openxmlformats.org/presentationml/2006/ole">
            <mc:AlternateContent xmlns:mc="http://schemas.openxmlformats.org/markup-compatibility/2006">
              <mc:Choice xmlns:v="urn:schemas-microsoft-com:vml" Requires="v">
                <p:oleObj spid="_x0000_s1453" name="Visio" r:id="rId8" imgW="2606345" imgH="2310079" progId="Visio.Drawing.11">
                  <p:embed/>
                </p:oleObj>
              </mc:Choice>
              <mc:Fallback>
                <p:oleObj name="Visio" r:id="rId8" imgW="2606345" imgH="2310079"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0800" y="1843088"/>
                        <a:ext cx="48260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日付プレースホルダー 1"/>
          <p:cNvSpPr>
            <a:spLocks noGrp="1"/>
          </p:cNvSpPr>
          <p:nvPr>
            <p:ph type="dt" sz="half" idx="10"/>
          </p:nvPr>
        </p:nvSpPr>
        <p:spPr/>
        <p:txBody>
          <a:bodyPr/>
          <a:lstStyle/>
          <a:p>
            <a:r>
              <a:rPr kumimoji="1" lang="en-US" altLang="ja-JP" smtClean="0"/>
              <a:t>2018/5/29</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4" name="スライド番号プレースホルダー 3"/>
          <p:cNvSpPr>
            <a:spLocks noGrp="1"/>
          </p:cNvSpPr>
          <p:nvPr>
            <p:ph type="sldNum" sz="quarter" idx="12"/>
          </p:nvPr>
        </p:nvSpPr>
        <p:spPr/>
        <p:txBody>
          <a:bodyPr/>
          <a:lstStyle/>
          <a:p>
            <a:fld id="{A0C4542F-C35A-41EC-80CF-01AB155FDC20}" type="slidenum">
              <a:rPr kumimoji="1" lang="ja-JP" altLang="en-US" smtClean="0"/>
              <a:t>17</a:t>
            </a:fld>
            <a:endParaRPr kumimoji="1" lang="ja-JP" altLang="en-US"/>
          </a:p>
        </p:txBody>
      </p:sp>
    </p:spTree>
    <p:extLst>
      <p:ext uri="{BB962C8B-B14F-4D97-AF65-F5344CB8AC3E}">
        <p14:creationId xmlns:p14="http://schemas.microsoft.com/office/powerpoint/2010/main" val="23872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1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up)">
                                      <p:cBhvr>
                                        <p:cTn id="27" dur="1250"/>
                                        <p:tgtEl>
                                          <p:spTgt spid="9">
                                            <p:txEl>
                                              <p:pRg st="3" end="3"/>
                                            </p:txEl>
                                          </p:spTgt>
                                        </p:tgtEl>
                                      </p:cBhvr>
                                    </p:animEffect>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1+#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up)">
                                      <p:cBhvr>
                                        <p:cTn id="37" dur="12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lang="ja-JP" altLang="en-US" sz="4000" dirty="0"/>
              <a:t>すべての</a:t>
            </a:r>
            <a:r>
              <a:rPr lang="ja-JP" altLang="en-US" sz="4000" dirty="0" smtClean="0"/>
              <a:t>論文は，アイラック</a:t>
            </a:r>
            <a:r>
              <a:rPr lang="en-US" altLang="ja-JP" sz="4000" dirty="0">
                <a:latin typeface="Times New Roman" panose="02020603050405020304" pitchFamily="18" charset="0"/>
                <a:cs typeface="Times New Roman" panose="02020603050405020304" pitchFamily="18" charset="0"/>
              </a:rPr>
              <a:t>(IRAC)</a:t>
            </a:r>
            <a:r>
              <a:rPr lang="ja-JP" altLang="en-US" sz="4000" dirty="0"/>
              <a:t>で表現可能</a:t>
            </a:r>
            <a:endParaRPr kumimoji="1" lang="ja-JP" altLang="en-US" sz="4000" dirty="0"/>
          </a:p>
        </p:txBody>
      </p:sp>
      <p:sp>
        <p:nvSpPr>
          <p:cNvPr id="5" name="日付プレースホルダー 4"/>
          <p:cNvSpPr>
            <a:spLocks noGrp="1"/>
          </p:cNvSpPr>
          <p:nvPr>
            <p:ph type="dt" sz="half" idx="10"/>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18</a:t>
            </a:fld>
            <a:endParaRPr kumimoji="1" lang="ja-JP" altLang="en-US"/>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221452676"/>
              </p:ext>
            </p:extLst>
          </p:nvPr>
        </p:nvGraphicFramePr>
        <p:xfrm>
          <a:off x="827584" y="1811866"/>
          <a:ext cx="10526216" cy="420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46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graphicEl>
                                              <a:dgm id="{59C2C91D-7155-4D15-BE01-0721067F2B51}"/>
                                            </p:graphicEl>
                                          </p:spTgt>
                                        </p:tgtEl>
                                        <p:attrNameLst>
                                          <p:attrName>style.visibility</p:attrName>
                                        </p:attrNameLst>
                                      </p:cBhvr>
                                      <p:to>
                                        <p:strVal val="visible"/>
                                      </p:to>
                                    </p:set>
                                    <p:animEffect transition="in" filter="wipe(left)">
                                      <p:cBhvr>
                                        <p:cTn id="7" dur="750"/>
                                        <p:tgtEl>
                                          <p:spTgt spid="9">
                                            <p:graphicEl>
                                              <a:dgm id="{59C2C91D-7155-4D15-BE01-0721067F2B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dgm id="{D7074474-BAF7-4174-B48F-FAFF64AA391B}"/>
                                            </p:graphicEl>
                                          </p:spTgt>
                                        </p:tgtEl>
                                        <p:attrNameLst>
                                          <p:attrName>style.visibility</p:attrName>
                                        </p:attrNameLst>
                                      </p:cBhvr>
                                      <p:to>
                                        <p:strVal val="visible"/>
                                      </p:to>
                                    </p:set>
                                    <p:animEffect transition="in" filter="wipe(left)">
                                      <p:cBhvr>
                                        <p:cTn id="12" dur="750"/>
                                        <p:tgtEl>
                                          <p:spTgt spid="9">
                                            <p:graphicEl>
                                              <a:dgm id="{D7074474-BAF7-4174-B48F-FAFF64AA391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dgm id="{4FF4026D-C8BC-4031-826C-B313B0A62D64}"/>
                                            </p:graphicEl>
                                          </p:spTgt>
                                        </p:tgtEl>
                                        <p:attrNameLst>
                                          <p:attrName>style.visibility</p:attrName>
                                        </p:attrNameLst>
                                      </p:cBhvr>
                                      <p:to>
                                        <p:strVal val="visible"/>
                                      </p:to>
                                    </p:set>
                                    <p:animEffect transition="in" filter="wipe(left)">
                                      <p:cBhvr>
                                        <p:cTn id="17" dur="750"/>
                                        <p:tgtEl>
                                          <p:spTgt spid="9">
                                            <p:graphicEl>
                                              <a:dgm id="{4FF4026D-C8BC-4031-826C-B313B0A62D6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graphicEl>
                                              <a:dgm id="{0B6375C0-D9F1-4BEE-BA33-0DE9030257BA}"/>
                                            </p:graphicEl>
                                          </p:spTgt>
                                        </p:tgtEl>
                                        <p:attrNameLst>
                                          <p:attrName>style.visibility</p:attrName>
                                        </p:attrNameLst>
                                      </p:cBhvr>
                                      <p:to>
                                        <p:strVal val="visible"/>
                                      </p:to>
                                    </p:set>
                                    <p:animEffect transition="in" filter="wipe(up)">
                                      <p:cBhvr>
                                        <p:cTn id="22" dur="1500"/>
                                        <p:tgtEl>
                                          <p:spTgt spid="9">
                                            <p:graphicEl>
                                              <a:dgm id="{0B6375C0-D9F1-4BEE-BA33-0DE9030257B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graphicEl>
                                              <a:dgm id="{220C33FA-A79A-4F22-8D5A-8ADA250A8B33}"/>
                                            </p:graphicEl>
                                          </p:spTgt>
                                        </p:tgtEl>
                                        <p:attrNameLst>
                                          <p:attrName>style.visibility</p:attrName>
                                        </p:attrNameLst>
                                      </p:cBhvr>
                                      <p:to>
                                        <p:strVal val="visible"/>
                                      </p:to>
                                    </p:set>
                                    <p:animEffect transition="in" filter="wipe(up)">
                                      <p:cBhvr>
                                        <p:cTn id="27" dur="1500"/>
                                        <p:tgtEl>
                                          <p:spTgt spid="9">
                                            <p:graphicEl>
                                              <a:dgm id="{220C33FA-A79A-4F22-8D5A-8ADA250A8B3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graphicEl>
                                              <a:dgm id="{9718F893-8380-4336-9B1E-1BADEFE17EA2}"/>
                                            </p:graphicEl>
                                          </p:spTgt>
                                        </p:tgtEl>
                                        <p:attrNameLst>
                                          <p:attrName>style.visibility</p:attrName>
                                        </p:attrNameLst>
                                      </p:cBhvr>
                                      <p:to>
                                        <p:strVal val="visible"/>
                                      </p:to>
                                    </p:set>
                                    <p:animEffect transition="in" filter="wipe(up)">
                                      <p:cBhvr>
                                        <p:cTn id="32" dur="1500"/>
                                        <p:tgtEl>
                                          <p:spTgt spid="9">
                                            <p:graphicEl>
                                              <a:dgm id="{9718F893-8380-4336-9B1E-1BADEFE17E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1D700747-6397-4F66-A5B1-00BC64786702}" type="slidenum">
              <a:rPr kumimoji="0" lang="ja-JP" altLang="en-US"/>
              <a:pPr eaLnBrk="1" hangingPunct="1"/>
              <a:t>19</a:t>
            </a:fld>
            <a:endParaRPr kumimoji="0" lang="en-US" altLang="ja-JP"/>
          </a:p>
        </p:txBody>
      </p:sp>
      <p:sp>
        <p:nvSpPr>
          <p:cNvPr id="22531" name="Rectangle 2"/>
          <p:cNvSpPr>
            <a:spLocks noGrp="1" noChangeArrowheads="1"/>
          </p:cNvSpPr>
          <p:nvPr>
            <p:ph type="title"/>
          </p:nvPr>
        </p:nvSpPr>
        <p:spPr>
          <a:xfrm>
            <a:off x="1120746" y="540879"/>
            <a:ext cx="9806047" cy="1462087"/>
          </a:xfrm>
        </p:spPr>
        <p:txBody>
          <a:bodyPr>
            <a:normAutofit fontScale="90000"/>
          </a:bodyPr>
          <a:lstStyle/>
          <a:p>
            <a:pPr eaLnBrk="1" hangingPunct="1"/>
            <a:r>
              <a:rPr lang="ja-JP" altLang="en-US" sz="4800" dirty="0" smtClean="0"/>
              <a:t>法解釈の方法を</a:t>
            </a:r>
            <a:r>
              <a:rPr lang="ja-JP" altLang="en-US" sz="4800" dirty="0"/>
              <a:t>マスター</a:t>
            </a:r>
            <a:r>
              <a:rPr lang="ja-JP" altLang="en-US" sz="4800" dirty="0" smtClean="0"/>
              <a:t>する</a:t>
            </a:r>
            <a:r>
              <a:rPr lang="en-US" altLang="ja-JP" sz="4800" dirty="0" smtClean="0"/>
              <a:t/>
            </a:r>
            <a:br>
              <a:rPr lang="en-US" altLang="ja-JP" sz="4800" dirty="0" smtClean="0"/>
            </a:br>
            <a:r>
              <a:rPr lang="ja-JP" altLang="en-US" sz="3600" dirty="0" smtClean="0"/>
              <a:t>条文に拘束される</a:t>
            </a:r>
            <a:r>
              <a:rPr lang="ja-JP" altLang="en-US" sz="3600" dirty="0"/>
              <a:t>が</a:t>
            </a:r>
            <a:r>
              <a:rPr lang="ja-JP" altLang="en-US" sz="3600" dirty="0" smtClean="0"/>
              <a:t>，解釈の余地がある（憲法</a:t>
            </a:r>
            <a:r>
              <a:rPr lang="en-US" altLang="ja-JP" sz="3600" dirty="0" smtClean="0"/>
              <a:t>76</a:t>
            </a:r>
            <a:r>
              <a:rPr lang="ja-JP" altLang="en-US" sz="3600" dirty="0" smtClean="0"/>
              <a:t>条</a:t>
            </a:r>
            <a:r>
              <a:rPr lang="en-US" altLang="ja-JP" sz="3600" dirty="0" smtClean="0"/>
              <a:t>3</a:t>
            </a:r>
            <a:r>
              <a:rPr lang="ja-JP" altLang="en-US" sz="3600" dirty="0" smtClean="0"/>
              <a:t>項）</a:t>
            </a:r>
            <a:endParaRPr lang="ja-JP" altLang="en-US" sz="5300" dirty="0" smtClean="0"/>
          </a:p>
        </p:txBody>
      </p:sp>
      <p:sp>
        <p:nvSpPr>
          <p:cNvPr id="130051" name="Rectangle 3"/>
          <p:cNvSpPr>
            <a:spLocks noGrp="1" noChangeArrowheads="1"/>
          </p:cNvSpPr>
          <p:nvPr>
            <p:ph type="body" idx="1"/>
          </p:nvPr>
        </p:nvSpPr>
        <p:spPr>
          <a:xfrm>
            <a:off x="920956" y="2188026"/>
            <a:ext cx="10345064" cy="3777343"/>
          </a:xfrm>
        </p:spPr>
        <p:txBody>
          <a:bodyPr>
            <a:noAutofit/>
          </a:bodyPr>
          <a:lstStyle/>
          <a:p>
            <a:pPr eaLnBrk="1" hangingPunct="1">
              <a:lnSpc>
                <a:spcPct val="100000"/>
              </a:lnSpc>
            </a:pPr>
            <a:r>
              <a:rPr lang="ja-JP" altLang="en-US" sz="3200" dirty="0" smtClean="0"/>
              <a:t>「車馬通行止め」で理解する法解釈の方法</a:t>
            </a:r>
          </a:p>
          <a:p>
            <a:pPr lvl="1">
              <a:lnSpc>
                <a:spcPct val="100000"/>
              </a:lnSpc>
            </a:pPr>
            <a:r>
              <a:rPr lang="ja-JP" altLang="en-US" sz="2800" dirty="0" smtClean="0">
                <a:hlinkClick r:id="rId3" action="ppaction://hlinksldjump"/>
              </a:rPr>
              <a:t>文理解釈</a:t>
            </a:r>
            <a:r>
              <a:rPr lang="ja-JP" altLang="en-US" sz="2800" dirty="0" smtClean="0"/>
              <a:t>（結論肯定）</a:t>
            </a:r>
            <a:r>
              <a:rPr lang="en-US" altLang="ja-JP" sz="2800" dirty="0" smtClean="0">
                <a:latin typeface="Arial" panose="020B0604020202020204" pitchFamily="34" charset="0"/>
              </a:rPr>
              <a:t>…</a:t>
            </a:r>
            <a:r>
              <a:rPr lang="ja-JP" altLang="en-US" sz="2800" dirty="0" smtClean="0">
                <a:latin typeface="Arial" panose="020B0604020202020204" pitchFamily="34" charset="0"/>
              </a:rPr>
              <a:t>車または馬ならば，通行止め</a:t>
            </a:r>
            <a:endParaRPr lang="en-US" altLang="ja-JP" sz="2800" dirty="0" smtClean="0">
              <a:latin typeface="Arial" panose="020B0604020202020204" pitchFamily="34" charset="0"/>
            </a:endParaRPr>
          </a:p>
          <a:p>
            <a:pPr lvl="1">
              <a:lnSpc>
                <a:spcPct val="100000"/>
              </a:lnSpc>
            </a:pPr>
            <a:r>
              <a:rPr lang="ja-JP" altLang="en-US" sz="2800" dirty="0" smtClean="0">
                <a:hlinkClick r:id="rId4" action="ppaction://hlinksldjump"/>
              </a:rPr>
              <a:t>拡大解釈</a:t>
            </a:r>
            <a:r>
              <a:rPr lang="ja-JP" altLang="en-US" sz="2800" dirty="0" smtClean="0"/>
              <a:t>（結論肯定）</a:t>
            </a:r>
            <a:r>
              <a:rPr lang="en-US" altLang="ja-JP" sz="2800" dirty="0" smtClean="0">
                <a:latin typeface="Arial" panose="020B0604020202020204" pitchFamily="34" charset="0"/>
              </a:rPr>
              <a:t>…</a:t>
            </a:r>
            <a:r>
              <a:rPr lang="ja-JP" altLang="en-US" sz="2800" dirty="0" smtClean="0">
                <a:latin typeface="Arial" panose="020B0604020202020204" pitchFamily="34" charset="0"/>
              </a:rPr>
              <a:t>車馬ではないが，</a:t>
            </a:r>
            <a:r>
              <a:rPr lang="ja-JP" altLang="en-US" sz="2800" dirty="0" smtClean="0"/>
              <a:t>○○も，通行止め</a:t>
            </a:r>
            <a:endParaRPr lang="en-US" altLang="ja-JP" sz="2800" dirty="0" smtClean="0"/>
          </a:p>
          <a:p>
            <a:pPr lvl="1">
              <a:lnSpc>
                <a:spcPct val="100000"/>
              </a:lnSpc>
            </a:pPr>
            <a:r>
              <a:rPr lang="ja-JP" altLang="en-US" sz="2800" dirty="0" smtClean="0">
                <a:hlinkClick r:id="rId5" action="ppaction://hlinksldjump"/>
              </a:rPr>
              <a:t>縮小解釈</a:t>
            </a:r>
            <a:r>
              <a:rPr lang="ja-JP" altLang="en-US" sz="2800" dirty="0" smtClean="0"/>
              <a:t>（結論否定）</a:t>
            </a:r>
            <a:r>
              <a:rPr lang="en-US" altLang="ja-JP" sz="2800" dirty="0" smtClean="0">
                <a:latin typeface="Arial" panose="020B0604020202020204" pitchFamily="34" charset="0"/>
              </a:rPr>
              <a:t>…</a:t>
            </a:r>
            <a:r>
              <a:rPr lang="ja-JP" altLang="en-US" sz="2800" dirty="0" smtClean="0">
                <a:latin typeface="Arial" panose="020B0604020202020204" pitchFamily="34" charset="0"/>
              </a:rPr>
              <a:t>車馬だけど，○○なので，通行許可</a:t>
            </a:r>
            <a:endParaRPr lang="ja-JP" altLang="en-US" sz="2800" dirty="0" smtClean="0"/>
          </a:p>
          <a:p>
            <a:pPr lvl="1" eaLnBrk="1" hangingPunct="1">
              <a:lnSpc>
                <a:spcPct val="100000"/>
              </a:lnSpc>
            </a:pPr>
            <a:r>
              <a:rPr lang="ja-JP" altLang="en-US" sz="2800" dirty="0" smtClean="0">
                <a:hlinkClick r:id="rId6" action="ppaction://hlinksldjump"/>
              </a:rPr>
              <a:t>反対解釈</a:t>
            </a:r>
            <a:r>
              <a:rPr lang="ja-JP" altLang="en-US" sz="2800" dirty="0" smtClean="0"/>
              <a:t>（結論否定）</a:t>
            </a:r>
            <a:r>
              <a:rPr lang="en-US" altLang="ja-JP" sz="2800" dirty="0" smtClean="0">
                <a:latin typeface="Arial" panose="020B0604020202020204" pitchFamily="34" charset="0"/>
              </a:rPr>
              <a:t>…</a:t>
            </a:r>
            <a:r>
              <a:rPr lang="ja-JP" altLang="en-US" sz="2800" dirty="0" smtClean="0"/>
              <a:t>車馬でない○○ならば，通行許可</a:t>
            </a:r>
          </a:p>
          <a:p>
            <a:pPr lvl="1" eaLnBrk="1" hangingPunct="1">
              <a:lnSpc>
                <a:spcPct val="100000"/>
              </a:lnSpc>
            </a:pPr>
            <a:r>
              <a:rPr lang="ja-JP" altLang="en-US" sz="2800" dirty="0" smtClean="0">
                <a:hlinkClick r:id="rId7" action="ppaction://hlinksldjump"/>
              </a:rPr>
              <a:t>類推解釈</a:t>
            </a:r>
            <a:r>
              <a:rPr lang="ja-JP" altLang="en-US" sz="2800" dirty="0" smtClean="0"/>
              <a:t>（結論肯定）</a:t>
            </a:r>
            <a:r>
              <a:rPr lang="en-US" altLang="ja-JP" sz="2800" dirty="0" smtClean="0">
                <a:latin typeface="Arial" panose="020B0604020202020204" pitchFamily="34" charset="0"/>
              </a:rPr>
              <a:t>…</a:t>
            </a:r>
            <a:r>
              <a:rPr lang="ja-JP" altLang="en-US" sz="2800" dirty="0" smtClean="0"/>
              <a:t>車馬ではないが，○○なら，通行止め</a:t>
            </a:r>
          </a:p>
          <a:p>
            <a:pPr lvl="1" eaLnBrk="1" hangingPunct="1">
              <a:lnSpc>
                <a:spcPct val="100000"/>
              </a:lnSpc>
            </a:pPr>
            <a:r>
              <a:rPr lang="ja-JP" altLang="en-US" sz="2800" dirty="0" smtClean="0">
                <a:hlinkClick r:id="rId8" action="ppaction://hlinksldjump"/>
              </a:rPr>
              <a:t>例文解釈</a:t>
            </a:r>
            <a:r>
              <a:rPr lang="ja-JP" altLang="en-US" sz="2800" dirty="0" smtClean="0"/>
              <a:t>（結論否定）</a:t>
            </a:r>
            <a:r>
              <a:rPr lang="en-US" altLang="ja-JP" sz="2800" dirty="0" smtClean="0">
                <a:latin typeface="Arial" panose="020B0604020202020204" pitchFamily="34" charset="0"/>
              </a:rPr>
              <a:t>…</a:t>
            </a:r>
            <a:r>
              <a:rPr lang="ja-JP" altLang="en-US" sz="2800" dirty="0" smtClean="0"/>
              <a:t>車馬だけど，○○ならば，通行許可</a:t>
            </a:r>
          </a:p>
        </p:txBody>
      </p:sp>
      <p:sp>
        <p:nvSpPr>
          <p:cNvPr id="2" name="日付プレースホルダー 1"/>
          <p:cNvSpPr>
            <a:spLocks noGrp="1"/>
          </p:cNvSpPr>
          <p:nvPr>
            <p:ph type="dt" sz="half" idx="10"/>
          </p:nvPr>
        </p:nvSpPr>
        <p:spPr/>
        <p:txBody>
          <a:bodyPr/>
          <a:lstStyle/>
          <a:p>
            <a:r>
              <a:rPr kumimoji="1" lang="en-US" altLang="ja-JP" smtClean="0"/>
              <a:t>2018/5/29</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Active learning in legal education</a:t>
            </a:r>
            <a:endParaRPr kumimoji="1" lang="ja-JP" altLang="en-US"/>
          </a:p>
        </p:txBody>
      </p:sp>
    </p:spTree>
    <p:extLst>
      <p:ext uri="{BB962C8B-B14F-4D97-AF65-F5344CB8AC3E}">
        <p14:creationId xmlns:p14="http://schemas.microsoft.com/office/powerpoint/2010/main" val="4194704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1">
                                            <p:txEl>
                                              <p:pRg st="1" end="1"/>
                                            </p:txEl>
                                          </p:spTgt>
                                        </p:tgtEl>
                                        <p:attrNameLst>
                                          <p:attrName>style.visibility</p:attrName>
                                        </p:attrNameLst>
                                      </p:cBhvr>
                                      <p:to>
                                        <p:strVal val="visible"/>
                                      </p:to>
                                    </p:set>
                                    <p:animEffect transition="in" filter="wipe(left)">
                                      <p:cBhvr>
                                        <p:cTn id="7" dur="1000"/>
                                        <p:tgtEl>
                                          <p:spTgt spid="1300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2" end="2"/>
                                            </p:txEl>
                                          </p:spTgt>
                                        </p:tgtEl>
                                        <p:attrNameLst>
                                          <p:attrName>style.visibility</p:attrName>
                                        </p:attrNameLst>
                                      </p:cBhvr>
                                      <p:to>
                                        <p:strVal val="visible"/>
                                      </p:to>
                                    </p:set>
                                    <p:animEffect transition="in" filter="wipe(left)">
                                      <p:cBhvr>
                                        <p:cTn id="12" dur="1000"/>
                                        <p:tgtEl>
                                          <p:spTgt spid="130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1">
                                            <p:txEl>
                                              <p:pRg st="3" end="3"/>
                                            </p:txEl>
                                          </p:spTgt>
                                        </p:tgtEl>
                                        <p:attrNameLst>
                                          <p:attrName>style.visibility</p:attrName>
                                        </p:attrNameLst>
                                      </p:cBhvr>
                                      <p:to>
                                        <p:strVal val="visible"/>
                                      </p:to>
                                    </p:set>
                                    <p:animEffect transition="in" filter="wipe(left)">
                                      <p:cBhvr>
                                        <p:cTn id="17" dur="1000"/>
                                        <p:tgtEl>
                                          <p:spTgt spid="1300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51">
                                            <p:txEl>
                                              <p:pRg st="4" end="4"/>
                                            </p:txEl>
                                          </p:spTgt>
                                        </p:tgtEl>
                                        <p:attrNameLst>
                                          <p:attrName>style.visibility</p:attrName>
                                        </p:attrNameLst>
                                      </p:cBhvr>
                                      <p:to>
                                        <p:strVal val="visible"/>
                                      </p:to>
                                    </p:set>
                                    <p:animEffect transition="in" filter="wipe(left)">
                                      <p:cBhvr>
                                        <p:cTn id="22" dur="1000"/>
                                        <p:tgtEl>
                                          <p:spTgt spid="1300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0051">
                                            <p:txEl>
                                              <p:pRg st="5" end="5"/>
                                            </p:txEl>
                                          </p:spTgt>
                                        </p:tgtEl>
                                        <p:attrNameLst>
                                          <p:attrName>style.visibility</p:attrName>
                                        </p:attrNameLst>
                                      </p:cBhvr>
                                      <p:to>
                                        <p:strVal val="visible"/>
                                      </p:to>
                                    </p:set>
                                    <p:animEffect transition="in" filter="wipe(left)">
                                      <p:cBhvr>
                                        <p:cTn id="27" dur="1000"/>
                                        <p:tgtEl>
                                          <p:spTgt spid="1300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0051">
                                            <p:txEl>
                                              <p:pRg st="6" end="6"/>
                                            </p:txEl>
                                          </p:spTgt>
                                        </p:tgtEl>
                                        <p:attrNameLst>
                                          <p:attrName>style.visibility</p:attrName>
                                        </p:attrNameLst>
                                      </p:cBhvr>
                                      <p:to>
                                        <p:strVal val="visible"/>
                                      </p:to>
                                    </p:set>
                                    <p:animEffect transition="in" filter="wipe(left)">
                                      <p:cBhvr>
                                        <p:cTn id="32" dur="1000"/>
                                        <p:tgtEl>
                                          <p:spTgt spid="130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38200" y="365126"/>
            <a:ext cx="10515600" cy="834088"/>
          </a:xfrm>
        </p:spPr>
        <p:txBody>
          <a:bodyPr/>
          <a:lstStyle/>
          <a:p>
            <a:r>
              <a:rPr kumimoji="1" lang="ja-JP" altLang="en-US" dirty="0" smtClean="0"/>
              <a:t>目次</a:t>
            </a:r>
            <a:endParaRPr kumimoji="1" lang="ja-JP" altLang="en-US" dirty="0"/>
          </a:p>
        </p:txBody>
      </p:sp>
      <p:sp>
        <p:nvSpPr>
          <p:cNvPr id="8" name="コンテンツ プレースホルダー 7"/>
          <p:cNvSpPr>
            <a:spLocks noGrp="1"/>
          </p:cNvSpPr>
          <p:nvPr>
            <p:ph sz="half" idx="1"/>
          </p:nvPr>
        </p:nvSpPr>
        <p:spPr>
          <a:xfrm>
            <a:off x="748260" y="1375925"/>
            <a:ext cx="5347740" cy="4755052"/>
          </a:xfrm>
        </p:spPr>
        <p:txBody>
          <a:bodyPr>
            <a:noAutofit/>
          </a:bodyPr>
          <a:lstStyle/>
          <a:p>
            <a:pPr>
              <a:lnSpc>
                <a:spcPts val="2500"/>
              </a:lnSpc>
            </a:pPr>
            <a:r>
              <a:rPr kumimoji="1" lang="ja-JP" altLang="en-US" sz="2000" dirty="0" smtClean="0">
                <a:hlinkClick r:id="rId3" action="ppaction://hlinksldjump"/>
              </a:rPr>
              <a:t>自己紹介</a:t>
            </a:r>
            <a:endParaRPr kumimoji="1" lang="en-US" altLang="ja-JP" sz="2000" dirty="0" smtClean="0"/>
          </a:p>
          <a:p>
            <a:pPr>
              <a:lnSpc>
                <a:spcPts val="2500"/>
              </a:lnSpc>
            </a:pPr>
            <a:r>
              <a:rPr lang="ja-JP" altLang="en-US" sz="2000" dirty="0" smtClean="0">
                <a:hlinkClick r:id="rId4" action="ppaction://hlinksldjump"/>
              </a:rPr>
              <a:t>問題</a:t>
            </a:r>
            <a:r>
              <a:rPr lang="ja-JP" altLang="en-US" sz="2000" dirty="0">
                <a:hlinkClick r:id="rId4" action="ppaction://hlinksldjump"/>
              </a:rPr>
              <a:t>提起</a:t>
            </a:r>
            <a:r>
              <a:rPr lang="ja-JP" altLang="en-US" sz="2000" dirty="0" smtClean="0">
                <a:hlinkClick r:id="rId4" action="ppaction://hlinksldjump"/>
              </a:rPr>
              <a:t>と仮説</a:t>
            </a:r>
            <a:endParaRPr lang="en-US" altLang="ja-JP" sz="2000" dirty="0" smtClean="0"/>
          </a:p>
          <a:p>
            <a:pPr marL="622300" lvl="1" indent="-261938">
              <a:lnSpc>
                <a:spcPts val="2500"/>
              </a:lnSpc>
            </a:pPr>
            <a:r>
              <a:rPr kumimoji="1" lang="ja-JP" altLang="en-US" sz="1600" dirty="0" smtClean="0">
                <a:hlinkClick r:id="rId5" action="ppaction://hlinksldjump"/>
              </a:rPr>
              <a:t>面接で「あなたの売り」は何かと問われたらどうする？</a:t>
            </a:r>
            <a:endParaRPr kumimoji="1" lang="en-US" altLang="ja-JP" sz="1600" dirty="0" smtClean="0"/>
          </a:p>
          <a:p>
            <a:pPr marL="622300" lvl="1" indent="-261938">
              <a:lnSpc>
                <a:spcPts val="2500"/>
              </a:lnSpc>
            </a:pPr>
            <a:r>
              <a:rPr kumimoji="1" lang="ja-JP" altLang="en-US" sz="1600" dirty="0" smtClean="0">
                <a:hlinkClick r:id="rId6" action="ppaction://hlinksldjump"/>
              </a:rPr>
              <a:t>グローバルな人材といえる資質とは何か？</a:t>
            </a:r>
            <a:endParaRPr kumimoji="1" lang="en-US" altLang="ja-JP" sz="1600" dirty="0" smtClean="0"/>
          </a:p>
          <a:p>
            <a:pPr marL="622300" lvl="1" indent="-261938">
              <a:lnSpc>
                <a:spcPts val="2500"/>
              </a:lnSpc>
            </a:pPr>
            <a:r>
              <a:rPr lang="ja-JP" altLang="en-US" sz="1600" dirty="0">
                <a:hlinkClick r:id="rId7" action="ppaction://hlinksldjump"/>
              </a:rPr>
              <a:t>日本人</a:t>
            </a:r>
            <a:r>
              <a:rPr lang="ja-JP" altLang="en-US" sz="1600" dirty="0" smtClean="0">
                <a:hlinkClick r:id="rId7" action="ppaction://hlinksldjump"/>
              </a:rPr>
              <a:t>の克服すべき弱点とは何か？</a:t>
            </a:r>
            <a:endParaRPr lang="en-US" altLang="ja-JP" sz="1600" dirty="0" smtClean="0"/>
          </a:p>
          <a:p>
            <a:pPr marL="885825" lvl="2" indent="-261938">
              <a:lnSpc>
                <a:spcPts val="2500"/>
              </a:lnSpc>
            </a:pPr>
            <a:r>
              <a:rPr kumimoji="1" lang="ja-JP" altLang="en-US" sz="1600" dirty="0" smtClean="0">
                <a:hlinkClick r:id="rId8" action="ppaction://hlinksldjump"/>
              </a:rPr>
              <a:t>「同」調精神と「和」の精神とはどう違うのか？</a:t>
            </a:r>
            <a:endParaRPr kumimoji="1" lang="en-US" altLang="ja-JP" sz="1600" dirty="0" smtClean="0"/>
          </a:p>
          <a:p>
            <a:pPr marL="885825" lvl="2" indent="-261938">
              <a:lnSpc>
                <a:spcPts val="2500"/>
              </a:lnSpc>
            </a:pPr>
            <a:r>
              <a:rPr lang="ja-JP" altLang="en-US" sz="1600" dirty="0" smtClean="0">
                <a:hlinkClick r:id="rId9" action="ppaction://hlinksldjump"/>
              </a:rPr>
              <a:t>同調圧力とどう戦うのか？</a:t>
            </a:r>
            <a:endParaRPr lang="en-US" altLang="ja-JP" sz="1600" dirty="0" smtClean="0"/>
          </a:p>
          <a:p>
            <a:pPr marL="365125" indent="-365125">
              <a:lnSpc>
                <a:spcPts val="2500"/>
              </a:lnSpc>
            </a:pPr>
            <a:r>
              <a:rPr kumimoji="1" lang="ja-JP" altLang="en-US" sz="2000" dirty="0">
                <a:hlinkClick r:id="rId10" action="ppaction://hlinksldjump"/>
              </a:rPr>
              <a:t>法律家</a:t>
            </a:r>
            <a:r>
              <a:rPr kumimoji="1" lang="ja-JP" altLang="en-US" sz="2000" dirty="0" smtClean="0">
                <a:hlinkClick r:id="rId10" action="ppaction://hlinksldjump"/>
              </a:rPr>
              <a:t>の思考方法から問題解決力を学ぶ</a:t>
            </a:r>
            <a:endParaRPr kumimoji="1" lang="en-US" altLang="ja-JP" sz="2000" dirty="0" smtClean="0"/>
          </a:p>
          <a:p>
            <a:pPr marL="622300" lvl="1" indent="-261938">
              <a:lnSpc>
                <a:spcPts val="2500"/>
              </a:lnSpc>
            </a:pPr>
            <a:r>
              <a:rPr lang="ja-JP" altLang="en-US" sz="1600" dirty="0" smtClean="0">
                <a:hlinkClick r:id="rId11" action="ppaction://hlinksldjump"/>
              </a:rPr>
              <a:t>テミス像によって知る法の全体像と「売り」</a:t>
            </a:r>
            <a:endParaRPr lang="en-US" altLang="ja-JP" sz="1600" dirty="0" smtClean="0"/>
          </a:p>
          <a:p>
            <a:pPr marL="622300" lvl="1" indent="-261938">
              <a:lnSpc>
                <a:spcPts val="2500"/>
              </a:lnSpc>
            </a:pPr>
            <a:r>
              <a:rPr lang="ja-JP" altLang="en-US" sz="1600" dirty="0" smtClean="0">
                <a:hlinkClick r:id="rId12" action="ppaction://hlinksldjump"/>
              </a:rPr>
              <a:t>法律家の思考方法（アイラック</a:t>
            </a:r>
            <a:r>
              <a:rPr lang="en-US" altLang="ja-JP" sz="1600" dirty="0">
                <a:latin typeface="Times New Roman" panose="02020603050405020304" pitchFamily="18" charset="0"/>
                <a:cs typeface="Times New Roman" panose="02020603050405020304" pitchFamily="18" charset="0"/>
                <a:hlinkClick r:id="rId12" action="ppaction://hlinksldjump"/>
              </a:rPr>
              <a:t>(IRAC</a:t>
            </a:r>
            <a:r>
              <a:rPr lang="en-US" altLang="ja-JP" sz="1600" dirty="0" smtClean="0">
                <a:latin typeface="Times New Roman" panose="02020603050405020304" pitchFamily="18" charset="0"/>
                <a:cs typeface="Times New Roman" panose="02020603050405020304" pitchFamily="18" charset="0"/>
                <a:hlinkClick r:id="rId12" action="ppaction://hlinksldjump"/>
              </a:rPr>
              <a:t>)</a:t>
            </a:r>
            <a:r>
              <a:rPr lang="ja-JP" altLang="en-US" sz="1600" dirty="0" smtClean="0">
                <a:hlinkClick r:id="rId12" action="ppaction://hlinksldjump"/>
              </a:rPr>
              <a:t>）とは何か</a:t>
            </a:r>
            <a:endParaRPr lang="en-US" altLang="ja-JP" sz="1600" dirty="0" smtClean="0"/>
          </a:p>
          <a:p>
            <a:pPr marL="622300" lvl="1" indent="-261938">
              <a:lnSpc>
                <a:spcPts val="2500"/>
              </a:lnSpc>
            </a:pPr>
            <a:r>
              <a:rPr kumimoji="1" lang="ja-JP" altLang="en-US" sz="1600" dirty="0">
                <a:hlinkClick r:id="rId13" action="ppaction://hlinksldjump"/>
              </a:rPr>
              <a:t>議論</a:t>
            </a:r>
            <a:r>
              <a:rPr kumimoji="1" lang="ja-JP" altLang="en-US" sz="1600" dirty="0" smtClean="0">
                <a:hlinkClick r:id="rId13" action="ppaction://hlinksldjump"/>
              </a:rPr>
              <a:t>の技法としてのトゥールミンの図式とは何か</a:t>
            </a:r>
            <a:endParaRPr kumimoji="1" lang="en-US" altLang="ja-JP" sz="1600" dirty="0" smtClean="0"/>
          </a:p>
        </p:txBody>
      </p:sp>
      <p:sp>
        <p:nvSpPr>
          <p:cNvPr id="9" name="コンテンツ プレースホルダー 8"/>
          <p:cNvSpPr>
            <a:spLocks noGrp="1"/>
          </p:cNvSpPr>
          <p:nvPr>
            <p:ph sz="half" idx="2"/>
          </p:nvPr>
        </p:nvSpPr>
        <p:spPr>
          <a:xfrm>
            <a:off x="6338455" y="1375925"/>
            <a:ext cx="5567033" cy="4755052"/>
          </a:xfrm>
        </p:spPr>
        <p:txBody>
          <a:bodyPr>
            <a:noAutofit/>
          </a:bodyPr>
          <a:lstStyle/>
          <a:p>
            <a:pPr>
              <a:lnSpc>
                <a:spcPct val="100000"/>
              </a:lnSpc>
            </a:pPr>
            <a:r>
              <a:rPr lang="ja-JP" altLang="en-US" sz="1800" dirty="0" smtClean="0">
                <a:hlinkClick r:id="rId14" action="ppaction://hlinksldjump"/>
              </a:rPr>
              <a:t>解釈方法論とは何か？</a:t>
            </a:r>
            <a:endParaRPr lang="en-US" altLang="ja-JP" sz="1800" dirty="0" smtClean="0"/>
          </a:p>
          <a:p>
            <a:pPr lvl="1">
              <a:lnSpc>
                <a:spcPct val="100000"/>
              </a:lnSpc>
            </a:pPr>
            <a:r>
              <a:rPr lang="ja-JP" altLang="en-US" sz="1600" dirty="0" smtClean="0">
                <a:hlinkClick r:id="rId15" action="ppaction://hlinksldjump"/>
              </a:rPr>
              <a:t>文理解釈</a:t>
            </a:r>
            <a:r>
              <a:rPr lang="ja-JP" altLang="en-US" sz="1600" dirty="0" smtClean="0"/>
              <a:t>，</a:t>
            </a:r>
            <a:r>
              <a:rPr lang="ja-JP" altLang="en-US" sz="1600" dirty="0" smtClean="0">
                <a:hlinkClick r:id="rId16" action="ppaction://hlinksldjump"/>
              </a:rPr>
              <a:t>拡大</a:t>
            </a:r>
            <a:r>
              <a:rPr lang="ja-JP" altLang="en-US" sz="1600" dirty="0" smtClean="0"/>
              <a:t>・</a:t>
            </a:r>
            <a:r>
              <a:rPr lang="ja-JP" altLang="en-US" sz="1600" dirty="0" smtClean="0">
                <a:hlinkClick r:id="rId17" action="ppaction://hlinksldjump"/>
              </a:rPr>
              <a:t>縮小解釈</a:t>
            </a:r>
            <a:r>
              <a:rPr lang="ja-JP" altLang="en-US" sz="1600" dirty="0" smtClean="0"/>
              <a:t>，</a:t>
            </a:r>
            <a:r>
              <a:rPr lang="ja-JP" altLang="en-US" sz="1600" dirty="0" smtClean="0">
                <a:hlinkClick r:id="rId18" action="ppaction://hlinksldjump"/>
              </a:rPr>
              <a:t>反対解釈</a:t>
            </a:r>
            <a:r>
              <a:rPr lang="ja-JP" altLang="en-US" sz="1600" dirty="0" smtClean="0"/>
              <a:t>，</a:t>
            </a:r>
            <a:r>
              <a:rPr lang="ja-JP" altLang="en-US" sz="1600" dirty="0" smtClean="0">
                <a:hlinkClick r:id="rId19" action="ppaction://hlinksldjump"/>
              </a:rPr>
              <a:t>類推解釈</a:t>
            </a:r>
            <a:endParaRPr lang="en-US" altLang="ja-JP" sz="1600" dirty="0" smtClean="0"/>
          </a:p>
          <a:p>
            <a:pPr>
              <a:lnSpc>
                <a:spcPct val="100000"/>
              </a:lnSpc>
            </a:pPr>
            <a:r>
              <a:rPr lang="ja-JP" altLang="en-US" sz="1800" dirty="0" smtClean="0"/>
              <a:t>法</a:t>
            </a:r>
            <a:r>
              <a:rPr lang="ja-JP" altLang="en-US" sz="1800" dirty="0"/>
              <a:t>教育・医学</a:t>
            </a:r>
            <a:r>
              <a:rPr lang="ja-JP" altLang="en-US" sz="1800" dirty="0" smtClean="0"/>
              <a:t>教育の</a:t>
            </a:r>
            <a:r>
              <a:rPr lang="ja-JP" altLang="en-US" sz="1800" dirty="0" smtClean="0">
                <a:hlinkClick r:id="rId20" action="ppaction://hlinksldjump"/>
              </a:rPr>
              <a:t>課題</a:t>
            </a:r>
            <a:r>
              <a:rPr lang="ja-JP" altLang="en-US" sz="1800" dirty="0" smtClean="0"/>
              <a:t>・</a:t>
            </a:r>
            <a:r>
              <a:rPr lang="ja-JP" altLang="en-US" sz="1800" dirty="0" smtClean="0">
                <a:hlinkClick r:id="rId21" action="ppaction://hlinksldjump"/>
              </a:rPr>
              <a:t>共通の目標</a:t>
            </a:r>
            <a:r>
              <a:rPr lang="ja-JP" altLang="en-US" sz="1800" dirty="0" smtClean="0"/>
              <a:t>・</a:t>
            </a:r>
            <a:r>
              <a:rPr lang="ja-JP" altLang="en-US" sz="1800" dirty="0" smtClean="0">
                <a:hlinkClick r:id="rId22" action="ppaction://hlinksldjump"/>
              </a:rPr>
              <a:t>改革</a:t>
            </a:r>
            <a:r>
              <a:rPr lang="ja-JP" altLang="en-US" sz="1800" dirty="0" smtClean="0"/>
              <a:t> </a:t>
            </a:r>
            <a:r>
              <a:rPr lang="ja-JP" altLang="en-US" sz="1800" dirty="0" smtClean="0">
                <a:hlinkClick r:id="rId23" action="ppaction://hlinksldjump"/>
              </a:rPr>
              <a:t>方法</a:t>
            </a:r>
            <a:endParaRPr lang="en-US" altLang="ja-JP" sz="1800" dirty="0" smtClean="0"/>
          </a:p>
          <a:p>
            <a:pPr>
              <a:lnSpc>
                <a:spcPct val="100000"/>
              </a:lnSpc>
            </a:pPr>
            <a:r>
              <a:rPr lang="ja-JP" altLang="en-US" sz="1800" dirty="0" smtClean="0">
                <a:hlinkClick r:id="rId24" action="ppaction://hlinksldjump"/>
              </a:rPr>
              <a:t>リーダーシップとフォロワーシップ</a:t>
            </a:r>
            <a:endParaRPr lang="en-US" altLang="ja-JP" sz="1800" dirty="0" smtClean="0"/>
          </a:p>
          <a:p>
            <a:pPr lvl="1">
              <a:lnSpc>
                <a:spcPct val="100000"/>
              </a:lnSpc>
            </a:pPr>
            <a:r>
              <a:rPr lang="ja-JP" altLang="en-US" sz="1600" dirty="0" smtClean="0">
                <a:hlinkClick r:id="rId25" action="ppaction://hlinksldjump"/>
              </a:rPr>
              <a:t>フォロワーあってのリーダー</a:t>
            </a:r>
            <a:endParaRPr lang="en-US" altLang="ja-JP" sz="1600" dirty="0" smtClean="0"/>
          </a:p>
          <a:p>
            <a:pPr lvl="1">
              <a:lnSpc>
                <a:spcPct val="100000"/>
              </a:lnSpc>
            </a:pPr>
            <a:r>
              <a:rPr lang="ja-JP" altLang="en-US" sz="1600" dirty="0" smtClean="0">
                <a:hlinkClick r:id="rId26" action="ppaction://hlinksldjump"/>
              </a:rPr>
              <a:t>フォロワーの類型</a:t>
            </a:r>
            <a:r>
              <a:rPr lang="ja-JP" altLang="en-US" sz="1600" dirty="0" smtClean="0"/>
              <a:t>と</a:t>
            </a:r>
            <a:r>
              <a:rPr lang="ja-JP" altLang="en-US" sz="1600" dirty="0" smtClean="0">
                <a:hlinkClick r:id="rId27" action="ppaction://hlinksldjump"/>
              </a:rPr>
              <a:t>流動化</a:t>
            </a:r>
            <a:r>
              <a:rPr lang="ja-JP" altLang="en-US" sz="1600" dirty="0" smtClean="0"/>
              <a:t>と</a:t>
            </a:r>
            <a:r>
              <a:rPr lang="ja-JP" altLang="en-US" sz="1600" dirty="0" smtClean="0">
                <a:hlinkClick r:id="rId28" action="ppaction://hlinksldjump"/>
              </a:rPr>
              <a:t>まと</a:t>
            </a:r>
            <a:r>
              <a:rPr lang="ja-JP" altLang="en-US" sz="1600" dirty="0">
                <a:hlinkClick r:id="rId28" action="ppaction://hlinksldjump"/>
              </a:rPr>
              <a:t>め</a:t>
            </a:r>
            <a:endParaRPr lang="en-US" altLang="ja-JP" sz="1600" dirty="0" smtClean="0"/>
          </a:p>
          <a:p>
            <a:pPr>
              <a:lnSpc>
                <a:spcPct val="100000"/>
              </a:lnSpc>
            </a:pPr>
            <a:r>
              <a:rPr lang="ja-JP" altLang="en-US" sz="1800" dirty="0" smtClean="0">
                <a:hlinkClick r:id="rId29" action="ppaction://hlinksldjump"/>
              </a:rPr>
              <a:t>結論と今後の展望</a:t>
            </a:r>
            <a:endParaRPr lang="en-US" altLang="ja-JP" sz="1800" dirty="0" smtClean="0"/>
          </a:p>
          <a:p>
            <a:pPr>
              <a:lnSpc>
                <a:spcPct val="100000"/>
              </a:lnSpc>
            </a:pPr>
            <a:r>
              <a:rPr lang="ja-JP" altLang="en-US" sz="1800" dirty="0" smtClean="0">
                <a:hlinkClick r:id="rId30" action="ppaction://hlinksldjump"/>
              </a:rPr>
              <a:t>参考</a:t>
            </a:r>
            <a:r>
              <a:rPr lang="ja-JP" altLang="en-US" sz="1800" dirty="0">
                <a:hlinkClick r:id="rId30" action="ppaction://hlinksldjump"/>
              </a:rPr>
              <a:t>文献</a:t>
            </a:r>
            <a:endParaRPr lang="en-US" altLang="ja-JP" sz="1800" dirty="0" smtClean="0"/>
          </a:p>
          <a:p>
            <a:pPr>
              <a:lnSpc>
                <a:spcPct val="100000"/>
              </a:lnSpc>
            </a:pPr>
            <a:r>
              <a:rPr lang="ja-JP" altLang="en-US" sz="1800" b="1" dirty="0" smtClean="0">
                <a:hlinkClick r:id="rId31" action="ppaction://hlinksldjump"/>
              </a:rPr>
              <a:t>復習のための提出課題（</a:t>
            </a:r>
            <a:r>
              <a:rPr lang="en-US" altLang="ja-JP" sz="1800" b="1" dirty="0" smtClean="0">
                <a:hlinkClick r:id="rId31" action="ppaction://hlinksldjump"/>
              </a:rPr>
              <a:t>1</a:t>
            </a:r>
            <a:r>
              <a:rPr lang="ja-JP" altLang="en-US" sz="1800" b="1" dirty="0" smtClean="0">
                <a:hlinkClick r:id="rId31" action="ppaction://hlinksldjump"/>
              </a:rPr>
              <a:t>問選択）</a:t>
            </a:r>
            <a:endParaRPr lang="en-US" altLang="ja-JP" sz="1800" b="1" dirty="0" smtClean="0"/>
          </a:p>
          <a:p>
            <a:pPr lvl="1">
              <a:lnSpc>
                <a:spcPct val="100000"/>
              </a:lnSpc>
              <a:buFont typeface="+mj-lt"/>
              <a:buAutoNum type="arabicPeriod"/>
            </a:pPr>
            <a:r>
              <a:rPr lang="ja-JP" altLang="en-US" sz="1600" dirty="0" smtClean="0"/>
              <a:t>あなたの所属する学部の売りは何か？</a:t>
            </a:r>
            <a:endParaRPr lang="en-US" altLang="ja-JP" sz="1600" dirty="0" smtClean="0"/>
          </a:p>
          <a:p>
            <a:pPr lvl="1">
              <a:lnSpc>
                <a:spcPct val="100000"/>
              </a:lnSpc>
              <a:buFont typeface="+mj-lt"/>
              <a:buAutoNum type="arabicPeriod"/>
            </a:pPr>
            <a:r>
              <a:rPr lang="ja-JP" altLang="en-US" sz="1600" dirty="0" smtClean="0"/>
              <a:t>あなたが達成すべき目標は何か（未来から現在へ）？</a:t>
            </a:r>
            <a:endParaRPr lang="en-US" altLang="ja-JP" sz="1600" dirty="0" smtClean="0"/>
          </a:p>
          <a:p>
            <a:pPr lvl="1">
              <a:lnSpc>
                <a:spcPct val="100000"/>
              </a:lnSpc>
              <a:buFont typeface="+mj-lt"/>
              <a:buAutoNum type="arabicPeriod"/>
            </a:pPr>
            <a:r>
              <a:rPr lang="ja-JP" altLang="en-US" sz="1600" dirty="0" smtClean="0">
                <a:latin typeface="Times New Roman" panose="02020603050405020304" pitchFamily="18" charset="0"/>
                <a:cs typeface="Times New Roman" panose="02020603050405020304" pitchFamily="18" charset="0"/>
              </a:rPr>
              <a:t>紛争の解決に適している，法律家の思考方法</a:t>
            </a:r>
            <a:r>
              <a:rPr lang="en-US" altLang="ja-JP" sz="1600" dirty="0" smtClean="0">
                <a:latin typeface="Times New Roman" panose="02020603050405020304" pitchFamily="18" charset="0"/>
                <a:cs typeface="Times New Roman" panose="02020603050405020304" pitchFamily="18" charset="0"/>
              </a:rPr>
              <a:t>IRAC</a:t>
            </a:r>
            <a:r>
              <a:rPr lang="ja-JP" altLang="en-US" sz="1600" dirty="0" err="1" smtClean="0"/>
              <a:t>，</a:t>
            </a:r>
            <a:r>
              <a:rPr lang="ja-JP" altLang="en-US" sz="1600" dirty="0" smtClean="0"/>
              <a:t>トゥールミン図式とは？</a:t>
            </a:r>
            <a:endParaRPr lang="en-US" altLang="ja-JP" sz="1600" dirty="0" smtClean="0"/>
          </a:p>
          <a:p>
            <a:pPr lvl="1">
              <a:lnSpc>
                <a:spcPct val="100000"/>
              </a:lnSpc>
            </a:pPr>
            <a:endParaRPr lang="en-US" altLang="ja-JP" sz="1200" dirty="0" smtClean="0"/>
          </a:p>
          <a:p>
            <a:pPr lvl="1">
              <a:lnSpc>
                <a:spcPct val="100000"/>
              </a:lnSpc>
            </a:pPr>
            <a:endParaRPr lang="en-US" altLang="ja-JP" sz="1200" dirty="0" smtClean="0"/>
          </a:p>
          <a:p>
            <a:pPr lvl="1">
              <a:lnSpc>
                <a:spcPct val="100000"/>
              </a:lnSpc>
            </a:pPr>
            <a:endParaRPr kumimoji="1" lang="en-US" altLang="ja-JP" sz="1200" dirty="0" smtClean="0"/>
          </a:p>
          <a:p>
            <a:pPr>
              <a:lnSpc>
                <a:spcPct val="100000"/>
              </a:lnSpc>
            </a:pPr>
            <a:endParaRPr kumimoji="1" lang="ja-JP" altLang="en-US" sz="1400" dirty="0"/>
          </a:p>
        </p:txBody>
      </p:sp>
      <p:sp>
        <p:nvSpPr>
          <p:cNvPr id="4" name="日付プレースホルダー 3"/>
          <p:cNvSpPr>
            <a:spLocks noGrp="1"/>
          </p:cNvSpPr>
          <p:nvPr>
            <p:ph type="dt" sz="half" idx="10"/>
          </p:nvPr>
        </p:nvSpPr>
        <p:spPr/>
        <p:txBody>
          <a:bodyPr/>
          <a:lstStyle/>
          <a:p>
            <a:r>
              <a:rPr kumimoji="1" lang="en-US" altLang="ja-JP" dirty="0" smtClean="0"/>
              <a:t>2018/5/29</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2</a:t>
            </a:fld>
            <a:endParaRPr kumimoji="1" lang="ja-JP" altLang="en-US"/>
          </a:p>
        </p:txBody>
      </p:sp>
    </p:spTree>
    <p:extLst>
      <p:ext uri="{BB962C8B-B14F-4D97-AF65-F5344CB8AC3E}">
        <p14:creationId xmlns:p14="http://schemas.microsoft.com/office/powerpoint/2010/main" val="681178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6"/>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5DE603CC-F12F-48C5-A238-D4A28D028FC5}" type="slidenum">
              <a:rPr kumimoji="0" lang="ja-JP" altLang="en-US"/>
              <a:pPr eaLnBrk="1" hangingPunct="1"/>
              <a:t>20</a:t>
            </a:fld>
            <a:endParaRPr kumimoji="0" lang="en-US" altLang="ja-JP"/>
          </a:p>
        </p:txBody>
      </p:sp>
      <p:sp>
        <p:nvSpPr>
          <p:cNvPr id="23555" name="Rectangle 2"/>
          <p:cNvSpPr>
            <a:spLocks noGrp="1" noChangeArrowheads="1"/>
          </p:cNvSpPr>
          <p:nvPr>
            <p:ph type="title"/>
          </p:nvPr>
        </p:nvSpPr>
        <p:spPr>
          <a:xfrm>
            <a:off x="1007487" y="299374"/>
            <a:ext cx="10252305" cy="1462087"/>
          </a:xfrm>
        </p:spPr>
        <p:txBody>
          <a:bodyPr>
            <a:normAutofit/>
          </a:bodyPr>
          <a:lstStyle/>
          <a:p>
            <a:pPr eaLnBrk="1" hangingPunct="1"/>
            <a:r>
              <a:rPr lang="ja-JP" altLang="en-US" sz="4000" dirty="0"/>
              <a:t>解釈</a:t>
            </a:r>
            <a:r>
              <a:rPr lang="ja-JP" altLang="en-US" sz="4000" dirty="0" smtClean="0"/>
              <a:t>方法論：アイラック</a:t>
            </a:r>
            <a:r>
              <a:rPr lang="en-US" altLang="ja-JP" sz="4000" dirty="0" smtClean="0"/>
              <a:t>(IRAC)</a:t>
            </a:r>
            <a:r>
              <a:rPr lang="ja-JP" altLang="en-US" sz="4000" dirty="0" smtClean="0"/>
              <a:t>（</a:t>
            </a:r>
            <a:r>
              <a:rPr lang="en-US" altLang="ja-JP" sz="4000" dirty="0" smtClean="0"/>
              <a:t>1/7</a:t>
            </a:r>
            <a:r>
              <a:rPr lang="ja-JP" altLang="en-US" sz="4000" dirty="0" smtClean="0"/>
              <a:t>）</a:t>
            </a:r>
            <a:r>
              <a:rPr lang="ja-JP" altLang="en-US" sz="4000" dirty="0"/>
              <a:t/>
            </a:r>
            <a:br>
              <a:rPr lang="ja-JP" altLang="en-US" sz="4000" dirty="0"/>
            </a:br>
            <a:r>
              <a:rPr lang="ja-JP" altLang="en-US" sz="4000" dirty="0"/>
              <a:t>公園の入口に「車馬通行止め」</a:t>
            </a:r>
          </a:p>
        </p:txBody>
      </p:sp>
      <p:sp>
        <p:nvSpPr>
          <p:cNvPr id="131075" name="Rectangle 3"/>
          <p:cNvSpPr>
            <a:spLocks noGrp="1" noChangeArrowheads="1"/>
          </p:cNvSpPr>
          <p:nvPr>
            <p:ph type="body" sz="half" idx="1"/>
          </p:nvPr>
        </p:nvSpPr>
        <p:spPr>
          <a:xfrm>
            <a:off x="1752600" y="2133600"/>
            <a:ext cx="3119438" cy="4319588"/>
          </a:xfrm>
        </p:spPr>
        <p:txBody>
          <a:bodyPr/>
          <a:lstStyle/>
          <a:p>
            <a:pPr eaLnBrk="1" hangingPunct="1"/>
            <a:r>
              <a:rPr lang="en-US" altLang="ja-JP"/>
              <a:t>I</a:t>
            </a:r>
            <a:r>
              <a:rPr lang="ja-JP" altLang="en-US"/>
              <a:t>：</a:t>
            </a:r>
            <a:r>
              <a:rPr lang="ja-JP" altLang="en-US" u="sng"/>
              <a:t>馬</a:t>
            </a:r>
            <a:r>
              <a:rPr lang="ja-JP" altLang="en-US"/>
              <a:t>に乗った人が通りかかった。公園に入れるだろうか？</a:t>
            </a:r>
          </a:p>
          <a:p>
            <a:pPr eaLnBrk="1" hangingPunct="1"/>
            <a:r>
              <a:rPr lang="en-US" altLang="ja-JP"/>
              <a:t>R</a:t>
            </a:r>
            <a:r>
              <a:rPr lang="ja-JP" altLang="en-US"/>
              <a:t>：車馬通行止め</a:t>
            </a:r>
          </a:p>
          <a:p>
            <a:pPr eaLnBrk="1" hangingPunct="1"/>
            <a:r>
              <a:rPr lang="en-US" altLang="ja-JP"/>
              <a:t>A</a:t>
            </a:r>
            <a:r>
              <a:rPr lang="ja-JP" altLang="en-US"/>
              <a:t>：文理解釈</a:t>
            </a:r>
          </a:p>
          <a:p>
            <a:pPr eaLnBrk="1" hangingPunct="1"/>
            <a:r>
              <a:rPr lang="en-US" altLang="ja-JP"/>
              <a:t>C</a:t>
            </a:r>
            <a:r>
              <a:rPr lang="ja-JP" altLang="en-US"/>
              <a:t>：通ることができない</a:t>
            </a:r>
          </a:p>
        </p:txBody>
      </p:sp>
      <p:graphicFrame>
        <p:nvGraphicFramePr>
          <p:cNvPr id="23557" name="Object 4"/>
          <p:cNvGraphicFramePr>
            <a:graphicFrameLocks noGrp="1" noChangeAspect="1"/>
          </p:cNvGraphicFramePr>
          <p:nvPr>
            <p:ph sz="half" idx="2"/>
            <p:extLst/>
          </p:nvPr>
        </p:nvGraphicFramePr>
        <p:xfrm>
          <a:off x="5664201" y="1911646"/>
          <a:ext cx="5472113" cy="4051300"/>
        </p:xfrm>
        <a:graphic>
          <a:graphicData uri="http://schemas.openxmlformats.org/presentationml/2006/ole">
            <mc:AlternateContent xmlns:mc="http://schemas.openxmlformats.org/markup-compatibility/2006">
              <mc:Choice xmlns:v="urn:schemas-microsoft-com:vml" Requires="v">
                <p:oleObj spid="_x0000_s2146" name="Visio" r:id="rId4" imgW="2773680" imgH="2053742" progId="Visio.Drawing.11">
                  <p:embed/>
                </p:oleObj>
              </mc:Choice>
              <mc:Fallback>
                <p:oleObj name="Visio" r:id="rId4" imgW="2773680" imgH="205374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201" y="1911646"/>
                        <a:ext cx="5472113"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1077" name="Picture 5" descr="MCj041599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3110134"/>
            <a:ext cx="2424113"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6" descr="MCj0222192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0886" y="3546219"/>
            <a:ext cx="17367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smtClean="0"/>
              <a:t>2018/5/29</a:t>
            </a:r>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smtClean="0"/>
              <a:t>Active learning in legal education</a:t>
            </a:r>
            <a:endParaRPr lang="en-US" altLang="ja-JP"/>
          </a:p>
        </p:txBody>
      </p:sp>
    </p:spTree>
    <p:extLst>
      <p:ext uri="{BB962C8B-B14F-4D97-AF65-F5344CB8AC3E}">
        <p14:creationId xmlns:p14="http://schemas.microsoft.com/office/powerpoint/2010/main" val="2651441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 calcmode="lin" valueType="num">
                                      <p:cBhvr additive="base">
                                        <p:cTn id="7" dur="1000" fill="hold"/>
                                        <p:tgtEl>
                                          <p:spTgt spid="131077"/>
                                        </p:tgtEl>
                                        <p:attrNameLst>
                                          <p:attrName>ppt_x</p:attrName>
                                        </p:attrNameLst>
                                      </p:cBhvr>
                                      <p:tavLst>
                                        <p:tav tm="0">
                                          <p:val>
                                            <p:strVal val="0-#ppt_w/2"/>
                                          </p:val>
                                        </p:tav>
                                        <p:tav tm="100000">
                                          <p:val>
                                            <p:strVal val="#ppt_x"/>
                                          </p:val>
                                        </p:tav>
                                      </p:tavLst>
                                    </p:anim>
                                    <p:anim calcmode="lin" valueType="num">
                                      <p:cBhvr additive="base">
                                        <p:cTn id="8" dur="1000" fill="hold"/>
                                        <p:tgtEl>
                                          <p:spTgt spid="1310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1075">
                                            <p:txEl>
                                              <p:pRg st="3" end="3"/>
                                            </p:txEl>
                                          </p:spTgt>
                                        </p:tgtEl>
                                        <p:attrNameLst>
                                          <p:attrName>style.visibility</p:attrName>
                                        </p:attrNameLst>
                                      </p:cBhvr>
                                      <p:to>
                                        <p:strVal val="visible"/>
                                      </p:to>
                                    </p:set>
                                    <p:animEffect transition="in" filter="strips(downRight)">
                                      <p:cBhvr>
                                        <p:cTn id="13" dur="500"/>
                                        <p:tgtEl>
                                          <p:spTgt spid="131075">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31075">
                                            <p:txEl>
                                              <p:pRg st="2" end="2"/>
                                            </p:txEl>
                                          </p:spTgt>
                                        </p:tgtEl>
                                        <p:attrNameLst>
                                          <p:attrName>style.visibility</p:attrName>
                                        </p:attrNameLst>
                                      </p:cBhvr>
                                      <p:to>
                                        <p:strVal val="visible"/>
                                      </p:to>
                                    </p:set>
                                    <p:animEffect transition="in" filter="strips(downRight)">
                                      <p:cBhvr>
                                        <p:cTn id="18" dur="500"/>
                                        <p:tgtEl>
                                          <p:spTgt spid="1310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3" fill="hold" nodeType="clickEffect">
                                  <p:stCondLst>
                                    <p:cond delay="0"/>
                                  </p:stCondLst>
                                  <p:childTnLst>
                                    <p:set>
                                      <p:cBhvr>
                                        <p:cTn id="22" dur="1" fill="hold">
                                          <p:stCondLst>
                                            <p:cond delay="0"/>
                                          </p:stCondLst>
                                        </p:cTn>
                                        <p:tgtEl>
                                          <p:spTgt spid="131078"/>
                                        </p:tgtEl>
                                        <p:attrNameLst>
                                          <p:attrName>style.visibility</p:attrName>
                                        </p:attrNameLst>
                                      </p:cBhvr>
                                      <p:to>
                                        <p:strVal val="visible"/>
                                      </p:to>
                                    </p:set>
                                    <p:anim calcmode="lin" valueType="num">
                                      <p:cBhvr additive="base">
                                        <p:cTn id="23" dur="500" fill="hold"/>
                                        <p:tgtEl>
                                          <p:spTgt spid="131078"/>
                                        </p:tgtEl>
                                        <p:attrNameLst>
                                          <p:attrName>ppt_x</p:attrName>
                                        </p:attrNameLst>
                                      </p:cBhvr>
                                      <p:tavLst>
                                        <p:tav tm="0">
                                          <p:val>
                                            <p:strVal val="1+#ppt_w/2"/>
                                          </p:val>
                                        </p:tav>
                                        <p:tav tm="100000">
                                          <p:val>
                                            <p:strVal val="#ppt_x"/>
                                          </p:val>
                                        </p:tav>
                                      </p:tavLst>
                                    </p:anim>
                                    <p:anim calcmode="lin" valueType="num">
                                      <p:cBhvr additive="base">
                                        <p:cTn id="24" dur="500" fill="hold"/>
                                        <p:tgtEl>
                                          <p:spTgt spid="1310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7"/>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AFA36BA2-0D27-499C-8840-B0162CA04E6E}" type="slidenum">
              <a:rPr kumimoji="0" lang="ja-JP" altLang="en-US"/>
              <a:pPr eaLnBrk="1" hangingPunct="1"/>
              <a:t>21</a:t>
            </a:fld>
            <a:endParaRPr kumimoji="0" lang="en-US" altLang="ja-JP"/>
          </a:p>
        </p:txBody>
      </p:sp>
      <p:sp>
        <p:nvSpPr>
          <p:cNvPr id="24579" name="Rectangle 2"/>
          <p:cNvSpPr>
            <a:spLocks noGrp="1" noChangeArrowheads="1"/>
          </p:cNvSpPr>
          <p:nvPr>
            <p:ph type="title"/>
          </p:nvPr>
        </p:nvSpPr>
        <p:spPr>
          <a:xfrm>
            <a:off x="3295372" y="299374"/>
            <a:ext cx="5603875" cy="1462087"/>
          </a:xfrm>
        </p:spPr>
        <p:txBody>
          <a:bodyPr/>
          <a:lstStyle/>
          <a:p>
            <a:pPr eaLnBrk="1" hangingPunct="1"/>
            <a:r>
              <a:rPr lang="ja-JP" altLang="en-US" sz="4000" dirty="0"/>
              <a:t>解釈方法論（</a:t>
            </a:r>
            <a:r>
              <a:rPr lang="en-US" altLang="ja-JP" sz="4000" dirty="0" smtClean="0"/>
              <a:t>2/7</a:t>
            </a:r>
            <a:r>
              <a:rPr lang="ja-JP" altLang="en-US" sz="4000" dirty="0" smtClean="0"/>
              <a:t>）</a:t>
            </a:r>
            <a:r>
              <a:rPr lang="ja-JP" altLang="en-US" sz="4000" dirty="0"/>
              <a:t/>
            </a:r>
            <a:br>
              <a:rPr lang="ja-JP" altLang="en-US" sz="4000" dirty="0"/>
            </a:br>
            <a:r>
              <a:rPr lang="ja-JP" altLang="en-US" sz="4000" dirty="0"/>
              <a:t>公園に「車馬通行止め」</a:t>
            </a:r>
          </a:p>
        </p:txBody>
      </p:sp>
      <p:sp>
        <p:nvSpPr>
          <p:cNvPr id="132099" name="Rectangle 3"/>
          <p:cNvSpPr>
            <a:spLocks noGrp="1" noChangeArrowheads="1"/>
          </p:cNvSpPr>
          <p:nvPr>
            <p:ph type="body" sz="half" idx="1"/>
          </p:nvPr>
        </p:nvSpPr>
        <p:spPr>
          <a:xfrm>
            <a:off x="1905000" y="2133600"/>
            <a:ext cx="3048000" cy="4114800"/>
          </a:xfrm>
        </p:spPr>
        <p:txBody>
          <a:bodyPr/>
          <a:lstStyle/>
          <a:p>
            <a:pPr eaLnBrk="1" hangingPunct="1"/>
            <a:r>
              <a:rPr lang="en-US" altLang="ja-JP"/>
              <a:t>I</a:t>
            </a:r>
            <a:r>
              <a:rPr lang="ja-JP" altLang="en-US"/>
              <a:t>：</a:t>
            </a:r>
            <a:r>
              <a:rPr lang="ja-JP" altLang="en-US" u="sng"/>
              <a:t>牛</a:t>
            </a:r>
            <a:r>
              <a:rPr lang="ja-JP" altLang="en-US"/>
              <a:t>を連れた人が通りかかった。公園に入れるだろうか？</a:t>
            </a:r>
          </a:p>
          <a:p>
            <a:pPr eaLnBrk="1" hangingPunct="1"/>
            <a:r>
              <a:rPr lang="en-US" altLang="ja-JP"/>
              <a:t>R</a:t>
            </a:r>
            <a:r>
              <a:rPr lang="ja-JP" altLang="en-US"/>
              <a:t>：車馬通行止め</a:t>
            </a:r>
          </a:p>
          <a:p>
            <a:pPr eaLnBrk="1" hangingPunct="1"/>
            <a:r>
              <a:rPr lang="en-US" altLang="ja-JP"/>
              <a:t>A</a:t>
            </a:r>
            <a:r>
              <a:rPr lang="ja-JP" altLang="en-US"/>
              <a:t>：拡大解釈</a:t>
            </a:r>
          </a:p>
          <a:p>
            <a:pPr eaLnBrk="1" hangingPunct="1"/>
            <a:r>
              <a:rPr lang="en-US" altLang="ja-JP"/>
              <a:t>C</a:t>
            </a:r>
            <a:r>
              <a:rPr lang="ja-JP" altLang="en-US"/>
              <a:t>：通ることができない</a:t>
            </a:r>
          </a:p>
        </p:txBody>
      </p:sp>
      <p:graphicFrame>
        <p:nvGraphicFramePr>
          <p:cNvPr id="24581" name="Object 4"/>
          <p:cNvGraphicFramePr>
            <a:graphicFrameLocks noGrp="1" noChangeAspect="1"/>
          </p:cNvGraphicFramePr>
          <p:nvPr>
            <p:ph sz="quarter" idx="2"/>
            <p:extLst/>
          </p:nvPr>
        </p:nvGraphicFramePr>
        <p:xfrm>
          <a:off x="5560161" y="1871444"/>
          <a:ext cx="5616575" cy="4160837"/>
        </p:xfrm>
        <a:graphic>
          <a:graphicData uri="http://schemas.openxmlformats.org/presentationml/2006/ole">
            <mc:AlternateContent xmlns:mc="http://schemas.openxmlformats.org/markup-compatibility/2006">
              <mc:Choice xmlns:v="urn:schemas-microsoft-com:vml" Requires="v">
                <p:oleObj spid="_x0000_s3266" name="Visio" r:id="rId4" imgW="2773680" imgH="2053742" progId="Visio.Drawing.11">
                  <p:embed/>
                </p:oleObj>
              </mc:Choice>
              <mc:Fallback>
                <p:oleObj name="Visio" r:id="rId4" imgW="2773680" imgH="205374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161" y="1871444"/>
                        <a:ext cx="5616575" cy="416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2101" name="Object 5"/>
          <p:cNvGraphicFramePr>
            <a:graphicFrameLocks noGrp="1" noChangeAspect="1"/>
          </p:cNvGraphicFramePr>
          <p:nvPr>
            <p:ph sz="quarter" idx="3"/>
            <p:extLst/>
          </p:nvPr>
        </p:nvGraphicFramePr>
        <p:xfrm>
          <a:off x="9917113" y="2065005"/>
          <a:ext cx="1150937" cy="1150938"/>
        </p:xfrm>
        <a:graphic>
          <a:graphicData uri="http://schemas.openxmlformats.org/presentationml/2006/ole">
            <mc:AlternateContent xmlns:mc="http://schemas.openxmlformats.org/markup-compatibility/2006">
              <mc:Choice xmlns:v="urn:schemas-microsoft-com:vml" Requires="v">
                <p:oleObj spid="_x0000_s3267" name="Visio" r:id="rId6" imgW="464766" imgH="464748" progId="Visio.Drawing.11">
                  <p:embed/>
                </p:oleObj>
              </mc:Choice>
              <mc:Fallback>
                <p:oleObj name="Visio" r:id="rId6" imgW="464766" imgH="464748" progId="Visio.Drawing.11">
                  <p:embed/>
                  <p:pic>
                    <p:nvPicPr>
                      <p:cNvPr id="0" name=""/>
                      <p:cNvPicPr>
                        <a:picLocks noChangeAspect="1" noChangeArrowheads="1"/>
                      </p:cNvPicPr>
                      <p:nvPr/>
                    </p:nvPicPr>
                    <p:blipFill>
                      <a:blip r:embed="rId7"/>
                      <a:srcRect/>
                      <a:stretch>
                        <a:fillRect/>
                      </a:stretch>
                    </p:blipFill>
                    <p:spPr bwMode="auto">
                      <a:xfrm>
                        <a:off x="9917113" y="2065005"/>
                        <a:ext cx="1150937"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2102" name="Picture 6" descr="MCj0430033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73273" y="722759"/>
            <a:ext cx="21955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smtClean="0"/>
              <a:t>2018/5/29</a:t>
            </a:r>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smtClean="0"/>
              <a:t>Active learning in legal education</a:t>
            </a:r>
            <a:endParaRPr lang="en-US" altLang="ja-JP"/>
          </a:p>
        </p:txBody>
      </p:sp>
    </p:spTree>
    <p:extLst>
      <p:ext uri="{BB962C8B-B14F-4D97-AF65-F5344CB8AC3E}">
        <p14:creationId xmlns:p14="http://schemas.microsoft.com/office/powerpoint/2010/main" val="2914371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2102"/>
                                        </p:tgtEl>
                                        <p:attrNameLst>
                                          <p:attrName>style.visibility</p:attrName>
                                        </p:attrNameLst>
                                      </p:cBhvr>
                                      <p:to>
                                        <p:strVal val="visible"/>
                                      </p:to>
                                    </p:set>
                                    <p:anim calcmode="lin" valueType="num">
                                      <p:cBhvr additive="base">
                                        <p:cTn id="7" dur="500" fill="hold"/>
                                        <p:tgtEl>
                                          <p:spTgt spid="132102"/>
                                        </p:tgtEl>
                                        <p:attrNameLst>
                                          <p:attrName>ppt_x</p:attrName>
                                        </p:attrNameLst>
                                      </p:cBhvr>
                                      <p:tavLst>
                                        <p:tav tm="0">
                                          <p:val>
                                            <p:strVal val="1+#ppt_w/2"/>
                                          </p:val>
                                        </p:tav>
                                        <p:tav tm="100000">
                                          <p:val>
                                            <p:strVal val="#ppt_x"/>
                                          </p:val>
                                        </p:tav>
                                      </p:tavLst>
                                    </p:anim>
                                    <p:anim calcmode="lin" valueType="num">
                                      <p:cBhvr additive="base">
                                        <p:cTn id="8" dur="500" fill="hold"/>
                                        <p:tgtEl>
                                          <p:spTgt spid="1321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2099">
                                            <p:txEl>
                                              <p:pRg st="3" end="3"/>
                                            </p:txEl>
                                          </p:spTgt>
                                        </p:tgtEl>
                                        <p:attrNameLst>
                                          <p:attrName>style.visibility</p:attrName>
                                        </p:attrNameLst>
                                      </p:cBhvr>
                                      <p:to>
                                        <p:strVal val="visible"/>
                                      </p:to>
                                    </p:set>
                                    <p:animEffect transition="in" filter="strips(downRight)">
                                      <p:cBhvr>
                                        <p:cTn id="13" dur="500"/>
                                        <p:tgtEl>
                                          <p:spTgt spid="13209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3" fill="hold" nodeType="clickEffect">
                                  <p:stCondLst>
                                    <p:cond delay="0"/>
                                  </p:stCondLst>
                                  <p:childTnLst>
                                    <p:set>
                                      <p:cBhvr>
                                        <p:cTn id="17" dur="1" fill="hold">
                                          <p:stCondLst>
                                            <p:cond delay="0"/>
                                          </p:stCondLst>
                                        </p:cTn>
                                        <p:tgtEl>
                                          <p:spTgt spid="132101"/>
                                        </p:tgtEl>
                                        <p:attrNameLst>
                                          <p:attrName>style.visibility</p:attrName>
                                        </p:attrNameLst>
                                      </p:cBhvr>
                                      <p:to>
                                        <p:strVal val="visible"/>
                                      </p:to>
                                    </p:set>
                                    <p:animEffect transition="in" filter="strips(upRight)">
                                      <p:cBhvr>
                                        <p:cTn id="18" dur="500"/>
                                        <p:tgtEl>
                                          <p:spTgt spid="1321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132099">
                                            <p:txEl>
                                              <p:pRg st="2" end="2"/>
                                            </p:txEl>
                                          </p:spTgt>
                                        </p:tgtEl>
                                        <p:attrNameLst>
                                          <p:attrName>style.visibility</p:attrName>
                                        </p:attrNameLst>
                                      </p:cBhvr>
                                      <p:to>
                                        <p:strVal val="visible"/>
                                      </p:to>
                                    </p:set>
                                    <p:animEffect transition="in" filter="strips(downRight)">
                                      <p:cBhvr>
                                        <p:cTn id="23" dur="500"/>
                                        <p:tgtEl>
                                          <p:spTgt spid="132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7"/>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3CC9B88F-EC14-4F1E-973C-8C61B5987E0C}" type="slidenum">
              <a:rPr kumimoji="0" lang="ja-JP" altLang="en-US"/>
              <a:pPr eaLnBrk="1" hangingPunct="1"/>
              <a:t>22</a:t>
            </a:fld>
            <a:endParaRPr kumimoji="0" lang="en-US" altLang="ja-JP"/>
          </a:p>
        </p:txBody>
      </p:sp>
      <p:sp>
        <p:nvSpPr>
          <p:cNvPr id="25603" name="Rectangle 2"/>
          <p:cNvSpPr>
            <a:spLocks noGrp="1" noChangeArrowheads="1"/>
          </p:cNvSpPr>
          <p:nvPr>
            <p:ph type="title"/>
          </p:nvPr>
        </p:nvSpPr>
        <p:spPr>
          <a:xfrm>
            <a:off x="975494" y="341904"/>
            <a:ext cx="10245401" cy="1462087"/>
          </a:xfrm>
        </p:spPr>
        <p:txBody>
          <a:bodyPr/>
          <a:lstStyle/>
          <a:p>
            <a:pPr eaLnBrk="1" hangingPunct="1"/>
            <a:r>
              <a:rPr lang="ja-JP" altLang="en-US" sz="4000" dirty="0"/>
              <a:t>解釈</a:t>
            </a:r>
            <a:r>
              <a:rPr lang="ja-JP" altLang="en-US" sz="4000" dirty="0" smtClean="0"/>
              <a:t>方法論：アイラック</a:t>
            </a:r>
            <a:r>
              <a:rPr lang="en-US" altLang="ja-JP" sz="4000" dirty="0" smtClean="0"/>
              <a:t>(IRAC)</a:t>
            </a:r>
            <a:r>
              <a:rPr lang="ja-JP" altLang="en-US" sz="4000" dirty="0" smtClean="0"/>
              <a:t>（</a:t>
            </a:r>
            <a:r>
              <a:rPr lang="en-US" altLang="ja-JP" sz="4000" dirty="0" smtClean="0"/>
              <a:t>3/7</a:t>
            </a:r>
            <a:r>
              <a:rPr lang="ja-JP" altLang="en-US" sz="4000" dirty="0" smtClean="0"/>
              <a:t>）</a:t>
            </a:r>
            <a:r>
              <a:rPr lang="ja-JP" altLang="en-US" sz="4000" dirty="0"/>
              <a:t/>
            </a:r>
            <a:br>
              <a:rPr lang="ja-JP" altLang="en-US" sz="4000" dirty="0"/>
            </a:br>
            <a:r>
              <a:rPr lang="ja-JP" altLang="en-US" sz="4000" dirty="0"/>
              <a:t>公園に「車馬通行止め」</a:t>
            </a:r>
          </a:p>
        </p:txBody>
      </p:sp>
      <p:sp>
        <p:nvSpPr>
          <p:cNvPr id="133123" name="Rectangle 3"/>
          <p:cNvSpPr>
            <a:spLocks noGrp="1" noChangeArrowheads="1"/>
          </p:cNvSpPr>
          <p:nvPr>
            <p:ph type="body" sz="half" idx="1"/>
          </p:nvPr>
        </p:nvSpPr>
        <p:spPr>
          <a:xfrm>
            <a:off x="1828800" y="2133600"/>
            <a:ext cx="3124200" cy="4114800"/>
          </a:xfrm>
        </p:spPr>
        <p:txBody>
          <a:bodyPr/>
          <a:lstStyle/>
          <a:p>
            <a:pPr eaLnBrk="1" hangingPunct="1">
              <a:lnSpc>
                <a:spcPct val="90000"/>
              </a:lnSpc>
            </a:pPr>
            <a:r>
              <a:rPr lang="en-US" altLang="ja-JP"/>
              <a:t>I</a:t>
            </a:r>
            <a:r>
              <a:rPr lang="ja-JP" altLang="en-US"/>
              <a:t>：</a:t>
            </a:r>
            <a:r>
              <a:rPr lang="ja-JP" altLang="en-US" u="sng"/>
              <a:t>小さい木馬</a:t>
            </a:r>
            <a:r>
              <a:rPr lang="ja-JP" altLang="en-US"/>
              <a:t>を引いた子どもが通りかかった。公園に入れるだろうか？</a:t>
            </a:r>
          </a:p>
          <a:p>
            <a:pPr eaLnBrk="1" hangingPunct="1">
              <a:lnSpc>
                <a:spcPct val="90000"/>
              </a:lnSpc>
            </a:pPr>
            <a:r>
              <a:rPr lang="en-US" altLang="ja-JP"/>
              <a:t>R</a:t>
            </a:r>
            <a:r>
              <a:rPr lang="ja-JP" altLang="en-US"/>
              <a:t>：車馬通行止め</a:t>
            </a:r>
          </a:p>
          <a:p>
            <a:pPr eaLnBrk="1" hangingPunct="1">
              <a:lnSpc>
                <a:spcPct val="90000"/>
              </a:lnSpc>
            </a:pPr>
            <a:r>
              <a:rPr lang="en-US" altLang="ja-JP"/>
              <a:t>A</a:t>
            </a:r>
            <a:r>
              <a:rPr lang="ja-JP" altLang="en-US"/>
              <a:t>：縮小解釈</a:t>
            </a:r>
          </a:p>
          <a:p>
            <a:pPr eaLnBrk="1" hangingPunct="1">
              <a:lnSpc>
                <a:spcPct val="90000"/>
              </a:lnSpc>
            </a:pPr>
            <a:r>
              <a:rPr lang="en-US" altLang="ja-JP"/>
              <a:t>C</a:t>
            </a:r>
            <a:r>
              <a:rPr lang="ja-JP" altLang="en-US"/>
              <a:t>：通ることができる</a:t>
            </a:r>
          </a:p>
        </p:txBody>
      </p:sp>
      <p:graphicFrame>
        <p:nvGraphicFramePr>
          <p:cNvPr id="25605" name="Object 4"/>
          <p:cNvGraphicFramePr>
            <a:graphicFrameLocks noGrp="1" noChangeAspect="1"/>
          </p:cNvGraphicFramePr>
          <p:nvPr>
            <p:ph sz="quarter" idx="2"/>
            <p:extLst/>
          </p:nvPr>
        </p:nvGraphicFramePr>
        <p:xfrm>
          <a:off x="5569391" y="1898689"/>
          <a:ext cx="5616575" cy="4232275"/>
        </p:xfrm>
        <a:graphic>
          <a:graphicData uri="http://schemas.openxmlformats.org/presentationml/2006/ole">
            <mc:AlternateContent xmlns:mc="http://schemas.openxmlformats.org/markup-compatibility/2006">
              <mc:Choice xmlns:v="urn:schemas-microsoft-com:vml" Requires="v">
                <p:oleObj spid="_x0000_s4389" name="Visio" r:id="rId4" imgW="2773680" imgH="2053742" progId="Visio.Drawing.11">
                  <p:embed/>
                </p:oleObj>
              </mc:Choice>
              <mc:Fallback>
                <p:oleObj name="Visio" r:id="rId4" imgW="2773680" imgH="205374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9391" y="1898689"/>
                        <a:ext cx="5616575" cy="423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3125" name="Object 5"/>
          <p:cNvGraphicFramePr>
            <a:graphicFrameLocks noGrp="1" noChangeAspect="1"/>
          </p:cNvGraphicFramePr>
          <p:nvPr>
            <p:ph sz="quarter" idx="3"/>
            <p:extLst/>
          </p:nvPr>
        </p:nvGraphicFramePr>
        <p:xfrm>
          <a:off x="8413895" y="4228215"/>
          <a:ext cx="1563688" cy="852488"/>
        </p:xfrm>
        <a:graphic>
          <a:graphicData uri="http://schemas.openxmlformats.org/presentationml/2006/ole">
            <mc:AlternateContent xmlns:mc="http://schemas.openxmlformats.org/markup-compatibility/2006">
              <mc:Choice xmlns:v="urn:schemas-microsoft-com:vml" Requires="v">
                <p:oleObj spid="_x0000_s4390" name="Visio" r:id="rId6" imgW="829666" imgH="469697" progId="Visio.Drawing.11">
                  <p:embed/>
                </p:oleObj>
              </mc:Choice>
              <mc:Fallback>
                <p:oleObj name="Visio" r:id="rId6" imgW="829666" imgH="46969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3895" y="4228215"/>
                        <a:ext cx="1563688"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26" name="Picture 6" descr="MCj029036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16148" y="4761102"/>
            <a:ext cx="12827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27" name="Object 7"/>
          <p:cNvGraphicFramePr>
            <a:graphicFrameLocks noChangeAspect="1"/>
          </p:cNvGraphicFramePr>
          <p:nvPr>
            <p:extLst/>
          </p:nvPr>
        </p:nvGraphicFramePr>
        <p:xfrm>
          <a:off x="6475521" y="4186276"/>
          <a:ext cx="1655763" cy="936625"/>
        </p:xfrm>
        <a:graphic>
          <a:graphicData uri="http://schemas.openxmlformats.org/presentationml/2006/ole">
            <mc:AlternateContent xmlns:mc="http://schemas.openxmlformats.org/markup-compatibility/2006">
              <mc:Choice xmlns:v="urn:schemas-microsoft-com:vml" Requires="v">
                <p:oleObj spid="_x0000_s4391" name="Visio" r:id="rId9" imgW="829666" imgH="469697" progId="Visio.Drawing.11">
                  <p:embed/>
                </p:oleObj>
              </mc:Choice>
              <mc:Fallback>
                <p:oleObj name="Visio" r:id="rId9" imgW="829666" imgH="46969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5521" y="4186276"/>
                        <a:ext cx="16557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128" name="Picture 8" descr="MCj0197894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6959" y="4797795"/>
            <a:ext cx="1728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smtClean="0"/>
              <a:t>2018/5/29</a:t>
            </a:r>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smtClean="0"/>
              <a:t>Active learning in legal education</a:t>
            </a:r>
            <a:endParaRPr lang="en-US" altLang="ja-JP"/>
          </a:p>
        </p:txBody>
      </p:sp>
    </p:spTree>
    <p:extLst>
      <p:ext uri="{BB962C8B-B14F-4D97-AF65-F5344CB8AC3E}">
        <p14:creationId xmlns:p14="http://schemas.microsoft.com/office/powerpoint/2010/main" val="190147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p:cTn id="7" dur="1000" fill="hold"/>
                                        <p:tgtEl>
                                          <p:spTgt spid="133126"/>
                                        </p:tgtEl>
                                        <p:attrNameLst>
                                          <p:attrName>ppt_w</p:attrName>
                                        </p:attrNameLst>
                                      </p:cBhvr>
                                      <p:tavLst>
                                        <p:tav tm="0">
                                          <p:val>
                                            <p:strVal val="#ppt_w*0.70"/>
                                          </p:val>
                                        </p:tav>
                                        <p:tav tm="100000">
                                          <p:val>
                                            <p:strVal val="#ppt_w"/>
                                          </p:val>
                                        </p:tav>
                                      </p:tavLst>
                                    </p:anim>
                                    <p:anim calcmode="lin" valueType="num">
                                      <p:cBhvr>
                                        <p:cTn id="8" dur="1000" fill="hold"/>
                                        <p:tgtEl>
                                          <p:spTgt spid="133126"/>
                                        </p:tgtEl>
                                        <p:attrNameLst>
                                          <p:attrName>ppt_h</p:attrName>
                                        </p:attrNameLst>
                                      </p:cBhvr>
                                      <p:tavLst>
                                        <p:tav tm="0">
                                          <p:val>
                                            <p:strVal val="#ppt_h"/>
                                          </p:val>
                                        </p:tav>
                                        <p:tav tm="100000">
                                          <p:val>
                                            <p:strVal val="#ppt_h"/>
                                          </p:val>
                                        </p:tav>
                                      </p:tavLst>
                                    </p:anim>
                                    <p:animEffect transition="in" filter="fade">
                                      <p:cBhvr>
                                        <p:cTn id="9" dur="1000"/>
                                        <p:tgtEl>
                                          <p:spTgt spid="1331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133123">
                                            <p:txEl>
                                              <p:pRg st="3" end="3"/>
                                            </p:txEl>
                                          </p:spTgt>
                                        </p:tgtEl>
                                        <p:attrNameLst>
                                          <p:attrName>style.visibility</p:attrName>
                                        </p:attrNameLst>
                                      </p:cBhvr>
                                      <p:to>
                                        <p:strVal val="visible"/>
                                      </p:to>
                                    </p:set>
                                    <p:animEffect transition="in" filter="strips(downRight)">
                                      <p:cBhvr>
                                        <p:cTn id="14" dur="500"/>
                                        <p:tgtEl>
                                          <p:spTgt spid="133123">
                                            <p:txEl>
                                              <p:pRg st="3" end="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133125"/>
                                        </p:tgtEl>
                                        <p:attrNameLst>
                                          <p:attrName>style.visibility</p:attrName>
                                        </p:attrNameLst>
                                      </p:cBhvr>
                                      <p:to>
                                        <p:strVal val="visible"/>
                                      </p:to>
                                    </p:set>
                                    <p:anim calcmode="lin" valueType="num">
                                      <p:cBhvr>
                                        <p:cTn id="19" dur="1000" fill="hold"/>
                                        <p:tgtEl>
                                          <p:spTgt spid="133125"/>
                                        </p:tgtEl>
                                        <p:attrNameLst>
                                          <p:attrName>ppt_w</p:attrName>
                                        </p:attrNameLst>
                                      </p:cBhvr>
                                      <p:tavLst>
                                        <p:tav tm="0">
                                          <p:val>
                                            <p:strVal val="#ppt_w*0.70"/>
                                          </p:val>
                                        </p:tav>
                                        <p:tav tm="100000">
                                          <p:val>
                                            <p:strVal val="#ppt_w"/>
                                          </p:val>
                                        </p:tav>
                                      </p:tavLst>
                                    </p:anim>
                                    <p:anim calcmode="lin" valueType="num">
                                      <p:cBhvr>
                                        <p:cTn id="20" dur="1000" fill="hold"/>
                                        <p:tgtEl>
                                          <p:spTgt spid="133125"/>
                                        </p:tgtEl>
                                        <p:attrNameLst>
                                          <p:attrName>ppt_h</p:attrName>
                                        </p:attrNameLst>
                                      </p:cBhvr>
                                      <p:tavLst>
                                        <p:tav tm="0">
                                          <p:val>
                                            <p:strVal val="#ppt_h"/>
                                          </p:val>
                                        </p:tav>
                                        <p:tav tm="100000">
                                          <p:val>
                                            <p:strVal val="#ppt_h"/>
                                          </p:val>
                                        </p:tav>
                                      </p:tavLst>
                                    </p:anim>
                                    <p:animEffect transition="in" filter="fade">
                                      <p:cBhvr>
                                        <p:cTn id="21" dur="1000"/>
                                        <p:tgtEl>
                                          <p:spTgt spid="1331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nodeType="clickEffect">
                                  <p:stCondLst>
                                    <p:cond delay="0"/>
                                  </p:stCondLst>
                                  <p:childTnLst>
                                    <p:set>
                                      <p:cBhvr>
                                        <p:cTn id="25" dur="1" fill="hold">
                                          <p:stCondLst>
                                            <p:cond delay="0"/>
                                          </p:stCondLst>
                                        </p:cTn>
                                        <p:tgtEl>
                                          <p:spTgt spid="133123">
                                            <p:txEl>
                                              <p:pRg st="2" end="2"/>
                                            </p:txEl>
                                          </p:spTgt>
                                        </p:tgtEl>
                                        <p:attrNameLst>
                                          <p:attrName>style.visibility</p:attrName>
                                        </p:attrNameLst>
                                      </p:cBhvr>
                                      <p:to>
                                        <p:strVal val="visible"/>
                                      </p:to>
                                    </p:set>
                                    <p:animEffect transition="in" filter="strips(downRight)">
                                      <p:cBhvr>
                                        <p:cTn id="26" dur="500"/>
                                        <p:tgtEl>
                                          <p:spTgt spid="13312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128"/>
                                        </p:tgtEl>
                                        <p:attrNameLst>
                                          <p:attrName>style.visibility</p:attrName>
                                        </p:attrNameLst>
                                      </p:cBhvr>
                                      <p:to>
                                        <p:strVal val="visible"/>
                                      </p:to>
                                    </p:set>
                                    <p:anim calcmode="lin" valueType="num">
                                      <p:cBhvr additive="base">
                                        <p:cTn id="31" dur="1000" fill="hold"/>
                                        <p:tgtEl>
                                          <p:spTgt spid="133128"/>
                                        </p:tgtEl>
                                        <p:attrNameLst>
                                          <p:attrName>ppt_x</p:attrName>
                                        </p:attrNameLst>
                                      </p:cBhvr>
                                      <p:tavLst>
                                        <p:tav tm="0">
                                          <p:val>
                                            <p:strVal val="0-#ppt_w/2"/>
                                          </p:val>
                                        </p:tav>
                                        <p:tav tm="100000">
                                          <p:val>
                                            <p:strVal val="#ppt_x"/>
                                          </p:val>
                                        </p:tav>
                                      </p:tavLst>
                                    </p:anim>
                                    <p:anim calcmode="lin" valueType="num">
                                      <p:cBhvr additive="base">
                                        <p:cTn id="32" dur="1000" fill="hold"/>
                                        <p:tgtEl>
                                          <p:spTgt spid="13312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nodeType="clickEffect">
                                  <p:stCondLst>
                                    <p:cond delay="0"/>
                                  </p:stCondLst>
                                  <p:childTnLst>
                                    <p:set>
                                      <p:cBhvr>
                                        <p:cTn id="36" dur="1" fill="hold">
                                          <p:stCondLst>
                                            <p:cond delay="0"/>
                                          </p:stCondLst>
                                        </p:cTn>
                                        <p:tgtEl>
                                          <p:spTgt spid="133127"/>
                                        </p:tgtEl>
                                        <p:attrNameLst>
                                          <p:attrName>style.visibility</p:attrName>
                                        </p:attrNameLst>
                                      </p:cBhvr>
                                      <p:to>
                                        <p:strVal val="visible"/>
                                      </p:to>
                                    </p:set>
                                    <p:anim calcmode="lin" valueType="num">
                                      <p:cBhvr>
                                        <p:cTn id="37" dur="1000" fill="hold"/>
                                        <p:tgtEl>
                                          <p:spTgt spid="133127"/>
                                        </p:tgtEl>
                                        <p:attrNameLst>
                                          <p:attrName>ppt_w</p:attrName>
                                        </p:attrNameLst>
                                      </p:cBhvr>
                                      <p:tavLst>
                                        <p:tav tm="0">
                                          <p:val>
                                            <p:strVal val="#ppt_w*0.70"/>
                                          </p:val>
                                        </p:tav>
                                        <p:tav tm="100000">
                                          <p:val>
                                            <p:strVal val="#ppt_w"/>
                                          </p:val>
                                        </p:tav>
                                      </p:tavLst>
                                    </p:anim>
                                    <p:anim calcmode="lin" valueType="num">
                                      <p:cBhvr>
                                        <p:cTn id="38" dur="1000" fill="hold"/>
                                        <p:tgtEl>
                                          <p:spTgt spid="133127"/>
                                        </p:tgtEl>
                                        <p:attrNameLst>
                                          <p:attrName>ppt_h</p:attrName>
                                        </p:attrNameLst>
                                      </p:cBhvr>
                                      <p:tavLst>
                                        <p:tav tm="0">
                                          <p:val>
                                            <p:strVal val="#ppt_h"/>
                                          </p:val>
                                        </p:tav>
                                        <p:tav tm="100000">
                                          <p:val>
                                            <p:strVal val="#ppt_h"/>
                                          </p:val>
                                        </p:tav>
                                      </p:tavLst>
                                    </p:anim>
                                    <p:animEffect transition="in" filter="fade">
                                      <p:cBhvr>
                                        <p:cTn id="39" dur="1000"/>
                                        <p:tgtEl>
                                          <p:spTgt spid="13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7"/>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1DABA950-DC9A-474A-9849-7E6874991386}" type="slidenum">
              <a:rPr kumimoji="0" lang="ja-JP" altLang="en-US"/>
              <a:pPr eaLnBrk="1" hangingPunct="1"/>
              <a:t>23</a:t>
            </a:fld>
            <a:endParaRPr kumimoji="0" lang="en-US" altLang="ja-JP"/>
          </a:p>
        </p:txBody>
      </p:sp>
      <p:graphicFrame>
        <p:nvGraphicFramePr>
          <p:cNvPr id="26627" name="Object 2"/>
          <p:cNvGraphicFramePr>
            <a:graphicFrameLocks noGrp="1" noChangeAspect="1"/>
          </p:cNvGraphicFramePr>
          <p:nvPr>
            <p:ph sz="quarter" idx="2"/>
            <p:extLst/>
          </p:nvPr>
        </p:nvGraphicFramePr>
        <p:xfrm>
          <a:off x="5530888" y="1917640"/>
          <a:ext cx="5645150" cy="4181475"/>
        </p:xfrm>
        <a:graphic>
          <a:graphicData uri="http://schemas.openxmlformats.org/presentationml/2006/ole">
            <mc:AlternateContent xmlns:mc="http://schemas.openxmlformats.org/markup-compatibility/2006">
              <mc:Choice xmlns:v="urn:schemas-microsoft-com:vml" Requires="v">
                <p:oleObj spid="_x0000_s5314" name="Visio" r:id="rId4" imgW="2773680" imgH="2053742" progId="Visio.Drawing.11">
                  <p:embed/>
                </p:oleObj>
              </mc:Choice>
              <mc:Fallback>
                <p:oleObj name="Visio" r:id="rId4" imgW="2773680" imgH="205374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88" y="1917640"/>
                        <a:ext cx="56451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628" name="Rectangle 3"/>
          <p:cNvSpPr>
            <a:spLocks noGrp="1" noChangeArrowheads="1"/>
          </p:cNvSpPr>
          <p:nvPr>
            <p:ph type="title"/>
          </p:nvPr>
        </p:nvSpPr>
        <p:spPr>
          <a:xfrm>
            <a:off x="905157" y="368438"/>
            <a:ext cx="10378990" cy="1462087"/>
          </a:xfrm>
        </p:spPr>
        <p:txBody>
          <a:bodyPr/>
          <a:lstStyle/>
          <a:p>
            <a:pPr eaLnBrk="1" hangingPunct="1"/>
            <a:r>
              <a:rPr lang="ja-JP" altLang="en-US" sz="4000" dirty="0"/>
              <a:t>解釈</a:t>
            </a:r>
            <a:r>
              <a:rPr lang="ja-JP" altLang="en-US" sz="4000" dirty="0" smtClean="0"/>
              <a:t>方法論：アイラック</a:t>
            </a:r>
            <a:r>
              <a:rPr lang="en-US" altLang="ja-JP" sz="4000" dirty="0" smtClean="0"/>
              <a:t>(IRAC)</a:t>
            </a:r>
            <a:r>
              <a:rPr lang="ja-JP" altLang="en-US" sz="4000" dirty="0" smtClean="0"/>
              <a:t>（</a:t>
            </a:r>
            <a:r>
              <a:rPr lang="en-US" altLang="ja-JP" sz="4000" dirty="0" smtClean="0"/>
              <a:t>4/7</a:t>
            </a:r>
            <a:r>
              <a:rPr lang="ja-JP" altLang="en-US" sz="4000" dirty="0" smtClean="0"/>
              <a:t>）</a:t>
            </a:r>
            <a:r>
              <a:rPr lang="ja-JP" altLang="en-US" sz="4000" dirty="0"/>
              <a:t/>
            </a:r>
            <a:br>
              <a:rPr lang="ja-JP" altLang="en-US" sz="4000" dirty="0"/>
            </a:br>
            <a:r>
              <a:rPr lang="ja-JP" altLang="en-US" sz="4000" dirty="0"/>
              <a:t>公園に「車馬通行止め」</a:t>
            </a:r>
          </a:p>
        </p:txBody>
      </p:sp>
      <p:sp>
        <p:nvSpPr>
          <p:cNvPr id="134148" name="Rectangle 4"/>
          <p:cNvSpPr>
            <a:spLocks noGrp="1" noChangeArrowheads="1"/>
          </p:cNvSpPr>
          <p:nvPr>
            <p:ph type="body" sz="half" idx="1"/>
          </p:nvPr>
        </p:nvSpPr>
        <p:spPr>
          <a:xfrm>
            <a:off x="1752600" y="2057400"/>
            <a:ext cx="3200400" cy="4114800"/>
          </a:xfrm>
        </p:spPr>
        <p:txBody>
          <a:bodyPr/>
          <a:lstStyle/>
          <a:p>
            <a:pPr eaLnBrk="1" hangingPunct="1"/>
            <a:r>
              <a:rPr lang="en-US" altLang="ja-JP"/>
              <a:t>I</a:t>
            </a:r>
            <a:r>
              <a:rPr lang="ja-JP" altLang="en-US"/>
              <a:t>：</a:t>
            </a:r>
            <a:r>
              <a:rPr lang="ja-JP" altLang="en-US" u="sng"/>
              <a:t>人</a:t>
            </a:r>
            <a:r>
              <a:rPr lang="ja-JP" altLang="en-US"/>
              <a:t>が通りかかった。公園に入れるだろうか？</a:t>
            </a:r>
          </a:p>
          <a:p>
            <a:pPr eaLnBrk="1" hangingPunct="1"/>
            <a:r>
              <a:rPr lang="en-US" altLang="ja-JP"/>
              <a:t>R</a:t>
            </a:r>
            <a:r>
              <a:rPr lang="ja-JP" altLang="en-US"/>
              <a:t>：車馬通行止め</a:t>
            </a:r>
          </a:p>
          <a:p>
            <a:pPr eaLnBrk="1" hangingPunct="1"/>
            <a:r>
              <a:rPr lang="en-US" altLang="ja-JP"/>
              <a:t>A</a:t>
            </a:r>
            <a:r>
              <a:rPr lang="ja-JP" altLang="en-US"/>
              <a:t>：反対解釈</a:t>
            </a:r>
          </a:p>
          <a:p>
            <a:pPr eaLnBrk="1" hangingPunct="1"/>
            <a:r>
              <a:rPr lang="en-US" altLang="ja-JP"/>
              <a:t>C</a:t>
            </a:r>
            <a:r>
              <a:rPr lang="ja-JP" altLang="en-US"/>
              <a:t>：通ることができる</a:t>
            </a:r>
          </a:p>
        </p:txBody>
      </p:sp>
      <p:graphicFrame>
        <p:nvGraphicFramePr>
          <p:cNvPr id="134149" name="Object 5"/>
          <p:cNvGraphicFramePr>
            <a:graphicFrameLocks noGrp="1" noChangeAspect="1"/>
          </p:cNvGraphicFramePr>
          <p:nvPr>
            <p:ph sz="quarter" idx="3"/>
            <p:extLst/>
          </p:nvPr>
        </p:nvGraphicFramePr>
        <p:xfrm>
          <a:off x="9081905" y="4681169"/>
          <a:ext cx="731838" cy="915987"/>
        </p:xfrm>
        <a:graphic>
          <a:graphicData uri="http://schemas.openxmlformats.org/presentationml/2006/ole">
            <mc:AlternateContent xmlns:mc="http://schemas.openxmlformats.org/markup-compatibility/2006">
              <mc:Choice xmlns:v="urn:schemas-microsoft-com:vml" Requires="v">
                <p:oleObj spid="_x0000_s5315" name="Visio" r:id="rId6" imgW="181051" imgH="234391" progId="Visio.Drawing.11">
                  <p:embed/>
                </p:oleObj>
              </mc:Choice>
              <mc:Fallback>
                <p:oleObj name="Visio" r:id="rId6" imgW="181051" imgH="234391"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1905" y="4681169"/>
                        <a:ext cx="7318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4150" name="Picture 6" descr="MCj042736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8605" y="4155561"/>
            <a:ext cx="16779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付プレースホルダー 1"/>
          <p:cNvSpPr>
            <a:spLocks noGrp="1"/>
          </p:cNvSpPr>
          <p:nvPr>
            <p:ph type="dt" sz="half" idx="10"/>
          </p:nvPr>
        </p:nvSpPr>
        <p:spPr/>
        <p:txBody>
          <a:bodyPr/>
          <a:lstStyle/>
          <a:p>
            <a:pPr>
              <a:defRPr/>
            </a:pPr>
            <a:r>
              <a:rPr lang="en-US" altLang="ja-JP" smtClean="0"/>
              <a:t>2018/5/29</a:t>
            </a:r>
            <a:endParaRPr lang="en-US" altLang="ja-JP"/>
          </a:p>
        </p:txBody>
      </p:sp>
      <p:sp>
        <p:nvSpPr>
          <p:cNvPr id="3" name="フッター プレースホルダー 2"/>
          <p:cNvSpPr>
            <a:spLocks noGrp="1"/>
          </p:cNvSpPr>
          <p:nvPr>
            <p:ph type="ftr" sz="quarter" idx="11"/>
          </p:nvPr>
        </p:nvSpPr>
        <p:spPr/>
        <p:txBody>
          <a:bodyPr/>
          <a:lstStyle/>
          <a:p>
            <a:pPr>
              <a:defRPr/>
            </a:pPr>
            <a:r>
              <a:rPr lang="en-US" altLang="ja-JP" smtClean="0"/>
              <a:t>Active learning in legal education</a:t>
            </a:r>
            <a:endParaRPr lang="en-US" altLang="ja-JP"/>
          </a:p>
        </p:txBody>
      </p:sp>
      <p:sp>
        <p:nvSpPr>
          <p:cNvPr id="4" name="テキスト ボックス 3"/>
          <p:cNvSpPr txBox="1"/>
          <p:nvPr/>
        </p:nvSpPr>
        <p:spPr>
          <a:xfrm>
            <a:off x="730102" y="5302181"/>
            <a:ext cx="4146698" cy="584775"/>
          </a:xfrm>
          <a:prstGeom prst="rect">
            <a:avLst/>
          </a:prstGeom>
          <a:noFill/>
        </p:spPr>
        <p:txBody>
          <a:bodyPr wrap="square" rtlCol="0">
            <a:spAutoFit/>
          </a:bodyPr>
          <a:lstStyle/>
          <a:p>
            <a:r>
              <a:rPr kumimoji="1" lang="ja-JP" altLang="en-US" sz="3200" dirty="0" smtClean="0"/>
              <a:t>法解釈は，集合論だ！</a:t>
            </a:r>
            <a:endParaRPr kumimoji="1" lang="ja-JP" altLang="en-US" sz="3200" dirty="0"/>
          </a:p>
        </p:txBody>
      </p:sp>
    </p:spTree>
    <p:extLst>
      <p:ext uri="{BB962C8B-B14F-4D97-AF65-F5344CB8AC3E}">
        <p14:creationId xmlns:p14="http://schemas.microsoft.com/office/powerpoint/2010/main" val="255987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4150"/>
                                        </p:tgtEl>
                                        <p:attrNameLst>
                                          <p:attrName>style.visibility</p:attrName>
                                        </p:attrNameLst>
                                      </p:cBhvr>
                                      <p:to>
                                        <p:strVal val="visible"/>
                                      </p:to>
                                    </p:set>
                                    <p:anim calcmode="lin" valueType="num">
                                      <p:cBhvr additive="base">
                                        <p:cTn id="7" dur="2000" fill="hold"/>
                                        <p:tgtEl>
                                          <p:spTgt spid="134150"/>
                                        </p:tgtEl>
                                        <p:attrNameLst>
                                          <p:attrName>ppt_x</p:attrName>
                                        </p:attrNameLst>
                                      </p:cBhvr>
                                      <p:tavLst>
                                        <p:tav tm="0">
                                          <p:val>
                                            <p:strVal val="1+#ppt_w/2"/>
                                          </p:val>
                                        </p:tav>
                                        <p:tav tm="100000">
                                          <p:val>
                                            <p:strVal val="#ppt_x"/>
                                          </p:val>
                                        </p:tav>
                                      </p:tavLst>
                                    </p:anim>
                                    <p:anim calcmode="lin" valueType="num">
                                      <p:cBhvr additive="base">
                                        <p:cTn id="8" dur="2000" fill="hold"/>
                                        <p:tgtEl>
                                          <p:spTgt spid="134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4148">
                                            <p:txEl>
                                              <p:pRg st="3" end="3"/>
                                            </p:txEl>
                                          </p:spTgt>
                                        </p:tgtEl>
                                        <p:attrNameLst>
                                          <p:attrName>style.visibility</p:attrName>
                                        </p:attrNameLst>
                                      </p:cBhvr>
                                      <p:to>
                                        <p:strVal val="visible"/>
                                      </p:to>
                                    </p:set>
                                    <p:animEffect transition="in" filter="strips(downRight)">
                                      <p:cBhvr>
                                        <p:cTn id="13" dur="500"/>
                                        <p:tgtEl>
                                          <p:spTgt spid="134148">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134149"/>
                                        </p:tgtEl>
                                        <p:attrNameLst>
                                          <p:attrName>style.visibility</p:attrName>
                                        </p:attrNameLst>
                                      </p:cBhvr>
                                      <p:to>
                                        <p:strVal val="visible"/>
                                      </p:to>
                                    </p:set>
                                    <p:anim calcmode="lin" valueType="num">
                                      <p:cBhvr>
                                        <p:cTn id="18" dur="1000" fill="hold"/>
                                        <p:tgtEl>
                                          <p:spTgt spid="134149"/>
                                        </p:tgtEl>
                                        <p:attrNameLst>
                                          <p:attrName>ppt_w</p:attrName>
                                        </p:attrNameLst>
                                      </p:cBhvr>
                                      <p:tavLst>
                                        <p:tav tm="0">
                                          <p:val>
                                            <p:strVal val="#ppt_w*0.70"/>
                                          </p:val>
                                        </p:tav>
                                        <p:tav tm="100000">
                                          <p:val>
                                            <p:strVal val="#ppt_w"/>
                                          </p:val>
                                        </p:tav>
                                      </p:tavLst>
                                    </p:anim>
                                    <p:anim calcmode="lin" valueType="num">
                                      <p:cBhvr>
                                        <p:cTn id="19" dur="1000" fill="hold"/>
                                        <p:tgtEl>
                                          <p:spTgt spid="134149"/>
                                        </p:tgtEl>
                                        <p:attrNameLst>
                                          <p:attrName>ppt_h</p:attrName>
                                        </p:attrNameLst>
                                      </p:cBhvr>
                                      <p:tavLst>
                                        <p:tav tm="0">
                                          <p:val>
                                            <p:strVal val="#ppt_h"/>
                                          </p:val>
                                        </p:tav>
                                        <p:tav tm="100000">
                                          <p:val>
                                            <p:strVal val="#ppt_h"/>
                                          </p:val>
                                        </p:tav>
                                      </p:tavLst>
                                    </p:anim>
                                    <p:animEffect transition="in" filter="fade">
                                      <p:cBhvr>
                                        <p:cTn id="20" dur="1000"/>
                                        <p:tgtEl>
                                          <p:spTgt spid="1341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134148">
                                            <p:txEl>
                                              <p:pRg st="2" end="2"/>
                                            </p:txEl>
                                          </p:spTgt>
                                        </p:tgtEl>
                                        <p:attrNameLst>
                                          <p:attrName>style.visibility</p:attrName>
                                        </p:attrNameLst>
                                      </p:cBhvr>
                                      <p:to>
                                        <p:strVal val="visible"/>
                                      </p:to>
                                    </p:set>
                                    <p:animEffect transition="in" filter="strips(downRight)">
                                      <p:cBhvr>
                                        <p:cTn id="25" dur="500"/>
                                        <p:tgtEl>
                                          <p:spTgt spid="13414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4150"/>
                                        </p:tgtEl>
                                      </p:cBhvr>
                                    </p:animEffect>
                                    <p:set>
                                      <p:cBhvr>
                                        <p:cTn id="30" dur="1" fill="hold">
                                          <p:stCondLst>
                                            <p:cond delay="499"/>
                                          </p:stCondLst>
                                        </p:cTn>
                                        <p:tgtEl>
                                          <p:spTgt spid="134150"/>
                                        </p:tgtEl>
                                        <p:attrNameLst>
                                          <p:attrName>style.visibility</p:attrName>
                                        </p:attrNameLst>
                                      </p:cBhvr>
                                      <p:to>
                                        <p:strVal val="hidden"/>
                                      </p:to>
                                    </p:set>
                                  </p:childTnLst>
                                </p:cTn>
                              </p:par>
                              <p:par>
                                <p:cTn id="31" presetID="42" presetClass="path" presetSubtype="0" accel="50000" decel="50000" fill="hold" nodeType="withEffect">
                                  <p:stCondLst>
                                    <p:cond delay="0"/>
                                  </p:stCondLst>
                                  <p:childTnLst>
                                    <p:animMotion origin="layout" path="M 2.08333E-7 4.44444E-6 L -0.10612 0.02384 " pathEditMode="relative" rAng="0" ptsTypes="AA">
                                      <p:cBhvr>
                                        <p:cTn id="32" dur="2000" fill="hold"/>
                                        <p:tgtEl>
                                          <p:spTgt spid="134149"/>
                                        </p:tgtEl>
                                        <p:attrNameLst>
                                          <p:attrName>ppt_x</p:attrName>
                                          <p:attrName>ppt_y</p:attrName>
                                        </p:attrNameLst>
                                      </p:cBhvr>
                                      <p:rCtr x="-5313" y="1181"/>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5"/>
          <p:cNvSpPr>
            <a:spLocks noGrp="1"/>
          </p:cNvSpPr>
          <p:nvPr>
            <p:ph type="sldNum" sz="quarter" idx="12"/>
          </p:nvPr>
        </p:nvSpPr>
        <p:spPr>
          <a:noFill/>
        </p:spPr>
        <p:txBody>
          <a:bodyPr/>
          <a:lstStyle>
            <a:lvl1pPr eaLnBrk="0" hangingPunct="0">
              <a:defRPr kumimoji="1">
                <a:solidFill>
                  <a:schemeClr val="tx1"/>
                </a:solidFill>
                <a:latin typeface="Tahoma" panose="020B0604030504040204" pitchFamily="34" charset="0"/>
                <a:ea typeface="ＭＳ Ｐゴシック" panose="020B0600070205080204" pitchFamily="50" charset="-128"/>
              </a:defRPr>
            </a:lvl1pPr>
            <a:lvl2pPr marL="742950" indent="-285750" eaLnBrk="0" hangingPunct="0">
              <a:defRPr kumimoji="1">
                <a:solidFill>
                  <a:schemeClr val="tx1"/>
                </a:solidFill>
                <a:latin typeface="Tahoma" panose="020B0604030504040204" pitchFamily="34" charset="0"/>
                <a:ea typeface="ＭＳ Ｐゴシック" panose="020B0600070205080204" pitchFamily="50" charset="-128"/>
              </a:defRPr>
            </a:lvl2pPr>
            <a:lvl3pPr marL="1143000" indent="-228600" eaLnBrk="0" hangingPunct="0">
              <a:defRPr kumimoji="1">
                <a:solidFill>
                  <a:schemeClr val="tx1"/>
                </a:solidFill>
                <a:latin typeface="Tahoma" panose="020B0604030504040204" pitchFamily="34" charset="0"/>
                <a:ea typeface="ＭＳ Ｐゴシック" panose="020B0600070205080204" pitchFamily="50" charset="-128"/>
              </a:defRPr>
            </a:lvl3pPr>
            <a:lvl4pPr marL="1600200" indent="-228600" eaLnBrk="0" hangingPunct="0">
              <a:defRPr kumimoji="1">
                <a:solidFill>
                  <a:schemeClr val="tx1"/>
                </a:solidFill>
                <a:latin typeface="Tahoma" panose="020B0604030504040204" pitchFamily="34" charset="0"/>
                <a:ea typeface="ＭＳ Ｐゴシック" panose="020B0600070205080204" pitchFamily="50" charset="-128"/>
              </a:defRPr>
            </a:lvl4pPr>
            <a:lvl5pPr marL="2057400" indent="-228600" eaLnBrk="0" hangingPunct="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fld id="{654DA542-3891-4830-A1B6-941D54D62C24}" type="slidenum">
              <a:rPr kumimoji="0" lang="ja-JP" altLang="en-US"/>
              <a:pPr eaLnBrk="1" hangingPunct="1"/>
              <a:t>24</a:t>
            </a:fld>
            <a:endParaRPr kumimoji="0" lang="en-US" altLang="ja-JP"/>
          </a:p>
        </p:txBody>
      </p:sp>
      <p:sp>
        <p:nvSpPr>
          <p:cNvPr id="27651" name="Rectangle 2"/>
          <p:cNvSpPr>
            <a:spLocks noGrp="1" noChangeArrowheads="1"/>
          </p:cNvSpPr>
          <p:nvPr>
            <p:ph type="title"/>
          </p:nvPr>
        </p:nvSpPr>
        <p:spPr>
          <a:xfrm>
            <a:off x="903567" y="320639"/>
            <a:ext cx="10380394" cy="1462087"/>
          </a:xfrm>
        </p:spPr>
        <p:txBody>
          <a:bodyPr/>
          <a:lstStyle/>
          <a:p>
            <a:pPr eaLnBrk="1" hangingPunct="1"/>
            <a:r>
              <a:rPr lang="ja-JP" altLang="en-US" sz="4000" dirty="0"/>
              <a:t>解釈方法論（</a:t>
            </a:r>
            <a:r>
              <a:rPr lang="en-US" altLang="ja-JP" sz="4000" dirty="0" smtClean="0"/>
              <a:t>5/7</a:t>
            </a:r>
            <a:r>
              <a:rPr lang="ja-JP" altLang="en-US" sz="4000" dirty="0" smtClean="0"/>
              <a:t>）：アイラック</a:t>
            </a:r>
            <a:r>
              <a:rPr lang="en-US" altLang="ja-JP" sz="4000" dirty="0" smtClean="0"/>
              <a:t>(IRAC)</a:t>
            </a:r>
            <a:r>
              <a:rPr lang="ja-JP" altLang="en-US" sz="4000" dirty="0"/>
              <a:t/>
            </a:r>
            <a:br>
              <a:rPr lang="ja-JP" altLang="en-US" sz="4000" dirty="0"/>
            </a:br>
            <a:r>
              <a:rPr lang="ja-JP" altLang="en-US" sz="4000" dirty="0"/>
              <a:t>つり橋に「車馬通行止め」</a:t>
            </a:r>
          </a:p>
        </p:txBody>
      </p:sp>
      <p:sp>
        <p:nvSpPr>
          <p:cNvPr id="135171" name="Rectangle 3"/>
          <p:cNvSpPr>
            <a:spLocks noGrp="1" noChangeArrowheads="1"/>
          </p:cNvSpPr>
          <p:nvPr>
            <p:ph type="body" idx="1"/>
          </p:nvPr>
        </p:nvSpPr>
        <p:spPr>
          <a:xfrm>
            <a:off x="1956391" y="1947531"/>
            <a:ext cx="8291513" cy="3283687"/>
          </a:xfrm>
        </p:spPr>
        <p:txBody>
          <a:bodyPr/>
          <a:lstStyle/>
          <a:p>
            <a:pPr eaLnBrk="1" hangingPunct="1"/>
            <a:r>
              <a:rPr lang="en-US" altLang="ja-JP" dirty="0" smtClean="0"/>
              <a:t>I</a:t>
            </a:r>
            <a:r>
              <a:rPr lang="ja-JP" altLang="en-US" dirty="0" smtClean="0"/>
              <a:t>：相撲取り（</a:t>
            </a:r>
            <a:r>
              <a:rPr lang="en-US" altLang="ja-JP" dirty="0" smtClean="0"/>
              <a:t>200kg</a:t>
            </a:r>
            <a:r>
              <a:rPr lang="ja-JP" altLang="en-US" dirty="0" smtClean="0"/>
              <a:t>）が通りかかった。つり橋を通れるだろうか？</a:t>
            </a:r>
          </a:p>
          <a:p>
            <a:pPr lvl="1" eaLnBrk="1" hangingPunct="1"/>
            <a:r>
              <a:rPr lang="ja-JP" altLang="en-US" dirty="0" smtClean="0"/>
              <a:t>つり橋は</a:t>
            </a:r>
            <a:r>
              <a:rPr lang="en-US" altLang="ja-JP" dirty="0" smtClean="0"/>
              <a:t>100kg</a:t>
            </a:r>
            <a:r>
              <a:rPr lang="ja-JP" altLang="en-US" dirty="0" smtClean="0"/>
              <a:t>以上の重さには耐えられない</a:t>
            </a:r>
          </a:p>
          <a:p>
            <a:pPr eaLnBrk="1" hangingPunct="1"/>
            <a:r>
              <a:rPr lang="en-US" altLang="ja-JP" dirty="0" smtClean="0"/>
              <a:t>R</a:t>
            </a:r>
            <a:r>
              <a:rPr lang="ja-JP" altLang="en-US" dirty="0" smtClean="0"/>
              <a:t>：車馬通行止め</a:t>
            </a:r>
          </a:p>
          <a:p>
            <a:pPr eaLnBrk="1" hangingPunct="1"/>
            <a:r>
              <a:rPr lang="en-US" altLang="ja-JP" dirty="0" smtClean="0"/>
              <a:t>A</a:t>
            </a:r>
            <a:r>
              <a:rPr lang="ja-JP" altLang="en-US" dirty="0" smtClean="0"/>
              <a:t>：類推解釈</a:t>
            </a:r>
          </a:p>
          <a:p>
            <a:pPr lvl="1" eaLnBrk="1" hangingPunct="1"/>
            <a:r>
              <a:rPr lang="ja-JP" altLang="en-US" dirty="0" smtClean="0"/>
              <a:t>趣旨に遡る→リスクを回避する</a:t>
            </a:r>
          </a:p>
          <a:p>
            <a:pPr eaLnBrk="1" hangingPunct="1"/>
            <a:r>
              <a:rPr lang="en-US" altLang="ja-JP" dirty="0" smtClean="0"/>
              <a:t>C</a:t>
            </a:r>
            <a:r>
              <a:rPr lang="ja-JP" altLang="en-US" dirty="0" smtClean="0"/>
              <a:t>：通ることができない</a:t>
            </a:r>
          </a:p>
        </p:txBody>
      </p:sp>
      <p:pic>
        <p:nvPicPr>
          <p:cNvPr id="135172" name="Picture 4" descr="MCj024221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176" y="2689031"/>
            <a:ext cx="2776537"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5888251" y="3244334"/>
            <a:ext cx="415498" cy="369332"/>
          </a:xfrm>
          <a:prstGeom prst="rect">
            <a:avLst/>
          </a:prstGeom>
        </p:spPr>
        <p:txBody>
          <a:bodyPr wrap="none">
            <a:spAutoFit/>
          </a:bodyPr>
          <a:lstStyle/>
          <a:p>
            <a:r>
              <a:rPr lang="en-US" altLang="ja-JP" dirty="0">
                <a:latin typeface="Arial" panose="020B0604020202020204" pitchFamily="34" charset="0"/>
              </a:rPr>
              <a:t>…</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Tree>
    <p:extLst>
      <p:ext uri="{BB962C8B-B14F-4D97-AF65-F5344CB8AC3E}">
        <p14:creationId xmlns:p14="http://schemas.microsoft.com/office/powerpoint/2010/main" val="1572587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5172"/>
                                        </p:tgtEl>
                                        <p:attrNameLst>
                                          <p:attrName>style.visibility</p:attrName>
                                        </p:attrNameLst>
                                      </p:cBhvr>
                                      <p:to>
                                        <p:strVal val="visible"/>
                                      </p:to>
                                    </p:set>
                                    <p:anim calcmode="lin" valueType="num">
                                      <p:cBhvr additive="base">
                                        <p:cTn id="7" dur="2000" fill="hold"/>
                                        <p:tgtEl>
                                          <p:spTgt spid="135172"/>
                                        </p:tgtEl>
                                        <p:attrNameLst>
                                          <p:attrName>ppt_x</p:attrName>
                                        </p:attrNameLst>
                                      </p:cBhvr>
                                      <p:tavLst>
                                        <p:tav tm="0">
                                          <p:val>
                                            <p:strVal val="1+#ppt_w/2"/>
                                          </p:val>
                                        </p:tav>
                                        <p:tav tm="100000">
                                          <p:val>
                                            <p:strVal val="#ppt_x"/>
                                          </p:val>
                                        </p:tav>
                                      </p:tavLst>
                                    </p:anim>
                                    <p:anim calcmode="lin" valueType="num">
                                      <p:cBhvr additive="base">
                                        <p:cTn id="8" dur="2000" fill="hold"/>
                                        <p:tgtEl>
                                          <p:spTgt spid="1351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nodeType="clickEffect">
                                  <p:stCondLst>
                                    <p:cond delay="0"/>
                                  </p:stCondLst>
                                  <p:childTnLst>
                                    <p:set>
                                      <p:cBhvr>
                                        <p:cTn id="12" dur="1" fill="hold">
                                          <p:stCondLst>
                                            <p:cond delay="0"/>
                                          </p:stCondLst>
                                        </p:cTn>
                                        <p:tgtEl>
                                          <p:spTgt spid="135171">
                                            <p:txEl>
                                              <p:pRg st="5" end="5"/>
                                            </p:txEl>
                                          </p:spTgt>
                                        </p:tgtEl>
                                        <p:attrNameLst>
                                          <p:attrName>style.visibility</p:attrName>
                                        </p:attrNameLst>
                                      </p:cBhvr>
                                      <p:to>
                                        <p:strVal val="visible"/>
                                      </p:to>
                                    </p:set>
                                    <p:animEffect transition="in" filter="strips(downRight)">
                                      <p:cBhvr>
                                        <p:cTn id="13" dur="500"/>
                                        <p:tgtEl>
                                          <p:spTgt spid="135171">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35171">
                                            <p:txEl>
                                              <p:pRg st="3" end="3"/>
                                            </p:txEl>
                                          </p:spTgt>
                                        </p:tgtEl>
                                        <p:attrNameLst>
                                          <p:attrName>style.visibility</p:attrName>
                                        </p:attrNameLst>
                                      </p:cBhvr>
                                      <p:to>
                                        <p:strVal val="visible"/>
                                      </p:to>
                                    </p:set>
                                    <p:animEffect transition="in" filter="strips(downRight)">
                                      <p:cBhvr>
                                        <p:cTn id="18" dur="500"/>
                                        <p:tgtEl>
                                          <p:spTgt spid="13517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135171">
                                            <p:txEl>
                                              <p:pRg st="4" end="4"/>
                                            </p:txEl>
                                          </p:spTgt>
                                        </p:tgtEl>
                                        <p:attrNameLst>
                                          <p:attrName>style.visibility</p:attrName>
                                        </p:attrNameLst>
                                      </p:cBhvr>
                                      <p:to>
                                        <p:strVal val="visible"/>
                                      </p:to>
                                    </p:set>
                                    <p:animEffect transition="in" filter="strips(downRight)">
                                      <p:cBhvr>
                                        <p:cTn id="23" dur="1000"/>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smtClean="0"/>
              <a:t>従来の法学教育はなぜ失敗してきたのか</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sz="3200" dirty="0" smtClean="0"/>
              <a:t>教育の順序の誤り</a:t>
            </a:r>
            <a:endParaRPr kumimoji="1" lang="ja-JP" altLang="en-US" sz="3200" dirty="0"/>
          </a:p>
        </p:txBody>
      </p:sp>
      <p:sp>
        <p:nvSpPr>
          <p:cNvPr id="6" name="コンテンツ プレースホルダー 5"/>
          <p:cNvSpPr>
            <a:spLocks noGrp="1"/>
          </p:cNvSpPr>
          <p:nvPr>
            <p:ph sz="half" idx="2"/>
          </p:nvPr>
        </p:nvSpPr>
        <p:spPr/>
        <p:txBody>
          <a:bodyPr>
            <a:normAutofit/>
          </a:bodyPr>
          <a:lstStyle/>
          <a:p>
            <a:pPr>
              <a:lnSpc>
                <a:spcPct val="100000"/>
              </a:lnSpc>
            </a:pPr>
            <a:r>
              <a:rPr lang="ja-JP" altLang="en-US" sz="2400" dirty="0" smtClean="0"/>
              <a:t>教育目標を，第</a:t>
            </a:r>
            <a:r>
              <a:rPr lang="en-US" altLang="ja-JP" sz="2400" dirty="0" smtClean="0"/>
              <a:t>1</a:t>
            </a:r>
            <a:r>
              <a:rPr lang="ja-JP" altLang="en-US" sz="2400" dirty="0" smtClean="0"/>
              <a:t>に，専門的</a:t>
            </a:r>
            <a:r>
              <a:rPr lang="ja-JP" altLang="en-US" sz="2400" dirty="0"/>
              <a:t>な法</a:t>
            </a:r>
            <a:r>
              <a:rPr lang="ja-JP" altLang="en-US" sz="2400" dirty="0" smtClean="0"/>
              <a:t>知識の習得，第</a:t>
            </a:r>
            <a:r>
              <a:rPr lang="en-US" altLang="ja-JP" sz="2400" dirty="0" smtClean="0"/>
              <a:t>2</a:t>
            </a:r>
            <a:r>
              <a:rPr lang="ja-JP" altLang="en-US" sz="2400" dirty="0" smtClean="0"/>
              <a:t>に，批判的な思考，第</a:t>
            </a:r>
            <a:r>
              <a:rPr lang="en-US" altLang="ja-JP" sz="2400" dirty="0" smtClean="0"/>
              <a:t>3</a:t>
            </a:r>
            <a:r>
              <a:rPr lang="ja-JP" altLang="en-US" sz="2400" dirty="0" smtClean="0"/>
              <a:t>に，創造的な思考力の育成としてきた。</a:t>
            </a:r>
            <a:endParaRPr lang="en-US" altLang="ja-JP" sz="2400" dirty="0" smtClean="0"/>
          </a:p>
          <a:p>
            <a:pPr>
              <a:lnSpc>
                <a:spcPct val="100000"/>
              </a:lnSpc>
            </a:pPr>
            <a:r>
              <a:rPr kumimoji="1" lang="ja-JP" altLang="en-US" sz="2400" dirty="0" smtClean="0"/>
              <a:t>第</a:t>
            </a:r>
            <a:r>
              <a:rPr kumimoji="1" lang="en-US" altLang="ja-JP" sz="2400" dirty="0" smtClean="0"/>
              <a:t>1</a:t>
            </a:r>
            <a:r>
              <a:rPr lang="ja-JP" altLang="en-US" sz="2400" dirty="0"/>
              <a:t>の目標を到達する前の段階で</a:t>
            </a:r>
            <a:r>
              <a:rPr lang="ja-JP" altLang="en-US" sz="2400" dirty="0" smtClean="0"/>
              <a:t>時間切れ。事実</a:t>
            </a:r>
            <a:r>
              <a:rPr lang="ja-JP" altLang="en-US" sz="2400" dirty="0"/>
              <a:t>に</a:t>
            </a:r>
            <a:r>
              <a:rPr lang="ja-JP" altLang="en-US" sz="2400" dirty="0" smtClean="0"/>
              <a:t>即して法的</a:t>
            </a:r>
            <a:r>
              <a:rPr lang="ja-JP" altLang="en-US" sz="2400" dirty="0"/>
              <a:t>問題を解決していくため必要な法的分析能力や法的議論の能力等を育成</a:t>
            </a:r>
            <a:r>
              <a:rPr lang="ja-JP" altLang="en-US" sz="2400" dirty="0" smtClean="0"/>
              <a:t>する時間は，皆無であった。</a:t>
            </a:r>
            <a:endParaRPr kumimoji="1" lang="ja-JP" altLang="en-US" sz="2400" dirty="0"/>
          </a:p>
        </p:txBody>
      </p:sp>
      <p:sp>
        <p:nvSpPr>
          <p:cNvPr id="7" name="テキスト プレースホルダー 6"/>
          <p:cNvSpPr>
            <a:spLocks noGrp="1"/>
          </p:cNvSpPr>
          <p:nvPr>
            <p:ph type="body" sz="quarter" idx="3"/>
          </p:nvPr>
        </p:nvSpPr>
        <p:spPr/>
        <p:txBody>
          <a:bodyPr>
            <a:normAutofit/>
          </a:bodyPr>
          <a:lstStyle/>
          <a:p>
            <a:r>
              <a:rPr kumimoji="1" lang="ja-JP" altLang="en-US" sz="3200" dirty="0" smtClean="0"/>
              <a:t>分野横断的教育能力の欠如</a:t>
            </a:r>
            <a:endParaRPr kumimoji="1" lang="ja-JP" altLang="en-US" sz="3200" dirty="0"/>
          </a:p>
        </p:txBody>
      </p:sp>
      <p:sp>
        <p:nvSpPr>
          <p:cNvPr id="8" name="コンテンツ プレースホルダー 7"/>
          <p:cNvSpPr>
            <a:spLocks noGrp="1"/>
          </p:cNvSpPr>
          <p:nvPr>
            <p:ph sz="quarter" idx="4"/>
          </p:nvPr>
        </p:nvSpPr>
        <p:spPr/>
        <p:txBody>
          <a:bodyPr>
            <a:normAutofit/>
          </a:bodyPr>
          <a:lstStyle/>
          <a:p>
            <a:pPr>
              <a:lnSpc>
                <a:spcPct val="100000"/>
              </a:lnSpc>
            </a:pPr>
            <a:r>
              <a:rPr kumimoji="1" lang="ja-JP" altLang="en-US" sz="2400" dirty="0" smtClean="0"/>
              <a:t>事実からスタートして，それに適用すべき条文を探索すると，教員の専門外の条文が探索されることが多い。この場合，教員は，その条文やそれに関する学説・判例に関する専門知識を持ち合わせていない。</a:t>
            </a:r>
            <a:endParaRPr kumimoji="1" lang="en-US" altLang="ja-JP" sz="2400" dirty="0" smtClean="0"/>
          </a:p>
          <a:p>
            <a:pPr>
              <a:lnSpc>
                <a:spcPct val="100000"/>
              </a:lnSpc>
            </a:pPr>
            <a:r>
              <a:rPr lang="ja-JP" altLang="en-US" sz="2400" dirty="0" smtClean="0"/>
              <a:t>このため，具体的な事実からスタートする総合的な教育は，教員から拒絶されてきた。</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25</a:t>
            </a:fld>
            <a:endParaRPr kumimoji="1" lang="ja-JP" altLang="en-US"/>
          </a:p>
        </p:txBody>
      </p:sp>
    </p:spTree>
    <p:extLst>
      <p:ext uri="{BB962C8B-B14F-4D97-AF65-F5344CB8AC3E}">
        <p14:creationId xmlns:p14="http://schemas.microsoft.com/office/powerpoint/2010/main" val="171617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3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3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6000" dirty="0" smtClean="0"/>
              <a:t>大学教育の改革の</a:t>
            </a:r>
            <a:r>
              <a:rPr lang="ja-JP" altLang="en-US" sz="6000" dirty="0" smtClean="0"/>
              <a:t>ヒント</a:t>
            </a:r>
            <a:endParaRPr kumimoji="1" lang="ja-JP" altLang="en-US" sz="6000" dirty="0"/>
          </a:p>
        </p:txBody>
      </p:sp>
      <p:sp>
        <p:nvSpPr>
          <p:cNvPr id="3" name="コンテンツ プレースホルダー 2"/>
          <p:cNvSpPr>
            <a:spLocks noGrp="1"/>
          </p:cNvSpPr>
          <p:nvPr>
            <p:ph sz="half" idx="1"/>
          </p:nvPr>
        </p:nvSpPr>
        <p:spPr>
          <a:xfrm>
            <a:off x="838200" y="1825625"/>
            <a:ext cx="5181600" cy="2835592"/>
          </a:xfrm>
        </p:spPr>
        <p:txBody>
          <a:bodyPr>
            <a:noAutofit/>
          </a:bodyPr>
          <a:lstStyle/>
          <a:p>
            <a:r>
              <a:rPr kumimoji="1" lang="en-US" altLang="ja-JP" sz="2400" dirty="0" smtClean="0"/>
              <a:t>NHK</a:t>
            </a:r>
            <a:r>
              <a:rPr kumimoji="1" lang="ja-JP" altLang="en-US" sz="2400" dirty="0" smtClean="0"/>
              <a:t>の病名推理番組：ドクター</a:t>
            </a:r>
            <a:r>
              <a:rPr kumimoji="1" lang="en-US" altLang="ja-JP" sz="2400" dirty="0" smtClean="0"/>
              <a:t>G</a:t>
            </a:r>
            <a:r>
              <a:rPr kumimoji="1" lang="ja-JP" altLang="en-US" sz="2400" dirty="0" smtClean="0"/>
              <a:t>（</a:t>
            </a:r>
            <a:r>
              <a:rPr lang="ja-JP" altLang="en-US" sz="2400" dirty="0"/>
              <a:t>ジェ</a:t>
            </a:r>
            <a:r>
              <a:rPr kumimoji="1" lang="ja-JP" altLang="en-US" sz="2400" dirty="0" smtClean="0"/>
              <a:t>ネラル）</a:t>
            </a:r>
            <a:endParaRPr kumimoji="1" lang="en-US" altLang="ja-JP" sz="2400" dirty="0" smtClean="0"/>
          </a:p>
          <a:p>
            <a:pPr lvl="1"/>
            <a:r>
              <a:rPr lang="ja-JP" altLang="en-US" sz="2000" dirty="0"/>
              <a:t>患者の病状から，病名を解明し，診療方法を確定するまでのプロセスを見せる。</a:t>
            </a:r>
          </a:p>
          <a:p>
            <a:pPr lvl="1"/>
            <a:r>
              <a:rPr lang="ja-JP" altLang="en-US" sz="2000" dirty="0"/>
              <a:t>研修医の最初の見立ては，全て外れ。</a:t>
            </a:r>
          </a:p>
          <a:p>
            <a:pPr lvl="1"/>
            <a:r>
              <a:rPr lang="ja-JP" altLang="en-US" sz="2000" dirty="0"/>
              <a:t>総合診療医のアドバイスを受けながら，可能性のある病名を全てチェックし，除外すべきものを除外して，正解にたどり着く。</a:t>
            </a:r>
          </a:p>
          <a:p>
            <a:pPr lvl="1"/>
            <a:endParaRPr kumimoji="1" lang="ja-JP" altLang="en-US" sz="2000" dirty="0"/>
          </a:p>
        </p:txBody>
      </p:sp>
      <p:sp>
        <p:nvSpPr>
          <p:cNvPr id="6" name="コンテンツ プレースホルダー 5"/>
          <p:cNvSpPr>
            <a:spLocks noGrp="1"/>
          </p:cNvSpPr>
          <p:nvPr>
            <p:ph sz="half" idx="2"/>
          </p:nvPr>
        </p:nvSpPr>
        <p:spPr/>
        <p:txBody>
          <a:bodyPr>
            <a:normAutofit/>
          </a:bodyPr>
          <a:lstStyle/>
          <a:p>
            <a:r>
              <a:rPr kumimoji="1" lang="ja-JP" altLang="en-US" sz="2400" dirty="0" smtClean="0"/>
              <a:t>この番組から，大学教育の改善にヒントを得ることができる。</a:t>
            </a:r>
            <a:endParaRPr kumimoji="1" lang="en-US" altLang="ja-JP" sz="2400" dirty="0" smtClean="0"/>
          </a:p>
          <a:p>
            <a:pPr lvl="1"/>
            <a:r>
              <a:rPr kumimoji="1" lang="ja-JP" altLang="en-US" sz="2000" dirty="0" smtClean="0"/>
              <a:t>教員が，具体的な事例を先に用意する。</a:t>
            </a:r>
            <a:endParaRPr kumimoji="1" lang="en-US" altLang="ja-JP" sz="2000" dirty="0" smtClean="0"/>
          </a:p>
          <a:p>
            <a:pPr lvl="1"/>
            <a:r>
              <a:rPr lang="ja-JP" altLang="en-US" sz="2000" dirty="0" smtClean="0"/>
              <a:t>学生の一つのグループは，その事例に適用されるべき，法原理と法ルールを探索し，意見を述べる。</a:t>
            </a:r>
            <a:endParaRPr lang="en-US" altLang="ja-JP" sz="2000" dirty="0" smtClean="0"/>
          </a:p>
          <a:p>
            <a:pPr lvl="1"/>
            <a:r>
              <a:rPr kumimoji="1" lang="ja-JP" altLang="en-US" sz="2000" dirty="0"/>
              <a:t>他</a:t>
            </a:r>
            <a:r>
              <a:rPr kumimoji="1" lang="ja-JP" altLang="en-US" sz="2000" dirty="0" smtClean="0"/>
              <a:t>のグループの学生は，結論が異なる法原理・法ルールを探索する。</a:t>
            </a:r>
            <a:endParaRPr kumimoji="1" lang="en-US" altLang="ja-JP" sz="2000" dirty="0" smtClean="0"/>
          </a:p>
          <a:p>
            <a:pPr lvl="1"/>
            <a:r>
              <a:rPr kumimoji="1" lang="ja-JP" altLang="en-US" sz="2000" dirty="0" smtClean="0"/>
              <a:t>両グループで，解決策を巡って，議論を行う。</a:t>
            </a:r>
            <a:endParaRPr kumimoji="1" lang="en-US" altLang="ja-JP" sz="2000" dirty="0" smtClean="0"/>
          </a:p>
          <a:p>
            <a:pPr lvl="1"/>
            <a:r>
              <a:rPr lang="ja-JP" altLang="en-US" sz="2000" dirty="0"/>
              <a:t>最終的</a:t>
            </a:r>
            <a:r>
              <a:rPr lang="ja-JP" altLang="en-US" sz="2000" dirty="0" smtClean="0"/>
              <a:t>に，両者が納得できる解決策と，ルールの改善を提言する。</a:t>
            </a:r>
            <a:endParaRPr kumimoji="1" lang="ja-JP" altLang="en-US" sz="2000" dirty="0"/>
          </a:p>
        </p:txBody>
      </p:sp>
      <p:pic>
        <p:nvPicPr>
          <p:cNvPr id="7" name="Picture 4" descr="C:\kagayama\WWW\lawschool_jp\kagayama\material\civi_law\contract\obligation\presentation\2015\NHK_DoctorG2014.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74519" y="4691697"/>
            <a:ext cx="2712721" cy="1538558"/>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8" name="スライド番号プレースホルダー 7"/>
          <p:cNvSpPr>
            <a:spLocks noGrp="1"/>
          </p:cNvSpPr>
          <p:nvPr>
            <p:ph type="sldNum" sz="quarter" idx="12"/>
          </p:nvPr>
        </p:nvSpPr>
        <p:spPr/>
        <p:txBody>
          <a:bodyPr/>
          <a:lstStyle/>
          <a:p>
            <a:fld id="{A0C4542F-C35A-41EC-80CF-01AB155FDC20}" type="slidenum">
              <a:rPr kumimoji="1" lang="ja-JP" altLang="en-US" smtClean="0"/>
              <a:t>26</a:t>
            </a:fld>
            <a:endParaRPr kumimoji="1" lang="ja-JP" altLang="en-US"/>
          </a:p>
        </p:txBody>
      </p:sp>
    </p:spTree>
    <p:extLst>
      <p:ext uri="{BB962C8B-B14F-4D97-AF65-F5344CB8AC3E}">
        <p14:creationId xmlns:p14="http://schemas.microsoft.com/office/powerpoint/2010/main" val="11639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250"/>
                                        <p:tgtEl>
                                          <p:spTgt spid="3">
                                            <p:txEl>
                                              <p:pRg st="1" end="1"/>
                                            </p:txEl>
                                          </p:spTgt>
                                        </p:tgtEl>
                                      </p:cBhvr>
                                    </p:animEffect>
                                  </p:childTnLst>
                                </p:cTn>
                              </p:par>
                              <p:par>
                                <p:cTn id="13" presetID="4" presetClass="entr" presetSubtype="3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out)">
                                      <p:cBhvr>
                                        <p:cTn id="15" dur="1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7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up)">
                                      <p:cBhvr>
                                        <p:cTn id="25" dur="1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up)">
                                      <p:cBhvr>
                                        <p:cTn id="30" dur="125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75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wipe(up)">
                                      <p:cBhvr>
                                        <p:cTn id="40" dur="1750"/>
                                        <p:tgtEl>
                                          <p:spTgt spid="6">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wipe(up)">
                                      <p:cBhvr>
                                        <p:cTn id="45" dur="1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wipe(up)">
                                      <p:cBhvr>
                                        <p:cTn id="50" dur="1250"/>
                                        <p:tgtEl>
                                          <p:spTgt spid="6">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wipe(up)">
                                      <p:cBhvr>
                                        <p:cTn id="55" dur="12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838200" y="365125"/>
            <a:ext cx="10515600" cy="1053227"/>
          </a:xfrm>
        </p:spPr>
        <p:txBody>
          <a:bodyPr>
            <a:normAutofit/>
          </a:bodyPr>
          <a:lstStyle/>
          <a:p>
            <a:r>
              <a:rPr kumimoji="1" lang="ja-JP" altLang="en-US" sz="6000" dirty="0" smtClean="0"/>
              <a:t>講義方式から寺子屋方式へ</a:t>
            </a:r>
            <a:endParaRPr kumimoji="1" lang="ja-JP" altLang="en-US" sz="6000" dirty="0"/>
          </a:p>
        </p:txBody>
      </p:sp>
      <p:sp>
        <p:nvSpPr>
          <p:cNvPr id="2" name="日付プレースホルダー 1"/>
          <p:cNvSpPr>
            <a:spLocks noGrp="1"/>
          </p:cNvSpPr>
          <p:nvPr>
            <p:ph type="dt" sz="half" idx="10"/>
          </p:nvPr>
        </p:nvSpPr>
        <p:spPr/>
        <p:txBody>
          <a:bodyPr/>
          <a:lstStyle/>
          <a:p>
            <a:r>
              <a:rPr kumimoji="1" lang="en-US" altLang="ja-JP" smtClean="0"/>
              <a:t>2018/5/29</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4" name="スライド番号プレースホルダー 3"/>
          <p:cNvSpPr>
            <a:spLocks noGrp="1"/>
          </p:cNvSpPr>
          <p:nvPr>
            <p:ph type="sldNum" sz="quarter" idx="12"/>
          </p:nvPr>
        </p:nvSpPr>
        <p:spPr/>
        <p:txBody>
          <a:bodyPr/>
          <a:lstStyle/>
          <a:p>
            <a:fld id="{A0C4542F-C35A-41EC-80CF-01AB155FDC20}" type="slidenum">
              <a:rPr kumimoji="1" lang="ja-JP" altLang="en-US" smtClean="0"/>
              <a:t>27</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76" y="1588955"/>
            <a:ext cx="4928354" cy="364698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301" y="1588955"/>
            <a:ext cx="4862643" cy="3646982"/>
          </a:xfrm>
          <a:prstGeom prst="rect">
            <a:avLst/>
          </a:prstGeom>
        </p:spPr>
      </p:pic>
      <p:sp>
        <p:nvSpPr>
          <p:cNvPr id="9" name="右矢印 8"/>
          <p:cNvSpPr/>
          <p:nvPr/>
        </p:nvSpPr>
        <p:spPr>
          <a:xfrm>
            <a:off x="5623906" y="2211821"/>
            <a:ext cx="978408" cy="780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783653" y="3162930"/>
            <a:ext cx="677108" cy="2233527"/>
          </a:xfrm>
          <a:prstGeom prst="rect">
            <a:avLst/>
          </a:prstGeom>
          <a:noFill/>
        </p:spPr>
        <p:txBody>
          <a:bodyPr vert="eaVert" wrap="square" rtlCol="0">
            <a:spAutoFit/>
          </a:bodyPr>
          <a:lstStyle/>
          <a:p>
            <a:r>
              <a:rPr kumimoji="1" lang="ja-JP" altLang="en-US" sz="3200" dirty="0" smtClean="0"/>
              <a:t>歴史を遡る</a:t>
            </a:r>
            <a:endParaRPr kumimoji="1" lang="ja-JP" altLang="en-US" sz="3200" dirty="0"/>
          </a:p>
        </p:txBody>
      </p:sp>
      <p:sp>
        <p:nvSpPr>
          <p:cNvPr id="12" name="テキスト ボックス 11"/>
          <p:cNvSpPr txBox="1"/>
          <p:nvPr/>
        </p:nvSpPr>
        <p:spPr>
          <a:xfrm>
            <a:off x="6680276" y="5377728"/>
            <a:ext cx="4928354" cy="707886"/>
          </a:xfrm>
          <a:prstGeom prst="rect">
            <a:avLst/>
          </a:prstGeom>
          <a:noFill/>
        </p:spPr>
        <p:txBody>
          <a:bodyPr wrap="square" rtlCol="0">
            <a:spAutoFit/>
          </a:bodyPr>
          <a:lstStyle/>
          <a:p>
            <a:pPr algn="ctr"/>
            <a:r>
              <a:rPr lang="zh-TW" altLang="en-US" sz="2000" dirty="0"/>
              <a:t>渡辺崋山画「寺子屋図」田原市</a:t>
            </a:r>
            <a:r>
              <a:rPr lang="zh-TW" altLang="en-US" sz="2000" dirty="0" smtClean="0"/>
              <a:t>博物館蔵</a:t>
            </a:r>
            <a:endParaRPr lang="en-US" altLang="zh-TW" sz="2000" dirty="0" smtClean="0"/>
          </a:p>
          <a:p>
            <a:pPr algn="ctr"/>
            <a:r>
              <a:rPr lang="zh-TW" altLang="en-US" sz="2000" dirty="0" smtClean="0"/>
              <a:t>（</a:t>
            </a:r>
            <a:r>
              <a:rPr lang="zh-TW" altLang="en-US" sz="2000" dirty="0"/>
              <a:t>文政</a:t>
            </a:r>
            <a:r>
              <a:rPr lang="zh-TW" altLang="en-US" sz="2000" dirty="0" smtClean="0"/>
              <a:t>元年</a:t>
            </a:r>
            <a:r>
              <a:rPr lang="ja-JP" altLang="en-US" sz="2000" dirty="0" smtClean="0"/>
              <a:t>（</a:t>
            </a:r>
            <a:r>
              <a:rPr lang="en-US" altLang="ja-JP" sz="2000" dirty="0" smtClean="0"/>
              <a:t>1818</a:t>
            </a:r>
            <a:r>
              <a:rPr lang="ja-JP" altLang="en-US" sz="2000" dirty="0" smtClean="0"/>
              <a:t>年）</a:t>
            </a:r>
            <a:r>
              <a:rPr lang="zh-TW" altLang="en-US" sz="2000" dirty="0" smtClean="0"/>
              <a:t>）</a:t>
            </a:r>
            <a:endParaRPr kumimoji="1" lang="ja-JP" altLang="en-US" sz="2000" dirty="0"/>
          </a:p>
        </p:txBody>
      </p:sp>
      <p:sp>
        <p:nvSpPr>
          <p:cNvPr id="13" name="テキスト ボックス 12"/>
          <p:cNvSpPr txBox="1"/>
          <p:nvPr/>
        </p:nvSpPr>
        <p:spPr>
          <a:xfrm>
            <a:off x="618914" y="5459077"/>
            <a:ext cx="4940605" cy="400110"/>
          </a:xfrm>
          <a:prstGeom prst="rect">
            <a:avLst/>
          </a:prstGeom>
          <a:noFill/>
        </p:spPr>
        <p:txBody>
          <a:bodyPr wrap="square" rtlCol="0">
            <a:spAutoFit/>
          </a:bodyPr>
          <a:lstStyle/>
          <a:p>
            <a:pPr algn="ctr"/>
            <a:r>
              <a:rPr kumimoji="1" lang="ja-JP" altLang="en-US" sz="2000" dirty="0" smtClean="0"/>
              <a:t>法科大学院での民法の講義（</a:t>
            </a:r>
            <a:r>
              <a:rPr kumimoji="1" lang="en-US" altLang="ja-JP" sz="2000" dirty="0" smtClean="0"/>
              <a:t>2013</a:t>
            </a:r>
            <a:r>
              <a:rPr kumimoji="1" lang="ja-JP" altLang="en-US" sz="2000" dirty="0" smtClean="0"/>
              <a:t>年）</a:t>
            </a:r>
            <a:endParaRPr kumimoji="1" lang="ja-JP" altLang="en-US" sz="2000" dirty="0"/>
          </a:p>
        </p:txBody>
      </p:sp>
    </p:spTree>
    <p:extLst>
      <p:ext uri="{BB962C8B-B14F-4D97-AF65-F5344CB8AC3E}">
        <p14:creationId xmlns:p14="http://schemas.microsoft.com/office/powerpoint/2010/main" val="146489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t>大学教育の改革の方法の概要</a:t>
            </a:r>
            <a:endParaRPr kumimoji="1" lang="ja-JP" altLang="en-US" sz="5400" dirty="0"/>
          </a:p>
        </p:txBody>
      </p:sp>
      <p:sp>
        <p:nvSpPr>
          <p:cNvPr id="3" name="テキスト プレースホルダー 2"/>
          <p:cNvSpPr>
            <a:spLocks noGrp="1"/>
          </p:cNvSpPr>
          <p:nvPr>
            <p:ph type="body" idx="1"/>
          </p:nvPr>
        </p:nvSpPr>
        <p:spPr/>
        <p:txBody>
          <a:bodyPr>
            <a:normAutofit/>
          </a:bodyPr>
          <a:lstStyle/>
          <a:p>
            <a:r>
              <a:rPr kumimoji="1" lang="ja-JP" altLang="en-US" sz="3200" dirty="0" smtClean="0"/>
              <a:t>トップダウン式推論</a:t>
            </a:r>
            <a:endParaRPr kumimoji="1" lang="ja-JP" altLang="en-US" sz="3200" dirty="0"/>
          </a:p>
        </p:txBody>
      </p:sp>
      <p:sp>
        <p:nvSpPr>
          <p:cNvPr id="4" name="コンテンツ プレースホルダー 3"/>
          <p:cNvSpPr>
            <a:spLocks noGrp="1"/>
          </p:cNvSpPr>
          <p:nvPr>
            <p:ph sz="half" idx="2"/>
          </p:nvPr>
        </p:nvSpPr>
        <p:spPr/>
        <p:txBody>
          <a:bodyPr>
            <a:normAutofit fontScale="92500" lnSpcReduction="10000"/>
          </a:bodyPr>
          <a:lstStyle/>
          <a:p>
            <a:pPr>
              <a:lnSpc>
                <a:spcPct val="110000"/>
              </a:lnSpc>
            </a:pPr>
            <a:r>
              <a:rPr lang="ja-JP" altLang="en-US" dirty="0" smtClean="0"/>
              <a:t>条文の意味や判例紹介は，講義で教える必要はない。</a:t>
            </a:r>
            <a:endParaRPr lang="en-US" altLang="ja-JP" dirty="0" smtClean="0"/>
          </a:p>
          <a:p>
            <a:pPr>
              <a:lnSpc>
                <a:spcPct val="110000"/>
              </a:lnSpc>
            </a:pPr>
            <a:r>
              <a:rPr kumimoji="1" lang="ja-JP" altLang="en-US" dirty="0"/>
              <a:t>教員</a:t>
            </a:r>
            <a:r>
              <a:rPr kumimoji="1" lang="ja-JP" altLang="en-US" dirty="0" smtClean="0"/>
              <a:t>が事前にビデオ教材を作成して，予習させることが可能。</a:t>
            </a:r>
            <a:endParaRPr kumimoji="1" lang="en-US" altLang="ja-JP" dirty="0" smtClean="0"/>
          </a:p>
          <a:p>
            <a:pPr>
              <a:lnSpc>
                <a:spcPct val="110000"/>
              </a:lnSpc>
            </a:pPr>
            <a:r>
              <a:rPr lang="ja-JP" altLang="en-US" dirty="0" smtClean="0"/>
              <a:t>ビデオ</a:t>
            </a:r>
            <a:r>
              <a:rPr lang="ja-JP" altLang="en-US" dirty="0"/>
              <a:t>教材</a:t>
            </a:r>
            <a:r>
              <a:rPr lang="ja-JP" altLang="en-US" dirty="0" smtClean="0"/>
              <a:t>で</a:t>
            </a:r>
            <a:r>
              <a:rPr lang="ja-JP" altLang="en-US" dirty="0"/>
              <a:t>学習</a:t>
            </a:r>
            <a:r>
              <a:rPr lang="ja-JP" altLang="en-US" dirty="0" smtClean="0"/>
              <a:t>した</a:t>
            </a:r>
            <a:r>
              <a:rPr lang="ja-JP" altLang="en-US" dirty="0"/>
              <a:t>学生に</a:t>
            </a:r>
            <a:r>
              <a:rPr lang="ja-JP" altLang="en-US" dirty="0" smtClean="0"/>
              <a:t>対して，条文の裏にある法原理や法の体系を折に触れて説明する方が，理解が深まる。</a:t>
            </a:r>
            <a:endParaRPr kumimoji="1" lang="ja-JP" altLang="en-US" dirty="0"/>
          </a:p>
        </p:txBody>
      </p:sp>
      <p:sp>
        <p:nvSpPr>
          <p:cNvPr id="5" name="テキスト プレースホルダー 4"/>
          <p:cNvSpPr>
            <a:spLocks noGrp="1"/>
          </p:cNvSpPr>
          <p:nvPr>
            <p:ph type="body" sz="quarter" idx="3"/>
          </p:nvPr>
        </p:nvSpPr>
        <p:spPr/>
        <p:txBody>
          <a:bodyPr>
            <a:normAutofit/>
          </a:bodyPr>
          <a:lstStyle/>
          <a:p>
            <a:r>
              <a:rPr kumimoji="1" lang="ja-JP" altLang="en-US" sz="3200" dirty="0" smtClean="0"/>
              <a:t>ボトムアップ式の推論</a:t>
            </a:r>
            <a:endParaRPr kumimoji="1" lang="ja-JP" altLang="en-US" sz="3200" dirty="0"/>
          </a:p>
        </p:txBody>
      </p:sp>
      <p:sp>
        <p:nvSpPr>
          <p:cNvPr id="6" name="コンテンツ プレースホルダー 5"/>
          <p:cNvSpPr>
            <a:spLocks noGrp="1"/>
          </p:cNvSpPr>
          <p:nvPr>
            <p:ph sz="quarter" idx="4"/>
          </p:nvPr>
        </p:nvSpPr>
        <p:spPr/>
        <p:txBody>
          <a:bodyPr/>
          <a:lstStyle/>
          <a:p>
            <a:pPr>
              <a:lnSpc>
                <a:spcPct val="100000"/>
              </a:lnSpc>
            </a:pPr>
            <a:r>
              <a:rPr kumimoji="1" lang="ja-JP" altLang="en-US" dirty="0" smtClean="0"/>
              <a:t>学生にとって難解な事例を与えて，グループで検討させ，その結果を発表させることが，最も効率的な学習を生み出す。</a:t>
            </a:r>
            <a:endParaRPr kumimoji="1" lang="en-US" altLang="ja-JP" dirty="0" smtClean="0"/>
          </a:p>
          <a:p>
            <a:pPr>
              <a:lnSpc>
                <a:spcPct val="100000"/>
              </a:lnSpc>
            </a:pPr>
            <a:r>
              <a:rPr lang="ja-JP" altLang="en-US" dirty="0"/>
              <a:t>教員</a:t>
            </a:r>
            <a:r>
              <a:rPr lang="ja-JP" altLang="en-US" dirty="0" smtClean="0"/>
              <a:t>は，グループの発表について，誤りの指摘と改善のためのアドバイスを与える役割に徹するのがよい。</a:t>
            </a:r>
            <a:endParaRPr kumimoji="1" lang="ja-JP" altLang="en-US" dirty="0"/>
          </a:p>
        </p:txBody>
      </p:sp>
      <p:sp>
        <p:nvSpPr>
          <p:cNvPr id="7" name="日付プレースホルダー 6"/>
          <p:cNvSpPr>
            <a:spLocks noGrp="1"/>
          </p:cNvSpPr>
          <p:nvPr>
            <p:ph type="dt" sz="half" idx="10"/>
          </p:nvPr>
        </p:nvSpPr>
        <p:spPr/>
        <p:txBody>
          <a:bodyPr/>
          <a:lstStyle/>
          <a:p>
            <a:r>
              <a:rPr kumimoji="1" lang="en-US" altLang="ja-JP" smtClean="0"/>
              <a:t>2018/5/29</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28</a:t>
            </a:fld>
            <a:endParaRPr kumimoji="1" lang="ja-JP" altLang="en-US"/>
          </a:p>
        </p:txBody>
      </p:sp>
    </p:spTree>
    <p:extLst>
      <p:ext uri="{BB962C8B-B14F-4D97-AF65-F5344CB8AC3E}">
        <p14:creationId xmlns:p14="http://schemas.microsoft.com/office/powerpoint/2010/main" val="25333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225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up)">
                                      <p:cBhvr>
                                        <p:cTn id="2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b="1" dirty="0" smtClean="0">
                <a:latin typeface="Times New Roman" panose="02020603050405020304" pitchFamily="18" charset="0"/>
                <a:cs typeface="Times New Roman" panose="02020603050405020304" pitchFamily="18" charset="0"/>
              </a:rPr>
              <a:t>2012</a:t>
            </a:r>
            <a:r>
              <a:rPr kumimoji="1" lang="ja-JP" altLang="en-US" dirty="0" smtClean="0">
                <a:latin typeface="Times New Roman" panose="02020603050405020304" pitchFamily="18" charset="0"/>
                <a:cs typeface="Times New Roman" panose="02020603050405020304" pitchFamily="18" charset="0"/>
              </a:rPr>
              <a:t>年中</a:t>
            </a:r>
            <a:r>
              <a:rPr kumimoji="1" lang="ja-JP" altLang="en-US" dirty="0" smtClean="0"/>
              <a:t>教審答申（質的転換答申）</a:t>
            </a:r>
            <a:endParaRPr kumimoji="1" lang="ja-JP" altLang="en-US" dirty="0"/>
          </a:p>
        </p:txBody>
      </p:sp>
      <p:sp>
        <p:nvSpPr>
          <p:cNvPr id="9" name="コンテンツ プレースホルダー 8"/>
          <p:cNvSpPr>
            <a:spLocks noGrp="1"/>
          </p:cNvSpPr>
          <p:nvPr>
            <p:ph idx="1"/>
          </p:nvPr>
        </p:nvSpPr>
        <p:spPr/>
        <p:txBody>
          <a:bodyPr>
            <a:noAutofit/>
          </a:bodyPr>
          <a:lstStyle/>
          <a:p>
            <a:pPr>
              <a:lnSpc>
                <a:spcPct val="100000"/>
              </a:lnSpc>
            </a:pPr>
            <a:r>
              <a:rPr lang="ja-JP" altLang="en-US" sz="3200" dirty="0"/>
              <a:t>新たな未来を築くための大学教育の質的転換に</a:t>
            </a:r>
            <a:r>
              <a:rPr lang="ja-JP" altLang="en-US" sz="3200" dirty="0" smtClean="0"/>
              <a:t>向けて</a:t>
            </a:r>
            <a:r>
              <a:rPr lang="en-US" altLang="ja-JP" sz="3200" dirty="0" smtClean="0"/>
              <a:t/>
            </a:r>
            <a:br>
              <a:rPr lang="en-US" altLang="ja-JP" sz="3200" dirty="0" smtClean="0"/>
            </a:br>
            <a:r>
              <a:rPr lang="ja-JP" altLang="en-US" sz="3200" dirty="0" smtClean="0"/>
              <a:t>～</a:t>
            </a:r>
            <a:r>
              <a:rPr lang="ja-JP" altLang="en-US" sz="3200" dirty="0"/>
              <a:t>生涯学び続け，主体的に考える力を育成する大学へ</a:t>
            </a:r>
            <a:r>
              <a:rPr lang="ja-JP" altLang="en-US" sz="3200" dirty="0" smtClean="0"/>
              <a:t>～</a:t>
            </a:r>
            <a:r>
              <a:rPr lang="en-US" altLang="ja-JP" sz="2000" dirty="0" smtClean="0"/>
              <a:t/>
            </a:r>
            <a:br>
              <a:rPr lang="en-US" altLang="ja-JP" sz="2000" dirty="0" smtClean="0"/>
            </a:br>
            <a:endParaRPr lang="en-US" altLang="ja-JP" sz="2000" dirty="0" smtClean="0"/>
          </a:p>
          <a:p>
            <a:pPr lvl="1">
              <a:lnSpc>
                <a:spcPct val="100000"/>
              </a:lnSpc>
            </a:pPr>
            <a:r>
              <a:rPr lang="ja-JP" altLang="en-US" sz="2800" dirty="0" smtClean="0"/>
              <a:t>大学</a:t>
            </a:r>
            <a:r>
              <a:rPr lang="ja-JP" altLang="en-US" sz="2800" dirty="0"/>
              <a:t>がわが国にとって必要な人材を養成するためには</a:t>
            </a:r>
            <a:r>
              <a:rPr lang="ja-JP" altLang="en-US" sz="2800" dirty="0" smtClean="0"/>
              <a:t>，</a:t>
            </a:r>
            <a:endParaRPr lang="en-US" altLang="ja-JP" sz="2800" dirty="0" smtClean="0"/>
          </a:p>
          <a:p>
            <a:pPr lvl="1">
              <a:lnSpc>
                <a:spcPct val="100000"/>
              </a:lnSpc>
            </a:pPr>
            <a:r>
              <a:rPr lang="ja-JP" altLang="en-US" sz="2800" dirty="0" smtClean="0"/>
              <a:t>従来</a:t>
            </a:r>
            <a:r>
              <a:rPr lang="ja-JP" altLang="en-US" sz="2800" dirty="0"/>
              <a:t>のような知識の伝達・注入を中心とした授業から</a:t>
            </a:r>
            <a:r>
              <a:rPr lang="ja-JP" altLang="en-US" sz="2800" dirty="0" smtClean="0"/>
              <a:t>，</a:t>
            </a:r>
            <a:endParaRPr lang="en-US" altLang="ja-JP" sz="2800" dirty="0" smtClean="0"/>
          </a:p>
          <a:p>
            <a:pPr lvl="1">
              <a:lnSpc>
                <a:spcPct val="100000"/>
              </a:lnSpc>
            </a:pPr>
            <a:r>
              <a:rPr lang="ja-JP" altLang="en-US" sz="2800" dirty="0" smtClean="0"/>
              <a:t>教員</a:t>
            </a:r>
            <a:r>
              <a:rPr lang="ja-JP" altLang="en-US" sz="2800" dirty="0"/>
              <a:t>と学生が意思疎通を図りつつ，一緒になって切磋琢磨し，相互に刺激を与えながら知的に成長する場を創り</a:t>
            </a:r>
            <a:r>
              <a:rPr lang="ja-JP" altLang="en-US" sz="2800" dirty="0" smtClean="0"/>
              <a:t>，</a:t>
            </a:r>
            <a:endParaRPr lang="en-US" altLang="ja-JP" sz="2800" dirty="0" smtClean="0"/>
          </a:p>
          <a:p>
            <a:pPr lvl="1">
              <a:lnSpc>
                <a:spcPct val="100000"/>
              </a:lnSpc>
            </a:pPr>
            <a:r>
              <a:rPr lang="ja-JP" altLang="en-US" sz="2800" dirty="0" smtClean="0"/>
              <a:t>学生</a:t>
            </a:r>
            <a:r>
              <a:rPr lang="ja-JP" altLang="en-US" sz="2800" dirty="0"/>
              <a:t>が主体的に問題を発見し解を見いだしていく能動的学修（アクティブ・ラーニング）への転換が必要で</a:t>
            </a:r>
            <a:r>
              <a:rPr lang="ja-JP" altLang="en-US" sz="2800" dirty="0" smtClean="0"/>
              <a:t>ある。</a:t>
            </a:r>
            <a:endParaRPr kumimoji="1" lang="ja-JP" altLang="en-US" sz="2800" dirty="0"/>
          </a:p>
        </p:txBody>
      </p:sp>
      <p:sp>
        <p:nvSpPr>
          <p:cNvPr id="5" name="日付プレースホルダー 4"/>
          <p:cNvSpPr>
            <a:spLocks noGrp="1"/>
          </p:cNvSpPr>
          <p:nvPr>
            <p:ph type="dt" sz="half" idx="10"/>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29</a:t>
            </a:fld>
            <a:endParaRPr kumimoji="1" lang="ja-JP" altLang="en-US"/>
          </a:p>
        </p:txBody>
      </p:sp>
    </p:spTree>
    <p:extLst>
      <p:ext uri="{BB962C8B-B14F-4D97-AF65-F5344CB8AC3E}">
        <p14:creationId xmlns:p14="http://schemas.microsoft.com/office/powerpoint/2010/main" val="30973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up)">
                                      <p:cBhvr>
                                        <p:cTn id="17" dur="175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up)">
                                      <p:cBhvr>
                                        <p:cTn id="22" dur="17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715751"/>
            <a:ext cx="4614949" cy="3461212"/>
          </a:xfrm>
          <a:prstGeom prst="rect">
            <a:avLst/>
          </a:prstGeom>
        </p:spPr>
      </p:pic>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457" y="1870075"/>
            <a:ext cx="3878580" cy="3406140"/>
          </a:xfrm>
          <a:prstGeom prst="rect">
            <a:avLst/>
          </a:prstGeom>
        </p:spPr>
      </p:pic>
      <p:sp>
        <p:nvSpPr>
          <p:cNvPr id="8" name="タイトル 7"/>
          <p:cNvSpPr>
            <a:spLocks noGrp="1"/>
          </p:cNvSpPr>
          <p:nvPr>
            <p:ph type="title"/>
          </p:nvPr>
        </p:nvSpPr>
        <p:spPr/>
        <p:txBody>
          <a:bodyPr/>
          <a:lstStyle/>
          <a:p>
            <a:r>
              <a:rPr kumimoji="1" lang="ja-JP" altLang="en-US" dirty="0" smtClean="0"/>
              <a:t>加賀山 茂の自己紹介・経歴</a:t>
            </a:r>
            <a:endParaRPr kumimoji="1" lang="ja-JP" altLang="en-US" dirty="0"/>
          </a:p>
        </p:txBody>
      </p:sp>
      <p:sp>
        <p:nvSpPr>
          <p:cNvPr id="9" name="コンテンツ プレースホルダー 8"/>
          <p:cNvSpPr>
            <a:spLocks noGrp="1"/>
          </p:cNvSpPr>
          <p:nvPr>
            <p:ph idx="1"/>
          </p:nvPr>
        </p:nvSpPr>
        <p:spPr/>
        <p:txBody>
          <a:bodyPr>
            <a:normAutofit lnSpcReduction="10000"/>
          </a:bodyPr>
          <a:lstStyle/>
          <a:p>
            <a:r>
              <a:rPr kumimoji="1" lang="en-US" altLang="ja-JP" dirty="0" smtClean="0"/>
              <a:t>1948</a:t>
            </a:r>
            <a:r>
              <a:rPr kumimoji="1" lang="ja-JP" altLang="en-US" dirty="0" smtClean="0"/>
              <a:t>年 愛媛県宇和島生まれ（現在</a:t>
            </a:r>
            <a:r>
              <a:rPr kumimoji="1" lang="en-US" altLang="ja-JP" dirty="0" smtClean="0"/>
              <a:t>70</a:t>
            </a:r>
            <a:r>
              <a:rPr kumimoji="1" lang="ja-JP" altLang="en-US" dirty="0" smtClean="0"/>
              <a:t>歳）</a:t>
            </a:r>
            <a:endParaRPr kumimoji="1" lang="en-US" altLang="ja-JP" dirty="0" smtClean="0"/>
          </a:p>
          <a:p>
            <a:r>
              <a:rPr kumimoji="1" lang="en-US" altLang="ja-JP" dirty="0" smtClean="0"/>
              <a:t>1979</a:t>
            </a:r>
            <a:r>
              <a:rPr kumimoji="1" lang="ja-JP" altLang="en-US" dirty="0" smtClean="0"/>
              <a:t>年 大阪大学法学部，大学院博士課程単位取得退学（</a:t>
            </a:r>
            <a:r>
              <a:rPr kumimoji="1" lang="en-US" altLang="ja-JP" dirty="0" smtClean="0"/>
              <a:t>31</a:t>
            </a:r>
            <a:r>
              <a:rPr kumimoji="1" lang="ja-JP" altLang="en-US" dirty="0" smtClean="0"/>
              <a:t>歳）</a:t>
            </a:r>
            <a:endParaRPr kumimoji="1" lang="en-US" altLang="ja-JP" dirty="0" smtClean="0"/>
          </a:p>
          <a:p>
            <a:r>
              <a:rPr lang="en-US" altLang="ja-JP" dirty="0" smtClean="0"/>
              <a:t>1979</a:t>
            </a:r>
            <a:r>
              <a:rPr lang="ja-JP" altLang="en-US" dirty="0" smtClean="0"/>
              <a:t>年 国民生活センター研究部職員（</a:t>
            </a:r>
            <a:r>
              <a:rPr lang="en-US" altLang="ja-JP" dirty="0" smtClean="0"/>
              <a:t>4</a:t>
            </a:r>
            <a:r>
              <a:rPr lang="ja-JP" altLang="en-US" dirty="0" smtClean="0"/>
              <a:t>年半）消費者問題の実務</a:t>
            </a:r>
            <a:endParaRPr lang="en-US" altLang="ja-JP" dirty="0" smtClean="0"/>
          </a:p>
          <a:p>
            <a:r>
              <a:rPr kumimoji="1" lang="en-US" altLang="ja-JP" dirty="0" smtClean="0"/>
              <a:t>1984</a:t>
            </a:r>
            <a:r>
              <a:rPr kumimoji="1" lang="ja-JP" altLang="en-US" dirty="0" smtClean="0"/>
              <a:t>年 大阪大学教養部講師（</a:t>
            </a:r>
            <a:r>
              <a:rPr kumimoji="1" lang="en-US" altLang="ja-JP" dirty="0" smtClean="0"/>
              <a:t>3</a:t>
            </a:r>
            <a:r>
              <a:rPr kumimoji="1" lang="ja-JP" altLang="en-US" dirty="0" smtClean="0"/>
              <a:t>年）民法，法律人工知能</a:t>
            </a:r>
            <a:endParaRPr kumimoji="1" lang="en-US" altLang="ja-JP" dirty="0" smtClean="0"/>
          </a:p>
          <a:p>
            <a:r>
              <a:rPr lang="en-US" altLang="ja-JP" dirty="0" smtClean="0"/>
              <a:t>1987</a:t>
            </a:r>
            <a:r>
              <a:rPr lang="ja-JP" altLang="en-US" dirty="0" smtClean="0"/>
              <a:t>年 大阪大学</a:t>
            </a:r>
            <a:r>
              <a:rPr lang="ja-JP" altLang="en-US" dirty="0"/>
              <a:t>法</a:t>
            </a:r>
            <a:r>
              <a:rPr lang="ja-JP" altLang="en-US" dirty="0" smtClean="0"/>
              <a:t>学部助教授，教授（</a:t>
            </a:r>
            <a:r>
              <a:rPr lang="en-US" altLang="ja-JP" dirty="0" smtClean="0"/>
              <a:t>10</a:t>
            </a:r>
            <a:r>
              <a:rPr lang="ja-JP" altLang="en-US" dirty="0" smtClean="0"/>
              <a:t>年）民法，法律人工知能</a:t>
            </a:r>
            <a:endParaRPr lang="en-US" altLang="ja-JP" dirty="0" smtClean="0"/>
          </a:p>
          <a:p>
            <a:r>
              <a:rPr kumimoji="1" lang="en-US" altLang="ja-JP" dirty="0" smtClean="0"/>
              <a:t>1997</a:t>
            </a:r>
            <a:r>
              <a:rPr kumimoji="1" lang="ja-JP" altLang="en-US" dirty="0" smtClean="0"/>
              <a:t>年 名古屋大学法学部教授（</a:t>
            </a:r>
            <a:r>
              <a:rPr kumimoji="1" lang="en-US" altLang="ja-JP" dirty="0" smtClean="0"/>
              <a:t>10</a:t>
            </a:r>
            <a:r>
              <a:rPr kumimoji="1" lang="ja-JP" altLang="en-US" dirty="0" smtClean="0"/>
              <a:t>年）民法，アジア法整備支援</a:t>
            </a:r>
            <a:endParaRPr kumimoji="1" lang="en-US" altLang="ja-JP" dirty="0" smtClean="0"/>
          </a:p>
          <a:p>
            <a:r>
              <a:rPr lang="en-US" altLang="ja-JP" dirty="0" smtClean="0"/>
              <a:t>2005</a:t>
            </a:r>
            <a:r>
              <a:rPr lang="ja-JP" altLang="en-US" dirty="0" smtClean="0"/>
              <a:t>年 明治</a:t>
            </a:r>
            <a:r>
              <a:rPr lang="ja-JP" altLang="en-US" dirty="0"/>
              <a:t>学院</a:t>
            </a:r>
            <a:r>
              <a:rPr lang="ja-JP" altLang="en-US" dirty="0" smtClean="0"/>
              <a:t>大学法科大学院，法学部（</a:t>
            </a:r>
            <a:r>
              <a:rPr lang="en-US" altLang="ja-JP" dirty="0" smtClean="0"/>
              <a:t>11</a:t>
            </a:r>
            <a:r>
              <a:rPr lang="ja-JP" altLang="en-US" dirty="0" smtClean="0"/>
              <a:t>年）民法，消費者法</a:t>
            </a:r>
            <a:endParaRPr lang="en-US" altLang="ja-JP" dirty="0" smtClean="0"/>
          </a:p>
          <a:p>
            <a:r>
              <a:rPr lang="en-US" altLang="ja-JP" dirty="0"/>
              <a:t>2015</a:t>
            </a:r>
            <a:r>
              <a:rPr lang="ja-JP" altLang="en-US" dirty="0" smtClean="0"/>
              <a:t>年 </a:t>
            </a:r>
            <a:r>
              <a:rPr kumimoji="1" lang="ja-JP" altLang="en-US" dirty="0" smtClean="0"/>
              <a:t>明治</a:t>
            </a:r>
            <a:r>
              <a:rPr kumimoji="1" lang="ja-JP" altLang="en-US" dirty="0"/>
              <a:t>学院</a:t>
            </a:r>
            <a:r>
              <a:rPr kumimoji="1" lang="ja-JP" altLang="en-US" dirty="0" smtClean="0"/>
              <a:t>大学「法と経営学研究科」委員長（</a:t>
            </a:r>
            <a:r>
              <a:rPr kumimoji="1" lang="en-US" altLang="ja-JP" dirty="0" smtClean="0"/>
              <a:t>2</a:t>
            </a:r>
            <a:r>
              <a:rPr kumimoji="1" lang="ja-JP" altLang="en-US" dirty="0" smtClean="0"/>
              <a:t>年）退職</a:t>
            </a:r>
            <a:endParaRPr kumimoji="1" lang="en-US" altLang="ja-JP" dirty="0" smtClean="0"/>
          </a:p>
          <a:p>
            <a:r>
              <a:rPr lang="en-US" altLang="ja-JP" dirty="0"/>
              <a:t>2017</a:t>
            </a:r>
            <a:r>
              <a:rPr lang="ja-JP" altLang="en-US" dirty="0" smtClean="0"/>
              <a:t>年 名古屋大学・明治学院大学名誉教授</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3</a:t>
            </a:fld>
            <a:endParaRPr kumimoji="1" lang="ja-JP" altLang="en-US"/>
          </a:p>
        </p:txBody>
      </p:sp>
    </p:spTree>
    <p:extLst>
      <p:ext uri="{BB962C8B-B14F-4D97-AF65-F5344CB8AC3E}">
        <p14:creationId xmlns:p14="http://schemas.microsoft.com/office/powerpoint/2010/main" val="26925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ou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50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1000"/>
                                        <p:tgtEl>
                                          <p:spTgt spid="9">
                                            <p:txEl>
                                              <p:pRg st="1" end="1"/>
                                            </p:txEl>
                                          </p:spTgt>
                                        </p:tgtEl>
                                      </p:cBhvr>
                                    </p:animEffect>
                                  </p:childTnLst>
                                </p:cTn>
                              </p:par>
                              <p:par>
                                <p:cTn id="23" presetID="10" presetClass="exit" presetSubtype="0" fill="hold"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wipe(left)">
                                      <p:cBhvr>
                                        <p:cTn id="33" dur="10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wipe(left)">
                                      <p:cBhvr>
                                        <p:cTn id="38" dur="10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wipe(left)">
                                      <p:cBhvr>
                                        <p:cTn id="43" dur="10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animEffect transition="in" filter="wipe(left)">
                                      <p:cBhvr>
                                        <p:cTn id="48" dur="1000"/>
                                        <p:tgtEl>
                                          <p:spTgt spid="9">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animEffect transition="in" filter="wipe(left)">
                                      <p:cBhvr>
                                        <p:cTn id="53" dur="1000"/>
                                        <p:tgtEl>
                                          <p:spTgt spid="9">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xEl>
                                              <p:pRg st="7" end="7"/>
                                            </p:txEl>
                                          </p:spTgt>
                                        </p:tgtEl>
                                        <p:attrNameLst>
                                          <p:attrName>style.visibility</p:attrName>
                                        </p:attrNameLst>
                                      </p:cBhvr>
                                      <p:to>
                                        <p:strVal val="visible"/>
                                      </p:to>
                                    </p:set>
                                    <p:animEffect transition="in" filter="wipe(left)">
                                      <p:cBhvr>
                                        <p:cTn id="58" dur="1000"/>
                                        <p:tgtEl>
                                          <p:spTgt spid="9">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animEffect transition="in" filter="wipe(left)">
                                      <p:cBhvr>
                                        <p:cTn id="63" dur="1000"/>
                                        <p:tgtEl>
                                          <p:spTgt spid="9">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kumimoji="1" lang="ja-JP" altLang="en-US" sz="5400" dirty="0" smtClean="0"/>
              <a:t>リーダーシップとフォロワーシップ</a:t>
            </a:r>
            <a:endParaRPr kumimoji="1" lang="ja-JP" altLang="en-US" sz="5400" dirty="0"/>
          </a:p>
        </p:txBody>
      </p:sp>
      <p:sp>
        <p:nvSpPr>
          <p:cNvPr id="8" name="テキスト プレースホルダー 7"/>
          <p:cNvSpPr>
            <a:spLocks noGrp="1"/>
          </p:cNvSpPr>
          <p:nvPr>
            <p:ph type="body" idx="1"/>
          </p:nvPr>
        </p:nvSpPr>
        <p:spPr>
          <a:xfrm>
            <a:off x="831850" y="2729340"/>
            <a:ext cx="10515600" cy="3049668"/>
          </a:xfrm>
        </p:spPr>
        <p:txBody>
          <a:bodyPr>
            <a:normAutofit/>
          </a:bodyPr>
          <a:lstStyle/>
          <a:p>
            <a:pPr marL="342900" indent="-342900">
              <a:lnSpc>
                <a:spcPct val="100000"/>
              </a:lnSpc>
              <a:buFont typeface="Wingdings" panose="05000000000000000000" pitchFamily="2" charset="2"/>
              <a:buChar char="n"/>
            </a:pPr>
            <a:r>
              <a:rPr kumimoji="1" lang="ja-JP" altLang="en-US" sz="4400" dirty="0" smtClean="0">
                <a:solidFill>
                  <a:schemeClr val="tx1"/>
                </a:solidFill>
              </a:rPr>
              <a:t>フォロワーあってのリーダーシップ</a:t>
            </a:r>
            <a:endParaRPr kumimoji="1" lang="en-US" altLang="ja-JP" sz="4400" dirty="0" smtClean="0">
              <a:solidFill>
                <a:schemeClr val="tx1"/>
              </a:solidFill>
            </a:endParaRPr>
          </a:p>
          <a:p>
            <a:pPr marL="800100" lvl="1" indent="-342900">
              <a:lnSpc>
                <a:spcPct val="100000"/>
              </a:lnSpc>
              <a:buFont typeface="Wingdings" panose="05000000000000000000" pitchFamily="2" charset="2"/>
              <a:buChar char="n"/>
            </a:pPr>
            <a:r>
              <a:rPr lang="ja-JP" altLang="en-US" sz="4000" dirty="0" smtClean="0">
                <a:solidFill>
                  <a:schemeClr val="tx1"/>
                </a:solidFill>
              </a:rPr>
              <a:t>フォロワーの類型（数量分析）</a:t>
            </a:r>
            <a:endParaRPr lang="en-US" altLang="ja-JP" sz="4000" dirty="0" smtClean="0">
              <a:solidFill>
                <a:schemeClr val="tx1"/>
              </a:solidFill>
            </a:endParaRPr>
          </a:p>
          <a:p>
            <a:pPr marL="800100" lvl="1" indent="-342900">
              <a:lnSpc>
                <a:spcPct val="100000"/>
              </a:lnSpc>
              <a:buFont typeface="Wingdings" panose="05000000000000000000" pitchFamily="2" charset="2"/>
              <a:buChar char="n"/>
            </a:pPr>
            <a:r>
              <a:rPr kumimoji="1" lang="ja-JP" altLang="en-US" sz="4000" dirty="0" smtClean="0">
                <a:solidFill>
                  <a:schemeClr val="tx1"/>
                </a:solidFill>
              </a:rPr>
              <a:t>フォロワーの類型（分布）</a:t>
            </a:r>
            <a:endParaRPr kumimoji="1" lang="en-US" altLang="ja-JP" sz="4000" dirty="0" smtClean="0">
              <a:solidFill>
                <a:schemeClr val="tx1"/>
              </a:solidFill>
            </a:endParaRPr>
          </a:p>
          <a:p>
            <a:pPr marL="800100" lvl="1" indent="-342900">
              <a:lnSpc>
                <a:spcPct val="100000"/>
              </a:lnSpc>
              <a:buFont typeface="Wingdings" panose="05000000000000000000" pitchFamily="2" charset="2"/>
              <a:buChar char="n"/>
            </a:pPr>
            <a:r>
              <a:rPr lang="ja-JP" altLang="en-US" sz="4000" dirty="0" smtClean="0">
                <a:solidFill>
                  <a:schemeClr val="tx1"/>
                </a:solidFill>
              </a:rPr>
              <a:t>フォロワーの類型（スタイル・流動化）</a:t>
            </a:r>
            <a:endParaRPr kumimoji="1" lang="ja-JP" altLang="en-US" sz="4000" dirty="0">
              <a:solidFill>
                <a:schemeClr val="tx1"/>
              </a:solidFill>
            </a:endParaRPr>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30</a:t>
            </a:fld>
            <a:endParaRPr kumimoji="1" lang="ja-JP" altLang="en-US"/>
          </a:p>
        </p:txBody>
      </p:sp>
    </p:spTree>
    <p:extLst>
      <p:ext uri="{BB962C8B-B14F-4D97-AF65-F5344CB8AC3E}">
        <p14:creationId xmlns:p14="http://schemas.microsoft.com/office/powerpoint/2010/main" val="1554589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フォロワーの類型（数量分析）</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31</a:t>
            </a:fld>
            <a:endParaRPr kumimoji="1" lang="ja-JP" altLang="en-US"/>
          </a:p>
        </p:txBody>
      </p:sp>
      <p:grpSp>
        <p:nvGrpSpPr>
          <p:cNvPr id="30" name="グループ化 29"/>
          <p:cNvGrpSpPr/>
          <p:nvPr/>
        </p:nvGrpSpPr>
        <p:grpSpPr>
          <a:xfrm>
            <a:off x="1682460" y="1690688"/>
            <a:ext cx="8860850" cy="4598963"/>
            <a:chOff x="399494" y="299680"/>
            <a:chExt cx="8292227" cy="6377465"/>
          </a:xfrm>
        </p:grpSpPr>
        <p:sp>
          <p:nvSpPr>
            <p:cNvPr id="31" name="正方形/長方形 30"/>
            <p:cNvSpPr/>
            <p:nvPr/>
          </p:nvSpPr>
          <p:spPr>
            <a:xfrm>
              <a:off x="3419872" y="2276872"/>
              <a:ext cx="2376264" cy="2304256"/>
            </a:xfrm>
            <a:prstGeom prst="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71599" y="833494"/>
              <a:ext cx="7200801" cy="5259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1187624" y="3429000"/>
              <a:ext cx="6756919" cy="18427"/>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572000" y="1162459"/>
              <a:ext cx="0" cy="4570797"/>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334374" y="3447427"/>
              <a:ext cx="475253" cy="363257"/>
            </a:xfrm>
            <a:prstGeom prst="rect">
              <a:avLst/>
            </a:prstGeom>
            <a:noFill/>
          </p:spPr>
          <p:txBody>
            <a:bodyPr wrap="square" rtlCol="0">
              <a:spAutoFit/>
            </a:bodyPr>
            <a:lstStyle/>
            <a:p>
              <a:r>
                <a:rPr kumimoji="1" lang="en-US" altLang="ja-JP" sz="2000" dirty="0" smtClean="0"/>
                <a:t>30</a:t>
              </a:r>
              <a:endParaRPr kumimoji="1" lang="ja-JP" altLang="en-US" sz="2000" dirty="0"/>
            </a:p>
          </p:txBody>
        </p:sp>
        <p:sp>
          <p:nvSpPr>
            <p:cNvPr id="36" name="テキスト ボックス 35"/>
            <p:cNvSpPr txBox="1"/>
            <p:nvPr/>
          </p:nvSpPr>
          <p:spPr>
            <a:xfrm>
              <a:off x="7596336" y="3447427"/>
              <a:ext cx="475253" cy="363257"/>
            </a:xfrm>
            <a:prstGeom prst="rect">
              <a:avLst/>
            </a:prstGeom>
            <a:noFill/>
          </p:spPr>
          <p:txBody>
            <a:bodyPr wrap="square" rtlCol="0">
              <a:spAutoFit/>
            </a:bodyPr>
            <a:lstStyle/>
            <a:p>
              <a:r>
                <a:rPr kumimoji="1" lang="en-US" altLang="ja-JP" sz="2000" dirty="0" smtClean="0"/>
                <a:t>60</a:t>
              </a:r>
              <a:endParaRPr kumimoji="1" lang="ja-JP" altLang="en-US" sz="2000" dirty="0"/>
            </a:p>
          </p:txBody>
        </p:sp>
        <p:sp>
          <p:nvSpPr>
            <p:cNvPr id="37" name="テキスト ボックス 36"/>
            <p:cNvSpPr txBox="1"/>
            <p:nvPr/>
          </p:nvSpPr>
          <p:spPr>
            <a:xfrm>
              <a:off x="1072411" y="3429000"/>
              <a:ext cx="475253" cy="400110"/>
            </a:xfrm>
            <a:prstGeom prst="rect">
              <a:avLst/>
            </a:prstGeom>
            <a:noFill/>
          </p:spPr>
          <p:txBody>
            <a:bodyPr wrap="square" rtlCol="0">
              <a:spAutoFit/>
            </a:bodyPr>
            <a:lstStyle/>
            <a:p>
              <a:r>
                <a:rPr kumimoji="1" lang="en-US" altLang="ja-JP" sz="2000" dirty="0" smtClean="0"/>
                <a:t>0</a:t>
              </a:r>
              <a:endParaRPr kumimoji="1" lang="ja-JP" altLang="en-US" sz="2000" dirty="0"/>
            </a:p>
          </p:txBody>
        </p:sp>
        <p:sp>
          <p:nvSpPr>
            <p:cNvPr id="38" name="テキスト ボックス 37"/>
            <p:cNvSpPr txBox="1"/>
            <p:nvPr/>
          </p:nvSpPr>
          <p:spPr>
            <a:xfrm>
              <a:off x="3185379" y="3447427"/>
              <a:ext cx="475253" cy="363257"/>
            </a:xfrm>
            <a:prstGeom prst="rect">
              <a:avLst/>
            </a:prstGeom>
            <a:noFill/>
          </p:spPr>
          <p:txBody>
            <a:bodyPr wrap="square" rtlCol="0">
              <a:spAutoFit/>
            </a:bodyPr>
            <a:lstStyle/>
            <a:p>
              <a:r>
                <a:rPr kumimoji="1" lang="en-US" altLang="ja-JP" sz="2000" dirty="0" smtClean="0"/>
                <a:t>20</a:t>
              </a:r>
              <a:endParaRPr kumimoji="1" lang="ja-JP" altLang="en-US" sz="2000" dirty="0"/>
            </a:p>
          </p:txBody>
        </p:sp>
        <p:sp>
          <p:nvSpPr>
            <p:cNvPr id="39" name="テキスト ボックス 38"/>
            <p:cNvSpPr txBox="1"/>
            <p:nvPr/>
          </p:nvSpPr>
          <p:spPr>
            <a:xfrm>
              <a:off x="5552245" y="3447427"/>
              <a:ext cx="475253" cy="363257"/>
            </a:xfrm>
            <a:prstGeom prst="rect">
              <a:avLst/>
            </a:prstGeom>
            <a:noFill/>
          </p:spPr>
          <p:txBody>
            <a:bodyPr wrap="square" rtlCol="0">
              <a:spAutoFit/>
            </a:bodyPr>
            <a:lstStyle/>
            <a:p>
              <a:r>
                <a:rPr kumimoji="1" lang="en-US" altLang="ja-JP" sz="2000" dirty="0" smtClean="0"/>
                <a:t>20</a:t>
              </a:r>
              <a:endParaRPr kumimoji="1" lang="ja-JP" altLang="en-US" sz="2000" dirty="0"/>
            </a:p>
          </p:txBody>
        </p:sp>
        <p:sp>
          <p:nvSpPr>
            <p:cNvPr id="40" name="テキスト ボックス 39"/>
            <p:cNvSpPr txBox="1"/>
            <p:nvPr/>
          </p:nvSpPr>
          <p:spPr>
            <a:xfrm>
              <a:off x="4334374" y="833495"/>
              <a:ext cx="475253" cy="363257"/>
            </a:xfrm>
            <a:prstGeom prst="rect">
              <a:avLst/>
            </a:prstGeom>
            <a:noFill/>
          </p:spPr>
          <p:txBody>
            <a:bodyPr wrap="square" rtlCol="0">
              <a:spAutoFit/>
            </a:bodyPr>
            <a:lstStyle/>
            <a:p>
              <a:r>
                <a:rPr kumimoji="1" lang="en-US" altLang="ja-JP" sz="2000" dirty="0" smtClean="0"/>
                <a:t>60</a:t>
              </a:r>
              <a:endParaRPr kumimoji="1" lang="ja-JP" altLang="en-US" sz="2000" dirty="0"/>
            </a:p>
          </p:txBody>
        </p:sp>
        <p:sp>
          <p:nvSpPr>
            <p:cNvPr id="41" name="テキスト ボックス 40"/>
            <p:cNvSpPr txBox="1"/>
            <p:nvPr/>
          </p:nvSpPr>
          <p:spPr>
            <a:xfrm>
              <a:off x="4334374" y="4590906"/>
              <a:ext cx="475253" cy="363257"/>
            </a:xfrm>
            <a:prstGeom prst="rect">
              <a:avLst/>
            </a:prstGeom>
            <a:noFill/>
          </p:spPr>
          <p:txBody>
            <a:bodyPr wrap="square" rtlCol="0">
              <a:spAutoFit/>
            </a:bodyPr>
            <a:lstStyle/>
            <a:p>
              <a:r>
                <a:rPr kumimoji="1" lang="en-US" altLang="ja-JP" sz="2000" dirty="0" smtClean="0"/>
                <a:t>20</a:t>
              </a:r>
              <a:endParaRPr kumimoji="1" lang="ja-JP" altLang="en-US" sz="2000" dirty="0"/>
            </a:p>
          </p:txBody>
        </p:sp>
        <p:sp>
          <p:nvSpPr>
            <p:cNvPr id="42" name="テキスト ボックス 41"/>
            <p:cNvSpPr txBox="1"/>
            <p:nvPr/>
          </p:nvSpPr>
          <p:spPr>
            <a:xfrm>
              <a:off x="4334374" y="1913615"/>
              <a:ext cx="475253" cy="363257"/>
            </a:xfrm>
            <a:prstGeom prst="rect">
              <a:avLst/>
            </a:prstGeom>
            <a:noFill/>
          </p:spPr>
          <p:txBody>
            <a:bodyPr wrap="square" rtlCol="0">
              <a:spAutoFit/>
            </a:bodyPr>
            <a:lstStyle/>
            <a:p>
              <a:r>
                <a:rPr kumimoji="1" lang="en-US" altLang="ja-JP" sz="2000" dirty="0" smtClean="0"/>
                <a:t>20</a:t>
              </a:r>
              <a:endParaRPr kumimoji="1" lang="ja-JP" altLang="en-US" sz="2000" dirty="0"/>
            </a:p>
          </p:txBody>
        </p:sp>
        <p:sp>
          <p:nvSpPr>
            <p:cNvPr id="43" name="テキスト ボックス 42"/>
            <p:cNvSpPr txBox="1"/>
            <p:nvPr/>
          </p:nvSpPr>
          <p:spPr>
            <a:xfrm>
              <a:off x="4413245" y="5733256"/>
              <a:ext cx="475253" cy="205319"/>
            </a:xfrm>
            <a:prstGeom prst="rect">
              <a:avLst/>
            </a:prstGeom>
            <a:noFill/>
          </p:spPr>
          <p:txBody>
            <a:bodyPr wrap="square" rtlCol="0">
              <a:spAutoFit/>
            </a:bodyPr>
            <a:lstStyle/>
            <a:p>
              <a:r>
                <a:rPr kumimoji="1" lang="en-US" altLang="ja-JP" sz="2000" dirty="0" smtClean="0"/>
                <a:t>0</a:t>
              </a:r>
              <a:endParaRPr kumimoji="1" lang="ja-JP" altLang="en-US" sz="2000" dirty="0"/>
            </a:p>
          </p:txBody>
        </p:sp>
        <p:sp>
          <p:nvSpPr>
            <p:cNvPr id="44" name="テキスト ボックス 43"/>
            <p:cNvSpPr txBox="1"/>
            <p:nvPr/>
          </p:nvSpPr>
          <p:spPr>
            <a:xfrm>
              <a:off x="1553726" y="1445875"/>
              <a:ext cx="1794138" cy="830997"/>
            </a:xfrm>
            <a:prstGeom prst="rect">
              <a:avLst/>
            </a:prstGeom>
            <a:noFill/>
          </p:spPr>
          <p:txBody>
            <a:bodyPr wrap="square" rtlCol="0">
              <a:spAutoFit/>
            </a:bodyPr>
            <a:lstStyle/>
            <a:p>
              <a:pPr algn="ctr"/>
              <a:r>
                <a:rPr lang="ja-JP" altLang="en-US" sz="2400" dirty="0" smtClean="0"/>
                <a:t>④孤立型</a:t>
              </a:r>
              <a:endParaRPr lang="en-US" altLang="ja-JP" sz="2400" dirty="0" smtClean="0"/>
            </a:p>
            <a:p>
              <a:pPr algn="ctr"/>
              <a:r>
                <a:rPr lang="ja-JP" altLang="en-US" sz="2400" dirty="0" smtClean="0"/>
                <a:t>　フォロワー</a:t>
              </a:r>
              <a:endParaRPr kumimoji="1" lang="ja-JP" altLang="en-US" sz="2400" dirty="0"/>
            </a:p>
          </p:txBody>
        </p:sp>
        <p:sp>
          <p:nvSpPr>
            <p:cNvPr id="45" name="テキスト ボックス 44"/>
            <p:cNvSpPr txBox="1"/>
            <p:nvPr/>
          </p:nvSpPr>
          <p:spPr>
            <a:xfrm>
              <a:off x="5868144" y="1445875"/>
              <a:ext cx="1800200" cy="830997"/>
            </a:xfrm>
            <a:prstGeom prst="rect">
              <a:avLst/>
            </a:prstGeom>
            <a:noFill/>
          </p:spPr>
          <p:txBody>
            <a:bodyPr wrap="square" rtlCol="0">
              <a:spAutoFit/>
            </a:bodyPr>
            <a:lstStyle/>
            <a:p>
              <a:pPr algn="ctr"/>
              <a:r>
                <a:rPr lang="ja-JP" altLang="en-US" sz="2400" dirty="0" smtClean="0"/>
                <a:t>③模範的</a:t>
              </a:r>
              <a:endParaRPr lang="en-US" altLang="ja-JP" sz="2400" dirty="0" smtClean="0"/>
            </a:p>
            <a:p>
              <a:pPr algn="ctr"/>
              <a:r>
                <a:rPr lang="ja-JP" altLang="en-US" sz="2400" dirty="0" smtClean="0"/>
                <a:t>　フォロワー</a:t>
              </a:r>
              <a:endParaRPr kumimoji="1" lang="ja-JP" altLang="en-US" sz="2400" dirty="0"/>
            </a:p>
          </p:txBody>
        </p:sp>
        <p:sp>
          <p:nvSpPr>
            <p:cNvPr id="46" name="テキスト ボックス 45"/>
            <p:cNvSpPr txBox="1"/>
            <p:nvPr/>
          </p:nvSpPr>
          <p:spPr>
            <a:xfrm>
              <a:off x="1553726" y="4509120"/>
              <a:ext cx="1866146" cy="830997"/>
            </a:xfrm>
            <a:prstGeom prst="rect">
              <a:avLst/>
            </a:prstGeom>
            <a:noFill/>
          </p:spPr>
          <p:txBody>
            <a:bodyPr wrap="square" rtlCol="0">
              <a:spAutoFit/>
            </a:bodyPr>
            <a:lstStyle/>
            <a:p>
              <a:pPr algn="ctr"/>
              <a:r>
                <a:rPr lang="ja-JP" altLang="en-US" sz="2400" dirty="0" smtClean="0"/>
                <a:t>①消極的</a:t>
              </a:r>
              <a:endParaRPr lang="en-US" altLang="ja-JP" sz="2400" dirty="0" smtClean="0"/>
            </a:p>
            <a:p>
              <a:pPr algn="ctr"/>
              <a:r>
                <a:rPr lang="ja-JP" altLang="en-US" sz="2400" dirty="0" smtClean="0"/>
                <a:t>　フォロワー</a:t>
              </a:r>
              <a:endParaRPr kumimoji="1" lang="ja-JP" altLang="en-US" sz="2400" dirty="0"/>
            </a:p>
          </p:txBody>
        </p:sp>
        <p:sp>
          <p:nvSpPr>
            <p:cNvPr id="47" name="テキスト ボックス 46"/>
            <p:cNvSpPr txBox="1"/>
            <p:nvPr/>
          </p:nvSpPr>
          <p:spPr>
            <a:xfrm>
              <a:off x="5868144" y="4509120"/>
              <a:ext cx="1794138" cy="830997"/>
            </a:xfrm>
            <a:prstGeom prst="rect">
              <a:avLst/>
            </a:prstGeom>
            <a:noFill/>
          </p:spPr>
          <p:txBody>
            <a:bodyPr wrap="square" rtlCol="0">
              <a:spAutoFit/>
            </a:bodyPr>
            <a:lstStyle/>
            <a:p>
              <a:pPr algn="ctr"/>
              <a:r>
                <a:rPr lang="ja-JP" altLang="en-US" sz="2400" dirty="0" smtClean="0"/>
                <a:t>②順応型</a:t>
              </a:r>
              <a:endParaRPr lang="en-US" altLang="ja-JP" sz="2400" dirty="0" smtClean="0"/>
            </a:p>
            <a:p>
              <a:pPr algn="ctr"/>
              <a:r>
                <a:rPr lang="ja-JP" altLang="en-US" sz="2400" dirty="0" smtClean="0"/>
                <a:t>　フォロワー</a:t>
              </a:r>
              <a:endParaRPr kumimoji="1" lang="ja-JP" altLang="en-US" sz="2400" dirty="0"/>
            </a:p>
          </p:txBody>
        </p:sp>
        <p:sp>
          <p:nvSpPr>
            <p:cNvPr id="48" name="テキスト ボックス 47"/>
            <p:cNvSpPr txBox="1"/>
            <p:nvPr/>
          </p:nvSpPr>
          <p:spPr>
            <a:xfrm>
              <a:off x="3678436" y="2596532"/>
              <a:ext cx="1772998" cy="830997"/>
            </a:xfrm>
            <a:prstGeom prst="rect">
              <a:avLst/>
            </a:prstGeom>
            <a:noFill/>
          </p:spPr>
          <p:txBody>
            <a:bodyPr wrap="square" rtlCol="0">
              <a:spAutoFit/>
            </a:bodyPr>
            <a:lstStyle/>
            <a:p>
              <a:pPr algn="ctr"/>
              <a:r>
                <a:rPr lang="ja-JP" altLang="en-US" sz="2400" dirty="0" smtClean="0"/>
                <a:t>⑤実務型</a:t>
              </a:r>
              <a:endParaRPr lang="en-US" altLang="ja-JP" sz="2400" dirty="0" smtClean="0"/>
            </a:p>
            <a:p>
              <a:pPr algn="ctr"/>
              <a:r>
                <a:rPr lang="ja-JP" altLang="en-US" sz="2400" dirty="0" smtClean="0"/>
                <a:t>　フォロワー</a:t>
              </a:r>
              <a:endParaRPr kumimoji="1" lang="ja-JP" altLang="en-US" sz="2400" dirty="0"/>
            </a:p>
          </p:txBody>
        </p:sp>
        <p:sp>
          <p:nvSpPr>
            <p:cNvPr id="49" name="テキスト ボックス 48"/>
            <p:cNvSpPr txBox="1"/>
            <p:nvPr/>
          </p:nvSpPr>
          <p:spPr>
            <a:xfrm>
              <a:off x="3301059" y="299680"/>
              <a:ext cx="2613890" cy="400110"/>
            </a:xfrm>
            <a:prstGeom prst="rect">
              <a:avLst/>
            </a:prstGeom>
            <a:noFill/>
          </p:spPr>
          <p:txBody>
            <a:bodyPr wrap="square" rtlCol="0">
              <a:spAutoFit/>
            </a:bodyPr>
            <a:lstStyle/>
            <a:p>
              <a:pPr algn="ctr"/>
              <a:r>
                <a:rPr kumimoji="1" lang="ja-JP" altLang="en-US" sz="2000" dirty="0" smtClean="0"/>
                <a:t>独自の批判的思考</a:t>
              </a:r>
              <a:endParaRPr kumimoji="1" lang="ja-JP" altLang="en-US" sz="2000" dirty="0"/>
            </a:p>
          </p:txBody>
        </p:sp>
        <p:sp>
          <p:nvSpPr>
            <p:cNvPr id="50" name="テキスト ボックス 49"/>
            <p:cNvSpPr txBox="1"/>
            <p:nvPr/>
          </p:nvSpPr>
          <p:spPr>
            <a:xfrm>
              <a:off x="3110453" y="6277035"/>
              <a:ext cx="2858097" cy="400110"/>
            </a:xfrm>
            <a:prstGeom prst="rect">
              <a:avLst/>
            </a:prstGeom>
            <a:noFill/>
          </p:spPr>
          <p:txBody>
            <a:bodyPr wrap="square" rtlCol="0">
              <a:spAutoFit/>
            </a:bodyPr>
            <a:lstStyle/>
            <a:p>
              <a:pPr algn="ctr"/>
              <a:r>
                <a:rPr kumimoji="1" lang="ja-JP" altLang="en-US" sz="2000" dirty="0" smtClean="0"/>
                <a:t>依存的・無批判的思考</a:t>
              </a:r>
              <a:endParaRPr kumimoji="1" lang="ja-JP" altLang="en-US" sz="2000" dirty="0"/>
            </a:p>
          </p:txBody>
        </p:sp>
        <p:sp>
          <p:nvSpPr>
            <p:cNvPr id="51" name="テキスト ボックス 50"/>
            <p:cNvSpPr txBox="1"/>
            <p:nvPr/>
          </p:nvSpPr>
          <p:spPr>
            <a:xfrm>
              <a:off x="399494" y="2328590"/>
              <a:ext cx="460842" cy="2138278"/>
            </a:xfrm>
            <a:prstGeom prst="rect">
              <a:avLst/>
            </a:prstGeom>
            <a:noFill/>
          </p:spPr>
          <p:txBody>
            <a:bodyPr vert="eaVert" wrap="square" rtlCol="0">
              <a:spAutoFit/>
            </a:bodyPr>
            <a:lstStyle/>
            <a:p>
              <a:r>
                <a:rPr kumimoji="1" lang="ja-JP" altLang="en-US" sz="2000" dirty="0" smtClean="0"/>
                <a:t>消極的関与</a:t>
              </a:r>
              <a:endParaRPr kumimoji="1" lang="ja-JP" altLang="en-US" sz="2000" dirty="0"/>
            </a:p>
          </p:txBody>
        </p:sp>
        <p:sp>
          <p:nvSpPr>
            <p:cNvPr id="52" name="テキスト ボックス 51"/>
            <p:cNvSpPr txBox="1"/>
            <p:nvPr/>
          </p:nvSpPr>
          <p:spPr>
            <a:xfrm>
              <a:off x="8230879" y="2328590"/>
              <a:ext cx="460842" cy="2163459"/>
            </a:xfrm>
            <a:prstGeom prst="rect">
              <a:avLst/>
            </a:prstGeom>
            <a:noFill/>
          </p:spPr>
          <p:txBody>
            <a:bodyPr vert="eaVert" wrap="square" rtlCol="0">
              <a:spAutoFit/>
            </a:bodyPr>
            <a:lstStyle/>
            <a:p>
              <a:r>
                <a:rPr kumimoji="1" lang="ja-JP" altLang="en-US" sz="2000" dirty="0" smtClean="0"/>
                <a:t>積極的関与</a:t>
              </a:r>
              <a:endParaRPr kumimoji="1" lang="ja-JP" altLang="en-US" sz="2000" dirty="0"/>
            </a:p>
          </p:txBody>
        </p:sp>
      </p:grpSp>
    </p:spTree>
    <p:extLst>
      <p:ext uri="{BB962C8B-B14F-4D97-AF65-F5344CB8AC3E}">
        <p14:creationId xmlns:p14="http://schemas.microsoft.com/office/powerpoint/2010/main" val="1982816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フォロワーの類型と分布</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32</a:t>
            </a:fld>
            <a:endParaRPr kumimoji="1" lang="ja-JP" altLang="en-US"/>
          </a:p>
        </p:txBody>
      </p:sp>
      <p:grpSp>
        <p:nvGrpSpPr>
          <p:cNvPr id="8" name="グループ化 7"/>
          <p:cNvGrpSpPr/>
          <p:nvPr/>
        </p:nvGrpSpPr>
        <p:grpSpPr>
          <a:xfrm>
            <a:off x="1532312" y="1574313"/>
            <a:ext cx="9127375" cy="4413303"/>
            <a:chOff x="251520" y="277352"/>
            <a:chExt cx="8640960" cy="6039134"/>
          </a:xfrm>
        </p:grpSpPr>
        <p:graphicFrame>
          <p:nvGraphicFramePr>
            <p:cNvPr id="9" name="グラフ 8"/>
            <p:cNvGraphicFramePr>
              <a:graphicFrameLocks/>
            </p:cNvGraphicFramePr>
            <p:nvPr>
              <p:extLst>
                <p:ext uri="{D42A27DB-BD31-4B8C-83A1-F6EECF244321}">
                  <p14:modId xmlns:p14="http://schemas.microsoft.com/office/powerpoint/2010/main" val="867345671"/>
                </p:ext>
              </p:extLst>
            </p:nvPr>
          </p:nvGraphicFramePr>
          <p:xfrm>
            <a:off x="251520" y="908721"/>
            <a:ext cx="8640960" cy="525658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矢印コネクタ 9"/>
            <p:cNvCxnSpPr/>
            <p:nvPr/>
          </p:nvCxnSpPr>
          <p:spPr>
            <a:xfrm>
              <a:off x="1187624" y="5891786"/>
              <a:ext cx="7200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144082" y="836712"/>
              <a:ext cx="0" cy="50405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749174" y="5340665"/>
              <a:ext cx="1023187" cy="400110"/>
            </a:xfrm>
            <a:prstGeom prst="rect">
              <a:avLst/>
            </a:prstGeom>
            <a:noFill/>
          </p:spPr>
          <p:txBody>
            <a:bodyPr wrap="square" rtlCol="0">
              <a:spAutoFit/>
            </a:bodyPr>
            <a:lstStyle/>
            <a:p>
              <a:r>
                <a:rPr kumimoji="1" lang="ja-JP" altLang="en-US" sz="2000" dirty="0" smtClean="0"/>
                <a:t>消極的</a:t>
              </a:r>
              <a:endParaRPr kumimoji="1" lang="ja-JP" altLang="en-US" sz="2000" dirty="0"/>
            </a:p>
          </p:txBody>
        </p:sp>
        <p:sp>
          <p:nvSpPr>
            <p:cNvPr id="13" name="正方形/長方形 12"/>
            <p:cNvSpPr/>
            <p:nvPr/>
          </p:nvSpPr>
          <p:spPr>
            <a:xfrm>
              <a:off x="4121949" y="4613066"/>
              <a:ext cx="954107" cy="400110"/>
            </a:xfrm>
            <a:prstGeom prst="rect">
              <a:avLst/>
            </a:prstGeom>
          </p:spPr>
          <p:txBody>
            <a:bodyPr wrap="none">
              <a:spAutoFit/>
            </a:bodyPr>
            <a:lstStyle/>
            <a:p>
              <a:r>
                <a:rPr lang="ja-JP" altLang="en-US" sz="2000" dirty="0" smtClean="0"/>
                <a:t>模範的</a:t>
              </a:r>
              <a:endParaRPr lang="ja-JP" altLang="en-US" sz="2000" dirty="0"/>
            </a:p>
          </p:txBody>
        </p:sp>
        <p:sp>
          <p:nvSpPr>
            <p:cNvPr id="14" name="正方形/長方形 13"/>
            <p:cNvSpPr/>
            <p:nvPr/>
          </p:nvSpPr>
          <p:spPr>
            <a:xfrm>
              <a:off x="6455233" y="5340665"/>
              <a:ext cx="954107" cy="400110"/>
            </a:xfrm>
            <a:prstGeom prst="rect">
              <a:avLst/>
            </a:prstGeom>
          </p:spPr>
          <p:txBody>
            <a:bodyPr wrap="none">
              <a:spAutoFit/>
            </a:bodyPr>
            <a:lstStyle/>
            <a:p>
              <a:r>
                <a:rPr lang="ja-JP" altLang="en-US" sz="2000" dirty="0" smtClean="0"/>
                <a:t>孤立型</a:t>
              </a:r>
              <a:endParaRPr lang="ja-JP" altLang="en-US" sz="2000" dirty="0"/>
            </a:p>
          </p:txBody>
        </p:sp>
        <p:sp>
          <p:nvSpPr>
            <p:cNvPr id="15" name="正方形/長方形 14"/>
            <p:cNvSpPr/>
            <p:nvPr/>
          </p:nvSpPr>
          <p:spPr>
            <a:xfrm>
              <a:off x="5364088" y="4973106"/>
              <a:ext cx="954107" cy="400110"/>
            </a:xfrm>
            <a:prstGeom prst="rect">
              <a:avLst/>
            </a:prstGeom>
          </p:spPr>
          <p:txBody>
            <a:bodyPr wrap="none">
              <a:spAutoFit/>
            </a:bodyPr>
            <a:lstStyle/>
            <a:p>
              <a:r>
                <a:rPr lang="ja-JP" altLang="en-US" sz="2000" dirty="0" smtClean="0"/>
                <a:t>実務型</a:t>
              </a:r>
              <a:endParaRPr lang="ja-JP" altLang="en-US" sz="2000" dirty="0"/>
            </a:p>
          </p:txBody>
        </p:sp>
        <p:sp>
          <p:nvSpPr>
            <p:cNvPr id="16" name="正方形/長方形 15"/>
            <p:cNvSpPr/>
            <p:nvPr/>
          </p:nvSpPr>
          <p:spPr>
            <a:xfrm>
              <a:off x="2825805" y="4973106"/>
              <a:ext cx="954107" cy="400110"/>
            </a:xfrm>
            <a:prstGeom prst="rect">
              <a:avLst/>
            </a:prstGeom>
          </p:spPr>
          <p:txBody>
            <a:bodyPr wrap="none">
              <a:spAutoFit/>
            </a:bodyPr>
            <a:lstStyle/>
            <a:p>
              <a:r>
                <a:rPr lang="ja-JP" altLang="en-US" sz="2000" dirty="0"/>
                <a:t>順応型</a:t>
              </a:r>
            </a:p>
          </p:txBody>
        </p:sp>
        <p:cxnSp>
          <p:nvCxnSpPr>
            <p:cNvPr id="17" name="直線コネクタ 16"/>
            <p:cNvCxnSpPr/>
            <p:nvPr/>
          </p:nvCxnSpPr>
          <p:spPr>
            <a:xfrm>
              <a:off x="2627784" y="4509120"/>
              <a:ext cx="0" cy="1382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516216" y="4509120"/>
              <a:ext cx="0" cy="1382666"/>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83568" y="277352"/>
              <a:ext cx="1008112" cy="400110"/>
            </a:xfrm>
            <a:prstGeom prst="rect">
              <a:avLst/>
            </a:prstGeom>
            <a:noFill/>
          </p:spPr>
          <p:txBody>
            <a:bodyPr wrap="square" rtlCol="0">
              <a:spAutoFit/>
            </a:bodyPr>
            <a:lstStyle/>
            <a:p>
              <a:r>
                <a:rPr kumimoji="1" lang="ja-JP" altLang="en-US" sz="2000" dirty="0" smtClean="0"/>
                <a:t>貢献度</a:t>
              </a:r>
              <a:endParaRPr kumimoji="1" lang="ja-JP" altLang="en-US" sz="2000" dirty="0"/>
            </a:p>
          </p:txBody>
        </p:sp>
        <p:sp>
          <p:nvSpPr>
            <p:cNvPr id="20" name="テキスト ボックス 19"/>
            <p:cNvSpPr txBox="1"/>
            <p:nvPr/>
          </p:nvSpPr>
          <p:spPr>
            <a:xfrm>
              <a:off x="8383889" y="4973106"/>
              <a:ext cx="466200" cy="1343380"/>
            </a:xfrm>
            <a:prstGeom prst="rect">
              <a:avLst/>
            </a:prstGeom>
            <a:noFill/>
          </p:spPr>
          <p:txBody>
            <a:bodyPr vert="eaVert" wrap="square" rtlCol="0">
              <a:spAutoFit/>
            </a:bodyPr>
            <a:lstStyle/>
            <a:p>
              <a:r>
                <a:rPr kumimoji="1" lang="ja-JP" altLang="en-US" sz="2000" dirty="0" smtClean="0"/>
                <a:t>人数比</a:t>
              </a:r>
              <a:endParaRPr kumimoji="1" lang="ja-JP" altLang="en-US" sz="2000" dirty="0"/>
            </a:p>
          </p:txBody>
        </p:sp>
      </p:grpSp>
    </p:spTree>
    <p:extLst>
      <p:ext uri="{BB962C8B-B14F-4D97-AF65-F5344CB8AC3E}">
        <p14:creationId xmlns:p14="http://schemas.microsoft.com/office/powerpoint/2010/main" val="976388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フォロワーのスタイルによる分類（流動化）</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33</a:t>
            </a:fld>
            <a:endParaRPr kumimoji="1" lang="ja-JP" altLang="en-US"/>
          </a:p>
        </p:txBody>
      </p:sp>
      <p:grpSp>
        <p:nvGrpSpPr>
          <p:cNvPr id="6" name="グループ化 5"/>
          <p:cNvGrpSpPr/>
          <p:nvPr/>
        </p:nvGrpSpPr>
        <p:grpSpPr>
          <a:xfrm>
            <a:off x="1113905" y="1690688"/>
            <a:ext cx="9825644" cy="4625799"/>
            <a:chOff x="251520" y="357427"/>
            <a:chExt cx="8640960" cy="5959060"/>
          </a:xfrm>
        </p:grpSpPr>
        <p:sp>
          <p:nvSpPr>
            <p:cNvPr id="7" name="円/楕円 6"/>
            <p:cNvSpPr/>
            <p:nvPr/>
          </p:nvSpPr>
          <p:spPr>
            <a:xfrm>
              <a:off x="3415933" y="4725144"/>
              <a:ext cx="1011839" cy="690807"/>
            </a:xfrm>
            <a:prstGeom prst="ellipse">
              <a:avLst/>
            </a:prstGeom>
            <a:solidFill>
              <a:schemeClr val="accent3">
                <a:lumMod val="20000"/>
                <a:lumOff val="80000"/>
              </a:scheme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330740" y="4797767"/>
              <a:ext cx="1011839" cy="690807"/>
            </a:xfrm>
            <a:prstGeom prst="ellipse">
              <a:avLst/>
            </a:prstGeom>
            <a:solidFill>
              <a:schemeClr val="accent3">
                <a:lumMod val="20000"/>
                <a:lumOff val="80000"/>
              </a:schemeClr>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グラフ 8"/>
            <p:cNvGraphicFramePr>
              <a:graphicFrameLocks/>
            </p:cNvGraphicFramePr>
            <p:nvPr>
              <p:extLst>
                <p:ext uri="{D42A27DB-BD31-4B8C-83A1-F6EECF244321}">
                  <p14:modId xmlns:p14="http://schemas.microsoft.com/office/powerpoint/2010/main" val="3895825278"/>
                </p:ext>
              </p:extLst>
            </p:nvPr>
          </p:nvGraphicFramePr>
          <p:xfrm>
            <a:off x="251520" y="908720"/>
            <a:ext cx="8640960" cy="5256584"/>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矢印コネクタ 9"/>
            <p:cNvCxnSpPr/>
            <p:nvPr/>
          </p:nvCxnSpPr>
          <p:spPr>
            <a:xfrm>
              <a:off x="1187624" y="5891786"/>
              <a:ext cx="7200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144082" y="836712"/>
              <a:ext cx="0" cy="50405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835696" y="5407837"/>
              <a:ext cx="1023187" cy="400110"/>
            </a:xfrm>
            <a:prstGeom prst="rect">
              <a:avLst/>
            </a:prstGeom>
            <a:noFill/>
          </p:spPr>
          <p:txBody>
            <a:bodyPr wrap="square" rtlCol="0">
              <a:spAutoFit/>
            </a:bodyPr>
            <a:lstStyle/>
            <a:p>
              <a:r>
                <a:rPr kumimoji="1" lang="ja-JP" altLang="en-US" sz="2000" dirty="0" smtClean="0"/>
                <a:t>消極的</a:t>
              </a:r>
              <a:endParaRPr kumimoji="1" lang="ja-JP" altLang="en-US" sz="2000" dirty="0"/>
            </a:p>
          </p:txBody>
        </p:sp>
        <p:sp>
          <p:nvSpPr>
            <p:cNvPr id="13" name="正方形/長方形 12"/>
            <p:cNvSpPr/>
            <p:nvPr/>
          </p:nvSpPr>
          <p:spPr>
            <a:xfrm>
              <a:off x="4118904" y="5407837"/>
              <a:ext cx="954107" cy="400110"/>
            </a:xfrm>
            <a:prstGeom prst="rect">
              <a:avLst/>
            </a:prstGeom>
          </p:spPr>
          <p:txBody>
            <a:bodyPr wrap="none">
              <a:spAutoFit/>
            </a:bodyPr>
            <a:lstStyle/>
            <a:p>
              <a:r>
                <a:rPr lang="ja-JP" altLang="en-US" sz="2000" dirty="0" smtClean="0"/>
                <a:t>模範的</a:t>
              </a:r>
              <a:endParaRPr lang="ja-JP" altLang="en-US" sz="2000" dirty="0"/>
            </a:p>
          </p:txBody>
        </p:sp>
        <p:sp>
          <p:nvSpPr>
            <p:cNvPr id="14" name="正方形/長方形 13"/>
            <p:cNvSpPr/>
            <p:nvPr/>
          </p:nvSpPr>
          <p:spPr>
            <a:xfrm>
              <a:off x="6372200" y="5407837"/>
              <a:ext cx="954107" cy="400110"/>
            </a:xfrm>
            <a:prstGeom prst="rect">
              <a:avLst/>
            </a:prstGeom>
          </p:spPr>
          <p:txBody>
            <a:bodyPr wrap="none">
              <a:spAutoFit/>
            </a:bodyPr>
            <a:lstStyle/>
            <a:p>
              <a:r>
                <a:rPr lang="ja-JP" altLang="en-US" sz="2000" dirty="0" smtClean="0"/>
                <a:t>孤立型</a:t>
              </a:r>
              <a:endParaRPr lang="ja-JP" altLang="en-US" sz="2000" dirty="0"/>
            </a:p>
          </p:txBody>
        </p:sp>
        <p:sp>
          <p:nvSpPr>
            <p:cNvPr id="15" name="正方形/長方形 14"/>
            <p:cNvSpPr/>
            <p:nvPr/>
          </p:nvSpPr>
          <p:spPr>
            <a:xfrm>
              <a:off x="5220072" y="5407837"/>
              <a:ext cx="954107" cy="400110"/>
            </a:xfrm>
            <a:prstGeom prst="rect">
              <a:avLst/>
            </a:prstGeom>
          </p:spPr>
          <p:txBody>
            <a:bodyPr wrap="none">
              <a:spAutoFit/>
            </a:bodyPr>
            <a:lstStyle/>
            <a:p>
              <a:r>
                <a:rPr lang="ja-JP" altLang="en-US" sz="2000" dirty="0" smtClean="0"/>
                <a:t>実務型</a:t>
              </a:r>
              <a:endParaRPr lang="ja-JP" altLang="en-US" sz="2000" dirty="0"/>
            </a:p>
          </p:txBody>
        </p:sp>
        <p:sp>
          <p:nvSpPr>
            <p:cNvPr id="16" name="正方形/長方形 15"/>
            <p:cNvSpPr/>
            <p:nvPr/>
          </p:nvSpPr>
          <p:spPr>
            <a:xfrm>
              <a:off x="2987824" y="5407837"/>
              <a:ext cx="954107" cy="400110"/>
            </a:xfrm>
            <a:prstGeom prst="rect">
              <a:avLst/>
            </a:prstGeom>
          </p:spPr>
          <p:txBody>
            <a:bodyPr wrap="none">
              <a:spAutoFit/>
            </a:bodyPr>
            <a:lstStyle/>
            <a:p>
              <a:r>
                <a:rPr lang="ja-JP" altLang="en-US" sz="2000" dirty="0"/>
                <a:t>順応型</a:t>
              </a:r>
            </a:p>
          </p:txBody>
        </p:sp>
        <p:cxnSp>
          <p:nvCxnSpPr>
            <p:cNvPr id="17" name="直線コネクタ 16"/>
            <p:cNvCxnSpPr/>
            <p:nvPr/>
          </p:nvCxnSpPr>
          <p:spPr>
            <a:xfrm>
              <a:off x="2699792" y="4365104"/>
              <a:ext cx="0"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401228" y="4287172"/>
              <a:ext cx="0" cy="15901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83568" y="357427"/>
              <a:ext cx="1008112" cy="400110"/>
            </a:xfrm>
            <a:prstGeom prst="rect">
              <a:avLst/>
            </a:prstGeom>
            <a:noFill/>
          </p:spPr>
          <p:txBody>
            <a:bodyPr wrap="square" rtlCol="0">
              <a:spAutoFit/>
            </a:bodyPr>
            <a:lstStyle/>
            <a:p>
              <a:r>
                <a:rPr kumimoji="1" lang="ja-JP" altLang="en-US" sz="2000" dirty="0" smtClean="0"/>
                <a:t>貢献度</a:t>
              </a:r>
              <a:endParaRPr kumimoji="1" lang="ja-JP" altLang="en-US" sz="2000" dirty="0"/>
            </a:p>
          </p:txBody>
        </p:sp>
        <p:sp>
          <p:nvSpPr>
            <p:cNvPr id="20" name="テキスト ボックス 19"/>
            <p:cNvSpPr txBox="1"/>
            <p:nvPr/>
          </p:nvSpPr>
          <p:spPr>
            <a:xfrm>
              <a:off x="8418482" y="4943117"/>
              <a:ext cx="431608" cy="1373370"/>
            </a:xfrm>
            <a:prstGeom prst="rect">
              <a:avLst/>
            </a:prstGeom>
            <a:noFill/>
          </p:spPr>
          <p:txBody>
            <a:bodyPr vert="eaVert" wrap="square" rtlCol="0">
              <a:spAutoFit/>
            </a:bodyPr>
            <a:lstStyle/>
            <a:p>
              <a:r>
                <a:rPr kumimoji="1" lang="ja-JP" altLang="en-US" sz="2000" dirty="0" smtClean="0"/>
                <a:t>人数比</a:t>
              </a:r>
              <a:endParaRPr kumimoji="1" lang="ja-JP" altLang="en-US" sz="2000" dirty="0"/>
            </a:p>
          </p:txBody>
        </p:sp>
        <p:sp>
          <p:nvSpPr>
            <p:cNvPr id="21" name="テキスト ボックス 20"/>
            <p:cNvSpPr txBox="1"/>
            <p:nvPr/>
          </p:nvSpPr>
          <p:spPr>
            <a:xfrm>
              <a:off x="4712364" y="3665783"/>
              <a:ext cx="1023187" cy="400110"/>
            </a:xfrm>
            <a:prstGeom prst="rect">
              <a:avLst/>
            </a:prstGeom>
            <a:noFill/>
          </p:spPr>
          <p:txBody>
            <a:bodyPr wrap="square" rtlCol="0">
              <a:spAutoFit/>
            </a:bodyPr>
            <a:lstStyle/>
            <a:p>
              <a:r>
                <a:rPr kumimoji="1" lang="ja-JP" altLang="en-US" sz="2000" dirty="0" smtClean="0"/>
                <a:t>仲間</a:t>
              </a:r>
              <a:endParaRPr kumimoji="1" lang="ja-JP" altLang="en-US" sz="2000" dirty="0"/>
            </a:p>
          </p:txBody>
        </p:sp>
        <p:sp>
          <p:nvSpPr>
            <p:cNvPr id="22" name="テキスト ボックス 21"/>
            <p:cNvSpPr txBox="1"/>
            <p:nvPr/>
          </p:nvSpPr>
          <p:spPr>
            <a:xfrm>
              <a:off x="3689177" y="3636146"/>
              <a:ext cx="1023187" cy="400110"/>
            </a:xfrm>
            <a:prstGeom prst="rect">
              <a:avLst/>
            </a:prstGeom>
            <a:noFill/>
          </p:spPr>
          <p:txBody>
            <a:bodyPr wrap="square" rtlCol="0">
              <a:spAutoFit/>
            </a:bodyPr>
            <a:lstStyle/>
            <a:p>
              <a:r>
                <a:rPr kumimoji="1" lang="ja-JP" altLang="en-US" sz="2000" dirty="0" smtClean="0"/>
                <a:t>忠臣</a:t>
              </a:r>
              <a:endParaRPr kumimoji="1" lang="ja-JP" altLang="en-US" sz="2000" dirty="0"/>
            </a:p>
          </p:txBody>
        </p:sp>
        <p:sp>
          <p:nvSpPr>
            <p:cNvPr id="23" name="テキスト ボックス 22"/>
            <p:cNvSpPr txBox="1"/>
            <p:nvPr/>
          </p:nvSpPr>
          <p:spPr>
            <a:xfrm>
              <a:off x="4484917" y="4221088"/>
              <a:ext cx="1023187" cy="400110"/>
            </a:xfrm>
            <a:prstGeom prst="rect">
              <a:avLst/>
            </a:prstGeom>
            <a:noFill/>
          </p:spPr>
          <p:txBody>
            <a:bodyPr wrap="square" rtlCol="0">
              <a:spAutoFit/>
            </a:bodyPr>
            <a:lstStyle/>
            <a:p>
              <a:r>
                <a:rPr kumimoji="1" lang="ja-JP" altLang="en-US" sz="2000" dirty="0" smtClean="0"/>
                <a:t>生き方</a:t>
              </a:r>
              <a:endParaRPr kumimoji="1" lang="ja-JP" altLang="en-US" sz="2000" dirty="0"/>
            </a:p>
          </p:txBody>
        </p:sp>
        <p:sp>
          <p:nvSpPr>
            <p:cNvPr id="24" name="テキスト ボックス 23"/>
            <p:cNvSpPr txBox="1"/>
            <p:nvPr/>
          </p:nvSpPr>
          <p:spPr>
            <a:xfrm>
              <a:off x="4860032" y="4569755"/>
              <a:ext cx="1523542" cy="400110"/>
            </a:xfrm>
            <a:prstGeom prst="rect">
              <a:avLst/>
            </a:prstGeom>
            <a:noFill/>
          </p:spPr>
          <p:txBody>
            <a:bodyPr wrap="square" rtlCol="0">
              <a:spAutoFit/>
            </a:bodyPr>
            <a:lstStyle/>
            <a:p>
              <a:r>
                <a:rPr kumimoji="1" lang="ja-JP" altLang="en-US" sz="2000" dirty="0" smtClean="0"/>
                <a:t>夢を持つ人</a:t>
              </a:r>
              <a:endParaRPr kumimoji="1" lang="ja-JP" altLang="en-US" sz="2000" dirty="0"/>
            </a:p>
          </p:txBody>
        </p:sp>
        <p:sp>
          <p:nvSpPr>
            <p:cNvPr id="25" name="テキスト ボックス 24"/>
            <p:cNvSpPr txBox="1"/>
            <p:nvPr/>
          </p:nvSpPr>
          <p:spPr>
            <a:xfrm>
              <a:off x="2373984" y="4943116"/>
              <a:ext cx="1023187" cy="400110"/>
            </a:xfrm>
            <a:prstGeom prst="rect">
              <a:avLst/>
            </a:prstGeom>
            <a:noFill/>
          </p:spPr>
          <p:txBody>
            <a:bodyPr wrap="square" rtlCol="0">
              <a:spAutoFit/>
            </a:bodyPr>
            <a:lstStyle/>
            <a:p>
              <a:r>
                <a:rPr kumimoji="1" lang="ja-JP" altLang="en-US" sz="2000" dirty="0" smtClean="0"/>
                <a:t>見習い</a:t>
              </a:r>
              <a:endParaRPr kumimoji="1" lang="ja-JP" altLang="en-US" sz="2000" dirty="0"/>
            </a:p>
          </p:txBody>
        </p:sp>
        <p:sp>
          <p:nvSpPr>
            <p:cNvPr id="26" name="テキスト ボックス 25"/>
            <p:cNvSpPr txBox="1"/>
            <p:nvPr/>
          </p:nvSpPr>
          <p:spPr>
            <a:xfrm>
              <a:off x="3417124" y="4869160"/>
              <a:ext cx="1023187" cy="400110"/>
            </a:xfrm>
            <a:prstGeom prst="rect">
              <a:avLst/>
            </a:prstGeom>
            <a:noFill/>
          </p:spPr>
          <p:txBody>
            <a:bodyPr wrap="square" rtlCol="0">
              <a:spAutoFit/>
            </a:bodyPr>
            <a:lstStyle/>
            <a:p>
              <a:r>
                <a:rPr kumimoji="1" lang="ja-JP" altLang="en-US" sz="2000" dirty="0" smtClean="0"/>
                <a:t>信奉者</a:t>
              </a:r>
              <a:endParaRPr kumimoji="1" lang="ja-JP" altLang="en-US" sz="2000" dirty="0"/>
            </a:p>
          </p:txBody>
        </p:sp>
        <p:sp>
          <p:nvSpPr>
            <p:cNvPr id="27" name="テキスト ボックス 26"/>
            <p:cNvSpPr txBox="1"/>
            <p:nvPr/>
          </p:nvSpPr>
          <p:spPr>
            <a:xfrm>
              <a:off x="3716525" y="4100713"/>
              <a:ext cx="1023187" cy="400110"/>
            </a:xfrm>
            <a:prstGeom prst="rect">
              <a:avLst/>
            </a:prstGeom>
            <a:noFill/>
          </p:spPr>
          <p:txBody>
            <a:bodyPr wrap="square" rtlCol="0">
              <a:spAutoFit/>
            </a:bodyPr>
            <a:lstStyle/>
            <a:p>
              <a:r>
                <a:rPr kumimoji="1" lang="ja-JP" altLang="en-US" sz="2000" dirty="0" smtClean="0"/>
                <a:t>弟子</a:t>
              </a:r>
              <a:endParaRPr kumimoji="1" lang="ja-JP" altLang="en-US" sz="2000" dirty="0"/>
            </a:p>
          </p:txBody>
        </p:sp>
      </p:grpSp>
    </p:spTree>
    <p:extLst>
      <p:ext uri="{BB962C8B-B14F-4D97-AF65-F5344CB8AC3E}">
        <p14:creationId xmlns:p14="http://schemas.microsoft.com/office/powerpoint/2010/main" val="2002707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グローバル人材育成の目標</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34</a:t>
            </a:fld>
            <a:endParaRPr kumimoji="1" lang="ja-JP" altLang="en-US"/>
          </a:p>
        </p:txBody>
      </p:sp>
      <p:sp>
        <p:nvSpPr>
          <p:cNvPr id="7" name="コンテンツ プレースホルダー 4"/>
          <p:cNvSpPr txBox="1">
            <a:spLocks/>
          </p:cNvSpPr>
          <p:nvPr/>
        </p:nvSpPr>
        <p:spPr>
          <a:xfrm>
            <a:off x="838200" y="1825625"/>
            <a:ext cx="5257800" cy="4351338"/>
          </a:xfrm>
          <a:prstGeom prst="rect">
            <a:avLst/>
          </a:prstGeom>
        </p:spPr>
        <p:txBody>
          <a:bodyPr>
            <a:normAutofit fontScale="92500" lnSpcReduction="1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3200" b="1" dirty="0" smtClean="0"/>
              <a:t>１．自立力</a:t>
            </a:r>
            <a:endParaRPr lang="en-US" altLang="ja-JP" sz="3200" b="1" dirty="0" smtClean="0"/>
          </a:p>
          <a:p>
            <a:pPr lvl="1">
              <a:lnSpc>
                <a:spcPct val="100000"/>
              </a:lnSpc>
            </a:pPr>
            <a:r>
              <a:rPr lang="ja-JP" altLang="en-US" sz="3000" b="1" dirty="0" smtClean="0"/>
              <a:t>個人としての起業力を獲得する（就活革命）</a:t>
            </a:r>
            <a:endParaRPr lang="en-US" altLang="ja-JP" sz="3000" b="1" dirty="0" smtClean="0"/>
          </a:p>
          <a:p>
            <a:pPr>
              <a:lnSpc>
                <a:spcPct val="100000"/>
              </a:lnSpc>
            </a:pPr>
            <a:r>
              <a:rPr lang="ja-JP" altLang="en-US" sz="3200" dirty="0" smtClean="0"/>
              <a:t>２．交渉力</a:t>
            </a:r>
            <a:endParaRPr lang="en-US" altLang="ja-JP" sz="3200" dirty="0" smtClean="0"/>
          </a:p>
          <a:p>
            <a:pPr lvl="1">
              <a:lnSpc>
                <a:spcPct val="100000"/>
              </a:lnSpc>
            </a:pPr>
            <a:r>
              <a:rPr lang="ja-JP" altLang="en-US" sz="3000" b="1" dirty="0"/>
              <a:t>組織におけるフォロワー力（指導力革命</a:t>
            </a:r>
            <a:r>
              <a:rPr lang="ja-JP" altLang="en-US" sz="3000" b="1" dirty="0" smtClean="0"/>
              <a:t>）</a:t>
            </a:r>
            <a:endParaRPr lang="en-US" altLang="ja-JP" sz="3000" b="1" dirty="0" smtClean="0"/>
          </a:p>
          <a:p>
            <a:pPr lvl="1">
              <a:lnSpc>
                <a:spcPct val="100000"/>
              </a:lnSpc>
            </a:pPr>
            <a:r>
              <a:rPr lang="ja-JP" altLang="en-US" sz="3000" b="1" dirty="0"/>
              <a:t>記録に残っても恥ずかしくないよう「法の支配」を忘れず，空気に流されない（空気破壊革命）</a:t>
            </a:r>
            <a:endParaRPr lang="en-US" altLang="ja-JP" sz="3000" b="1" dirty="0"/>
          </a:p>
          <a:p>
            <a:pPr marL="360362" lvl="1" indent="0">
              <a:lnSpc>
                <a:spcPct val="100000"/>
              </a:lnSpc>
              <a:buNone/>
            </a:pPr>
            <a:endParaRPr lang="en-US" altLang="ja-JP" sz="2800" b="1" dirty="0" smtClean="0"/>
          </a:p>
          <a:p>
            <a:pPr>
              <a:lnSpc>
                <a:spcPct val="100000"/>
              </a:lnSpc>
            </a:pPr>
            <a:endParaRPr lang="en-US" altLang="ja-JP" sz="3200" b="1" dirty="0" smtClean="0"/>
          </a:p>
          <a:p>
            <a:pPr>
              <a:lnSpc>
                <a:spcPct val="100000"/>
              </a:lnSpc>
            </a:pPr>
            <a:endParaRPr lang="en-US" altLang="ja-JP" sz="3200" b="1" dirty="0" smtClean="0"/>
          </a:p>
          <a:p>
            <a:pPr>
              <a:lnSpc>
                <a:spcPct val="100000"/>
              </a:lnSpc>
            </a:pPr>
            <a:endParaRPr lang="ja-JP" altLang="en-US" sz="3200" dirty="0"/>
          </a:p>
        </p:txBody>
      </p:sp>
      <p:sp>
        <p:nvSpPr>
          <p:cNvPr id="8" name="コンテンツ プレースホルダー 5"/>
          <p:cNvSpPr txBox="1">
            <a:spLocks/>
          </p:cNvSpPr>
          <p:nvPr/>
        </p:nvSpPr>
        <p:spPr>
          <a:xfrm>
            <a:off x="6370320" y="1825625"/>
            <a:ext cx="5257800"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3200" dirty="0" smtClean="0"/>
              <a:t>３．紛争解決力</a:t>
            </a:r>
            <a:endParaRPr lang="en-US" altLang="ja-JP" sz="3200" dirty="0" smtClean="0"/>
          </a:p>
          <a:p>
            <a:pPr lvl="1">
              <a:lnSpc>
                <a:spcPct val="100000"/>
              </a:lnSpc>
            </a:pPr>
            <a:r>
              <a:rPr lang="ja-JP" altLang="en-US" sz="2800" b="1" dirty="0"/>
              <a:t>当事者も，専門家も，世論も，いずれも納得する着地点があるとの信念（着地点革命</a:t>
            </a:r>
            <a:r>
              <a:rPr lang="ja-JP" altLang="en-US" sz="2800" b="1" dirty="0" smtClean="0"/>
              <a:t>）</a:t>
            </a:r>
            <a:endParaRPr lang="en-US" altLang="ja-JP" sz="2800" dirty="0" smtClean="0"/>
          </a:p>
          <a:p>
            <a:pPr>
              <a:lnSpc>
                <a:spcPct val="100000"/>
              </a:lnSpc>
            </a:pPr>
            <a:r>
              <a:rPr lang="ja-JP" altLang="en-US" sz="3200" dirty="0" smtClean="0"/>
              <a:t>４．目標デザイン力</a:t>
            </a:r>
            <a:endParaRPr lang="en-US" altLang="ja-JP" sz="3200" dirty="0" smtClean="0"/>
          </a:p>
          <a:p>
            <a:pPr lvl="1">
              <a:lnSpc>
                <a:spcPct val="100000"/>
              </a:lnSpc>
            </a:pPr>
            <a:r>
              <a:rPr lang="ja-JP" altLang="en-US" sz="2800" b="1" dirty="0" smtClean="0"/>
              <a:t>将来のあらゆる可能性を想定してシミュレーションすることを怠らない（ルール・デザイン革命）</a:t>
            </a:r>
            <a:endParaRPr lang="en-US" altLang="ja-JP" sz="2800" dirty="0" smtClean="0"/>
          </a:p>
        </p:txBody>
      </p:sp>
    </p:spTree>
    <p:extLst>
      <p:ext uri="{BB962C8B-B14F-4D97-AF65-F5344CB8AC3E}">
        <p14:creationId xmlns:p14="http://schemas.microsoft.com/office/powerpoint/2010/main" val="149764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2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up)">
                                      <p:cBhvr>
                                        <p:cTn id="12" dur="125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up)">
                                      <p:cBhvr>
                                        <p:cTn id="17" dur="125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2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up)">
                                      <p:cBhvr>
                                        <p:cTn id="27" dur="3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6"/>
            <a:ext cx="10515600" cy="948184"/>
          </a:xfrm>
        </p:spPr>
        <p:txBody>
          <a:bodyPr>
            <a:normAutofit/>
          </a:bodyPr>
          <a:lstStyle/>
          <a:p>
            <a:r>
              <a:rPr kumimoji="1" lang="ja-JP" altLang="en-US" sz="6000" dirty="0" smtClean="0"/>
              <a:t>結論と今後の展望</a:t>
            </a:r>
            <a:endParaRPr kumimoji="1" lang="ja-JP" altLang="en-US" sz="6000" dirty="0"/>
          </a:p>
        </p:txBody>
      </p:sp>
      <p:sp>
        <p:nvSpPr>
          <p:cNvPr id="4" name="テキスト プレースホルダー 3"/>
          <p:cNvSpPr>
            <a:spLocks noGrp="1"/>
          </p:cNvSpPr>
          <p:nvPr>
            <p:ph type="body" idx="1"/>
          </p:nvPr>
        </p:nvSpPr>
        <p:spPr>
          <a:xfrm>
            <a:off x="839788" y="1388555"/>
            <a:ext cx="5157787" cy="657225"/>
          </a:xfrm>
        </p:spPr>
        <p:txBody>
          <a:bodyPr/>
          <a:lstStyle/>
          <a:p>
            <a:r>
              <a:rPr kumimoji="1" lang="ja-JP" altLang="en-US" sz="3600" dirty="0" smtClean="0"/>
              <a:t>結論</a:t>
            </a:r>
            <a:endParaRPr kumimoji="1" lang="ja-JP" altLang="en-US" sz="3600" dirty="0"/>
          </a:p>
        </p:txBody>
      </p:sp>
      <p:sp>
        <p:nvSpPr>
          <p:cNvPr id="5" name="コンテンツ プレースホルダー 4"/>
          <p:cNvSpPr>
            <a:spLocks noGrp="1"/>
          </p:cNvSpPr>
          <p:nvPr>
            <p:ph sz="half" idx="2"/>
          </p:nvPr>
        </p:nvSpPr>
        <p:spPr>
          <a:xfrm>
            <a:off x="640080" y="2121026"/>
            <a:ext cx="5357495" cy="4042029"/>
          </a:xfrm>
        </p:spPr>
        <p:txBody>
          <a:bodyPr>
            <a:normAutofit/>
          </a:bodyPr>
          <a:lstStyle/>
          <a:p>
            <a:pPr>
              <a:lnSpc>
                <a:spcPct val="100000"/>
              </a:lnSpc>
            </a:pPr>
            <a:r>
              <a:rPr kumimoji="1" lang="ja-JP" altLang="en-US" sz="3200" dirty="0" smtClean="0"/>
              <a:t>実務に耐えうる理論を</a:t>
            </a:r>
            <a:r>
              <a:rPr kumimoji="1" lang="ja-JP" altLang="en-US" sz="3200" dirty="0" smtClean="0"/>
              <a:t>学ぶ</a:t>
            </a:r>
            <a:endParaRPr kumimoji="1" lang="en-US" altLang="ja-JP" sz="3200" dirty="0" smtClean="0"/>
          </a:p>
          <a:p>
            <a:pPr lvl="1">
              <a:lnSpc>
                <a:spcPct val="100000"/>
              </a:lnSpc>
            </a:pPr>
            <a:r>
              <a:rPr lang="ja-JP" altLang="en-US" dirty="0" smtClean="0"/>
              <a:t>トップダウン方式で理論を学ぶ</a:t>
            </a:r>
            <a:endParaRPr lang="en-US" altLang="ja-JP" dirty="0" smtClean="0"/>
          </a:p>
          <a:p>
            <a:pPr lvl="1">
              <a:lnSpc>
                <a:spcPct val="100000"/>
              </a:lnSpc>
            </a:pPr>
            <a:r>
              <a:rPr lang="ja-JP" altLang="en-US" dirty="0" smtClean="0"/>
              <a:t>ボトムアップ方式で実務に対応</a:t>
            </a:r>
            <a:endParaRPr lang="en-US" altLang="ja-JP" dirty="0" smtClean="0"/>
          </a:p>
          <a:p>
            <a:pPr>
              <a:lnSpc>
                <a:spcPct val="100000"/>
              </a:lnSpc>
            </a:pPr>
            <a:r>
              <a:rPr lang="ja-JP" altLang="en-US" sz="3200" dirty="0" smtClean="0"/>
              <a:t>ルールは法学で学ぶ</a:t>
            </a:r>
            <a:endParaRPr lang="en-US" altLang="ja-JP" sz="3200" dirty="0" smtClean="0"/>
          </a:p>
          <a:p>
            <a:pPr lvl="1">
              <a:lnSpc>
                <a:spcPct val="100000"/>
              </a:lnSpc>
            </a:pPr>
            <a:r>
              <a:rPr lang="ja-JP" altLang="en-US" dirty="0"/>
              <a:t>法律家</a:t>
            </a:r>
            <a:r>
              <a:rPr lang="ja-JP" altLang="en-US" dirty="0" smtClean="0"/>
              <a:t>の思考方法</a:t>
            </a:r>
            <a:endParaRPr lang="en-US" altLang="ja-JP" dirty="0" smtClean="0"/>
          </a:p>
          <a:p>
            <a:pPr lvl="2">
              <a:lnSpc>
                <a:spcPct val="100000"/>
              </a:lnSpc>
            </a:pPr>
            <a:r>
              <a:rPr lang="ja-JP" altLang="en-US" sz="2400" dirty="0" smtClean="0"/>
              <a:t>アイラック</a:t>
            </a:r>
            <a:r>
              <a:rPr lang="en-US" altLang="ja-JP" sz="2400" dirty="0" smtClean="0">
                <a:latin typeface="Times New Roman" panose="02020603050405020304" pitchFamily="18" charset="0"/>
                <a:cs typeface="Times New Roman" panose="02020603050405020304" pitchFamily="18" charset="0"/>
              </a:rPr>
              <a:t>(IRAC)</a:t>
            </a:r>
            <a:r>
              <a:rPr lang="ja-JP" altLang="en-US" sz="2400" dirty="0" smtClean="0"/>
              <a:t>をマスターする</a:t>
            </a:r>
            <a:endParaRPr lang="en-US" altLang="ja-JP" sz="2400" dirty="0" smtClean="0"/>
          </a:p>
          <a:p>
            <a:pPr lvl="1">
              <a:lnSpc>
                <a:spcPct val="100000"/>
              </a:lnSpc>
            </a:pPr>
            <a:r>
              <a:rPr lang="ja-JP" altLang="en-US" dirty="0"/>
              <a:t>議論</a:t>
            </a:r>
            <a:r>
              <a:rPr lang="ja-JP" altLang="en-US" dirty="0" smtClean="0"/>
              <a:t>の方法</a:t>
            </a:r>
            <a:endParaRPr lang="en-US" altLang="ja-JP" dirty="0"/>
          </a:p>
          <a:p>
            <a:pPr lvl="2">
              <a:lnSpc>
                <a:spcPct val="100000"/>
              </a:lnSpc>
            </a:pPr>
            <a:r>
              <a:rPr lang="ja-JP" altLang="en-US" sz="2400" dirty="0" smtClean="0"/>
              <a:t>トゥールミン図式をマスターする</a:t>
            </a:r>
            <a:endParaRPr lang="en-US" altLang="ja-JP" sz="2400" dirty="0" smtClean="0"/>
          </a:p>
        </p:txBody>
      </p:sp>
      <p:sp>
        <p:nvSpPr>
          <p:cNvPr id="6" name="テキスト プレースホルダー 5"/>
          <p:cNvSpPr>
            <a:spLocks noGrp="1"/>
          </p:cNvSpPr>
          <p:nvPr>
            <p:ph type="body" sz="quarter" idx="3"/>
          </p:nvPr>
        </p:nvSpPr>
        <p:spPr>
          <a:xfrm>
            <a:off x="6172200" y="1388555"/>
            <a:ext cx="5183188" cy="657225"/>
          </a:xfrm>
        </p:spPr>
        <p:txBody>
          <a:bodyPr>
            <a:normAutofit/>
          </a:bodyPr>
          <a:lstStyle/>
          <a:p>
            <a:r>
              <a:rPr kumimoji="1" lang="ja-JP" altLang="en-US" sz="3600" dirty="0" smtClean="0"/>
              <a:t>今後の展望</a:t>
            </a:r>
            <a:endParaRPr kumimoji="1" lang="ja-JP" altLang="en-US" sz="3600" dirty="0"/>
          </a:p>
        </p:txBody>
      </p:sp>
      <p:sp>
        <p:nvSpPr>
          <p:cNvPr id="7" name="コンテンツ プレースホルダー 6"/>
          <p:cNvSpPr>
            <a:spLocks noGrp="1"/>
          </p:cNvSpPr>
          <p:nvPr>
            <p:ph sz="quarter" idx="4"/>
          </p:nvPr>
        </p:nvSpPr>
        <p:spPr>
          <a:xfrm>
            <a:off x="6455664" y="2121026"/>
            <a:ext cx="5303520" cy="4042029"/>
          </a:xfrm>
        </p:spPr>
        <p:txBody>
          <a:bodyPr>
            <a:noAutofit/>
          </a:bodyPr>
          <a:lstStyle/>
          <a:p>
            <a:pPr>
              <a:lnSpc>
                <a:spcPct val="100000"/>
              </a:lnSpc>
            </a:pPr>
            <a:r>
              <a:rPr kumimoji="1" lang="ja-JP" altLang="en-US" sz="3200" dirty="0" smtClean="0"/>
              <a:t>アクティブラーニングの実践</a:t>
            </a:r>
            <a:endParaRPr kumimoji="1" lang="en-US" altLang="ja-JP" sz="3200" dirty="0" smtClean="0"/>
          </a:p>
          <a:p>
            <a:pPr lvl="1">
              <a:lnSpc>
                <a:spcPct val="100000"/>
              </a:lnSpc>
            </a:pPr>
            <a:r>
              <a:rPr kumimoji="1" lang="ja-JP" altLang="en-US" dirty="0" smtClean="0"/>
              <a:t>反転授業の普及</a:t>
            </a:r>
            <a:endParaRPr kumimoji="1" lang="en-US" altLang="ja-JP" dirty="0" smtClean="0"/>
          </a:p>
          <a:p>
            <a:pPr lvl="1">
              <a:lnSpc>
                <a:spcPct val="100000"/>
              </a:lnSpc>
            </a:pPr>
            <a:r>
              <a:rPr kumimoji="1" lang="ja-JP" altLang="en-US" dirty="0" smtClean="0"/>
              <a:t>グループ学習の効率化</a:t>
            </a:r>
            <a:endParaRPr kumimoji="1" lang="en-US" altLang="ja-JP" dirty="0" smtClean="0"/>
          </a:p>
          <a:p>
            <a:pPr>
              <a:lnSpc>
                <a:spcPct val="100000"/>
              </a:lnSpc>
            </a:pPr>
            <a:r>
              <a:rPr kumimoji="1" lang="ja-JP" altLang="en-US" sz="3200" dirty="0" smtClean="0"/>
              <a:t>リーダーシップの実践</a:t>
            </a:r>
            <a:endParaRPr kumimoji="1" lang="en-US" altLang="ja-JP" sz="3200" dirty="0" smtClean="0"/>
          </a:p>
          <a:p>
            <a:pPr lvl="1">
              <a:lnSpc>
                <a:spcPct val="100000"/>
              </a:lnSpc>
            </a:pPr>
            <a:r>
              <a:rPr kumimoji="1" lang="ja-JP" altLang="en-US" dirty="0" smtClean="0"/>
              <a:t>リーダーシップからフォロワーシップへ</a:t>
            </a:r>
            <a:endParaRPr kumimoji="1" lang="en-US" altLang="ja-JP" dirty="0" smtClean="0"/>
          </a:p>
          <a:p>
            <a:pPr lvl="1">
              <a:lnSpc>
                <a:spcPct val="100000"/>
              </a:lnSpc>
            </a:pPr>
            <a:r>
              <a:rPr lang="ja-JP" altLang="en-US" dirty="0" smtClean="0"/>
              <a:t>腐敗を防止するための流動化</a:t>
            </a:r>
            <a:endParaRPr lang="en-US" altLang="ja-JP" dirty="0" smtClean="0"/>
          </a:p>
          <a:p>
            <a:pPr lvl="1">
              <a:lnSpc>
                <a:spcPct val="100000"/>
              </a:lnSpc>
            </a:pPr>
            <a:r>
              <a:rPr lang="ja-JP" altLang="en-US" dirty="0"/>
              <a:t>不正</a:t>
            </a:r>
            <a:r>
              <a:rPr lang="ja-JP" altLang="en-US" dirty="0" smtClean="0"/>
              <a:t>を勧められたら断れるための自立力の育成</a:t>
            </a:r>
            <a:endParaRPr lang="en-US" altLang="ja-JP" dirty="0" smtClean="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9" name="スライド番号プレースホルダー 8"/>
          <p:cNvSpPr>
            <a:spLocks noGrp="1"/>
          </p:cNvSpPr>
          <p:nvPr>
            <p:ph type="sldNum" sz="quarter" idx="12"/>
          </p:nvPr>
        </p:nvSpPr>
        <p:spPr/>
        <p:txBody>
          <a:bodyPr/>
          <a:lstStyle/>
          <a:p>
            <a:fld id="{A0C4542F-C35A-41EC-80CF-01AB155FDC20}" type="slidenum">
              <a:rPr kumimoji="1" lang="ja-JP" altLang="en-US" smtClean="0"/>
              <a:t>35</a:t>
            </a:fld>
            <a:endParaRPr kumimoji="1" lang="ja-JP" altLang="en-US"/>
          </a:p>
        </p:txBody>
      </p:sp>
    </p:spTree>
    <p:extLst>
      <p:ext uri="{BB962C8B-B14F-4D97-AF65-F5344CB8AC3E}">
        <p14:creationId xmlns:p14="http://schemas.microsoft.com/office/powerpoint/2010/main" val="61786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75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75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left)">
                                      <p:cBhvr>
                                        <p:cTn id="27" dur="10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75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up)">
                                      <p:cBhvr>
                                        <p:cTn id="42" dur="125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left)">
                                      <p:cBhvr>
                                        <p:cTn id="47" dur="10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1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参考文献</a:t>
            </a:r>
            <a:endParaRPr kumimoji="1" lang="ja-JP" altLang="en-US" dirty="0"/>
          </a:p>
        </p:txBody>
      </p:sp>
      <p:sp>
        <p:nvSpPr>
          <p:cNvPr id="7" name="コンテンツ プレースホルダー 6"/>
          <p:cNvSpPr>
            <a:spLocks noGrp="1"/>
          </p:cNvSpPr>
          <p:nvPr>
            <p:ph sz="half" idx="1"/>
          </p:nvPr>
        </p:nvSpPr>
        <p:spPr/>
        <p:txBody>
          <a:bodyPr>
            <a:normAutofit fontScale="85000" lnSpcReduction="20000"/>
          </a:bodyPr>
          <a:lstStyle/>
          <a:p>
            <a:pPr>
              <a:lnSpc>
                <a:spcPct val="120000"/>
              </a:lnSpc>
            </a:pPr>
            <a:r>
              <a:rPr kumimoji="1" lang="ja-JP" altLang="en-US" dirty="0" smtClean="0"/>
              <a:t>アイラック</a:t>
            </a:r>
            <a:r>
              <a:rPr kumimoji="1" lang="en-US" altLang="ja-JP" dirty="0" smtClean="0">
                <a:latin typeface="Times New Roman" panose="02020603050405020304" pitchFamily="18" charset="0"/>
                <a:cs typeface="Times New Roman" panose="02020603050405020304" pitchFamily="18" charset="0"/>
              </a:rPr>
              <a:t>(IRAC)</a:t>
            </a:r>
          </a:p>
          <a:p>
            <a:pPr lvl="1">
              <a:lnSpc>
                <a:spcPct val="120000"/>
              </a:lnSpc>
            </a:pPr>
            <a:r>
              <a:rPr lang="ja-JP" altLang="en-US" dirty="0" smtClean="0"/>
              <a:t>加賀山茂「法律家の思考方法（</a:t>
            </a:r>
            <a:r>
              <a:rPr lang="en-US" altLang="ja-JP" dirty="0" smtClean="0"/>
              <a:t>IRAC</a:t>
            </a:r>
            <a:r>
              <a:rPr lang="ja-JP" altLang="en-US" dirty="0" smtClean="0"/>
              <a:t>）を知る」加賀山 茂</a:t>
            </a:r>
            <a:r>
              <a:rPr lang="en-US" altLang="ja-JP" dirty="0" smtClean="0"/>
              <a:t>『</a:t>
            </a:r>
            <a:r>
              <a:rPr lang="ja-JP" altLang="en-US" dirty="0" smtClean="0"/>
              <a:t>現代民法 学習法入門</a:t>
            </a:r>
            <a:r>
              <a:rPr lang="en-US" altLang="ja-JP" dirty="0" smtClean="0"/>
              <a:t>』</a:t>
            </a:r>
            <a:r>
              <a:rPr lang="ja-JP" altLang="en-US" dirty="0" smtClean="0"/>
              <a:t>信山社（</a:t>
            </a:r>
            <a:r>
              <a:rPr lang="en-US" altLang="ja-JP" dirty="0" smtClean="0"/>
              <a:t>2007/11</a:t>
            </a:r>
            <a:r>
              <a:rPr lang="ja-JP" altLang="en-US" dirty="0" smtClean="0"/>
              <a:t>）</a:t>
            </a:r>
            <a:r>
              <a:rPr lang="en-US" altLang="ja-JP" dirty="0" smtClean="0"/>
              <a:t>33-47</a:t>
            </a:r>
            <a:r>
              <a:rPr lang="ja-JP" altLang="en-US" dirty="0" smtClean="0"/>
              <a:t>頁</a:t>
            </a:r>
            <a:endParaRPr kumimoji="1" lang="en-US" altLang="ja-JP" dirty="0" smtClean="0"/>
          </a:p>
          <a:p>
            <a:pPr>
              <a:lnSpc>
                <a:spcPct val="120000"/>
              </a:lnSpc>
            </a:pPr>
            <a:r>
              <a:rPr kumimoji="1" lang="ja-JP" altLang="en-US" dirty="0" smtClean="0"/>
              <a:t>議論の技法</a:t>
            </a:r>
            <a:endParaRPr kumimoji="1" lang="en-US" altLang="ja-JP" dirty="0" smtClean="0"/>
          </a:p>
          <a:p>
            <a:pPr lvl="1">
              <a:lnSpc>
                <a:spcPct val="120000"/>
              </a:lnSpc>
            </a:pPr>
            <a:r>
              <a:rPr lang="ja-JP" altLang="en-US" sz="2200" dirty="0" smtClean="0"/>
              <a:t>福沢一吉</a:t>
            </a:r>
            <a:r>
              <a:rPr lang="en-US" altLang="ja-JP" sz="2200" dirty="0" smtClean="0"/>
              <a:t>『</a:t>
            </a:r>
            <a:r>
              <a:rPr lang="ja-JP" altLang="en-US" sz="2200" dirty="0" smtClean="0"/>
              <a:t>議論のレッスン</a:t>
            </a:r>
            <a:r>
              <a:rPr lang="en-US" altLang="ja-JP" sz="2200" dirty="0" smtClean="0"/>
              <a:t>』NHK</a:t>
            </a:r>
            <a:r>
              <a:rPr lang="ja-JP" altLang="en-US" sz="2200" dirty="0" smtClean="0"/>
              <a:t>生活人新書（</a:t>
            </a:r>
            <a:r>
              <a:rPr lang="en-US" altLang="ja-JP" sz="2200" dirty="0" smtClean="0"/>
              <a:t>2002</a:t>
            </a:r>
            <a:r>
              <a:rPr lang="ja-JP" altLang="en-US" sz="2200" dirty="0" smtClean="0"/>
              <a:t>）</a:t>
            </a:r>
            <a:endParaRPr lang="en-US" altLang="ja-JP" sz="2200" dirty="0" smtClean="0"/>
          </a:p>
          <a:p>
            <a:pPr lvl="1">
              <a:lnSpc>
                <a:spcPct val="120000"/>
              </a:lnSpc>
            </a:pPr>
            <a:r>
              <a:rPr kumimoji="1" lang="ja-JP" altLang="en-US" sz="2200" dirty="0" smtClean="0"/>
              <a:t>岩田宗之</a:t>
            </a:r>
            <a:r>
              <a:rPr kumimoji="1" lang="en-US" altLang="ja-JP" sz="2200" dirty="0" smtClean="0"/>
              <a:t>『</a:t>
            </a:r>
            <a:r>
              <a:rPr kumimoji="1" lang="ja-JP" altLang="en-US" sz="2200" dirty="0" smtClean="0"/>
              <a:t>議論のルールブック</a:t>
            </a:r>
            <a:r>
              <a:rPr kumimoji="1" lang="en-US" altLang="ja-JP" sz="2200" dirty="0" smtClean="0"/>
              <a:t>』</a:t>
            </a:r>
            <a:r>
              <a:rPr lang="ja-JP" altLang="en-US" sz="2200" dirty="0" smtClean="0"/>
              <a:t>新潮新書（</a:t>
            </a:r>
            <a:r>
              <a:rPr lang="en-US" altLang="ja-JP" sz="2200" dirty="0" smtClean="0"/>
              <a:t>2007</a:t>
            </a:r>
            <a:r>
              <a:rPr lang="ja-JP" altLang="en-US" sz="2200" dirty="0" smtClean="0"/>
              <a:t>）</a:t>
            </a:r>
            <a:endParaRPr lang="en-US" altLang="ja-JP" sz="2200" dirty="0" smtClean="0"/>
          </a:p>
          <a:p>
            <a:pPr lvl="1">
              <a:lnSpc>
                <a:spcPct val="120000"/>
              </a:lnSpc>
            </a:pPr>
            <a:r>
              <a:rPr kumimoji="1" lang="ja-JP" altLang="en-US" dirty="0" smtClean="0"/>
              <a:t>スティーブン・トゥールミン（戸田山和久</a:t>
            </a:r>
            <a:r>
              <a:rPr kumimoji="1" lang="en-US" altLang="ja-JP" dirty="0" smtClean="0"/>
              <a:t>=</a:t>
            </a:r>
            <a:r>
              <a:rPr kumimoji="1" lang="ja-JP" altLang="en-US" dirty="0" smtClean="0"/>
              <a:t>福沢一吉訳）</a:t>
            </a:r>
            <a:r>
              <a:rPr kumimoji="1" lang="en-US" altLang="ja-JP" dirty="0" smtClean="0"/>
              <a:t>『</a:t>
            </a:r>
            <a:r>
              <a:rPr kumimoji="1" lang="ja-JP" altLang="en-US" dirty="0" smtClean="0"/>
              <a:t>議論の技法</a:t>
            </a:r>
            <a:r>
              <a:rPr kumimoji="1" lang="en-US" altLang="ja-JP" dirty="0" smtClean="0"/>
              <a:t>』</a:t>
            </a:r>
            <a:r>
              <a:rPr kumimoji="1" lang="ja-JP" altLang="en-US" dirty="0" smtClean="0"/>
              <a:t>東京図書（</a:t>
            </a:r>
            <a:r>
              <a:rPr kumimoji="1" lang="en-US" altLang="ja-JP" dirty="0" smtClean="0"/>
              <a:t>2011</a:t>
            </a:r>
            <a:r>
              <a:rPr kumimoji="1" lang="ja-JP" altLang="en-US" dirty="0" smtClean="0"/>
              <a:t>）</a:t>
            </a:r>
            <a:endParaRPr kumimoji="1" lang="en-US" altLang="ja-JP" dirty="0" smtClean="0"/>
          </a:p>
        </p:txBody>
      </p:sp>
      <p:sp>
        <p:nvSpPr>
          <p:cNvPr id="8" name="コンテンツ プレースホルダー 7"/>
          <p:cNvSpPr>
            <a:spLocks noGrp="1"/>
          </p:cNvSpPr>
          <p:nvPr>
            <p:ph sz="half" idx="2"/>
          </p:nvPr>
        </p:nvSpPr>
        <p:spPr>
          <a:xfrm>
            <a:off x="6172200" y="1825625"/>
            <a:ext cx="5648498" cy="4351338"/>
          </a:xfrm>
        </p:spPr>
        <p:txBody>
          <a:bodyPr>
            <a:normAutofit fontScale="85000" lnSpcReduction="20000"/>
          </a:bodyPr>
          <a:lstStyle/>
          <a:p>
            <a:pPr>
              <a:lnSpc>
                <a:spcPct val="120000"/>
              </a:lnSpc>
            </a:pPr>
            <a:r>
              <a:rPr lang="ja-JP" altLang="en-US" dirty="0"/>
              <a:t>反転授業</a:t>
            </a:r>
            <a:endParaRPr lang="en-US" altLang="ja-JP" dirty="0"/>
          </a:p>
          <a:p>
            <a:pPr lvl="1">
              <a:lnSpc>
                <a:spcPct val="120000"/>
              </a:lnSpc>
            </a:pPr>
            <a:r>
              <a:rPr lang="ja-JP" altLang="en-US" dirty="0"/>
              <a:t>芝池宗克</a:t>
            </a:r>
            <a:r>
              <a:rPr lang="en-US" altLang="ja-JP" dirty="0"/>
              <a:t>=</a:t>
            </a:r>
            <a:r>
              <a:rPr lang="ja-JP" altLang="en-US" dirty="0"/>
              <a:t>中西洋介</a:t>
            </a:r>
            <a:r>
              <a:rPr lang="en-US" altLang="ja-JP" dirty="0"/>
              <a:t>『</a:t>
            </a:r>
            <a:r>
              <a:rPr lang="ja-JP" altLang="en-US" dirty="0"/>
              <a:t>反転授業が変える教育の未来</a:t>
            </a:r>
            <a:r>
              <a:rPr lang="en-US" altLang="ja-JP" dirty="0"/>
              <a:t>―</a:t>
            </a:r>
            <a:r>
              <a:rPr lang="ja-JP" altLang="en-US" dirty="0"/>
              <a:t>生徒の主体性を引き出す授業への取り組み</a:t>
            </a:r>
            <a:r>
              <a:rPr lang="en-US" altLang="ja-JP" dirty="0"/>
              <a:t>』</a:t>
            </a:r>
            <a:r>
              <a:rPr lang="ja-JP" altLang="en-US" dirty="0"/>
              <a:t>明石書店 </a:t>
            </a:r>
            <a:r>
              <a:rPr lang="en-US" altLang="ja-JP" dirty="0"/>
              <a:t>(2014/12/18)</a:t>
            </a:r>
            <a:r>
              <a:rPr lang="ja-JP" altLang="en-US" dirty="0" smtClean="0"/>
              <a:t>教育・学習方法論</a:t>
            </a:r>
            <a:endParaRPr lang="en-US" altLang="ja-JP" dirty="0" smtClean="0"/>
          </a:p>
          <a:p>
            <a:pPr>
              <a:lnSpc>
                <a:spcPct val="120000"/>
              </a:lnSpc>
            </a:pPr>
            <a:r>
              <a:rPr lang="ja-JP" altLang="en-US" dirty="0" smtClean="0"/>
              <a:t>リーダーシップ論</a:t>
            </a:r>
            <a:endParaRPr lang="en-US" altLang="ja-JP" dirty="0" smtClean="0"/>
          </a:p>
          <a:p>
            <a:pPr lvl="1">
              <a:lnSpc>
                <a:spcPct val="120000"/>
              </a:lnSpc>
            </a:pPr>
            <a:r>
              <a:rPr lang="ja-JP" altLang="en-US" dirty="0" smtClean="0"/>
              <a:t>ロバート・ケリー（牧野昇監訳）</a:t>
            </a:r>
            <a:r>
              <a:rPr lang="en-US" altLang="ja-JP" dirty="0" smtClean="0"/>
              <a:t>『</a:t>
            </a:r>
            <a:r>
              <a:rPr lang="ja-JP" altLang="en-US" dirty="0" smtClean="0"/>
              <a:t>指導力革命－リーダーシップからフォロワーシップへ</a:t>
            </a:r>
            <a:r>
              <a:rPr lang="en-US" altLang="ja-JP" dirty="0" smtClean="0"/>
              <a:t>』</a:t>
            </a:r>
            <a:r>
              <a:rPr lang="ja-JP" altLang="en-US" dirty="0" smtClean="0"/>
              <a:t>プレジデント社（</a:t>
            </a:r>
            <a:r>
              <a:rPr lang="en-US" altLang="ja-JP" dirty="0" smtClean="0"/>
              <a:t>1993</a:t>
            </a:r>
            <a:r>
              <a:rPr lang="ja-JP" altLang="en-US" dirty="0" smtClean="0"/>
              <a:t>）</a:t>
            </a:r>
            <a:endParaRPr lang="en-US" altLang="ja-JP" dirty="0" smtClean="0"/>
          </a:p>
          <a:p>
            <a:pPr lvl="1">
              <a:lnSpc>
                <a:spcPct val="120000"/>
              </a:lnSpc>
            </a:pPr>
            <a:r>
              <a:rPr lang="ja-JP" altLang="en-US" dirty="0" smtClean="0"/>
              <a:t>加賀山茂「法と経営（</a:t>
            </a:r>
            <a:r>
              <a:rPr lang="en-US" altLang="ja-JP" dirty="0" smtClean="0">
                <a:latin typeface="Times New Roman" panose="02020603050405020304" pitchFamily="18" charset="0"/>
                <a:cs typeface="Times New Roman" panose="02020603050405020304" pitchFamily="18" charset="0"/>
              </a:rPr>
              <a:t>Law &amp; Management</a:t>
            </a:r>
            <a:r>
              <a:rPr lang="ja-JP" altLang="en-US" dirty="0" smtClean="0"/>
              <a:t>）の基本的な考え方」加賀山茂</a:t>
            </a:r>
            <a:r>
              <a:rPr lang="en-US" altLang="ja-JP" dirty="0" smtClean="0"/>
              <a:t>=</a:t>
            </a:r>
            <a:r>
              <a:rPr lang="ja-JP" altLang="en-US" dirty="0" smtClean="0"/>
              <a:t>金城亜紀（編）</a:t>
            </a:r>
            <a:r>
              <a:rPr lang="en-US" altLang="ja-JP" dirty="0" smtClean="0"/>
              <a:t>『</a:t>
            </a:r>
            <a:r>
              <a:rPr lang="ja-JP" altLang="en-US" dirty="0" smtClean="0"/>
              <a:t>法と経営研究</a:t>
            </a:r>
            <a:r>
              <a:rPr lang="en-US" altLang="ja-JP" dirty="0" smtClean="0"/>
              <a:t>』</a:t>
            </a:r>
            <a:r>
              <a:rPr lang="ja-JP" altLang="en-US" dirty="0" smtClean="0"/>
              <a:t>信山社（</a:t>
            </a:r>
            <a:r>
              <a:rPr lang="en-US" altLang="ja-JP" dirty="0" smtClean="0"/>
              <a:t>2017/12</a:t>
            </a:r>
            <a:r>
              <a:rPr lang="ja-JP" altLang="en-US" dirty="0" smtClean="0"/>
              <a:t>）</a:t>
            </a:r>
            <a:r>
              <a:rPr lang="en-US" altLang="ja-JP" dirty="0" smtClean="0"/>
              <a:t>1-20</a:t>
            </a:r>
            <a:r>
              <a:rPr lang="ja-JP" altLang="en-US" dirty="0" smtClean="0"/>
              <a:t>頁</a:t>
            </a:r>
            <a:endParaRPr lang="en-US" altLang="ja-JP" dirty="0" smtClean="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36</a:t>
            </a:fld>
            <a:endParaRPr kumimoji="1" lang="ja-JP" altLang="en-US"/>
          </a:p>
        </p:txBody>
      </p:sp>
      <p:sp>
        <p:nvSpPr>
          <p:cNvPr id="9" name="タイトル 2"/>
          <p:cNvSpPr txBox="1">
            <a:spLocks/>
          </p:cNvSpPr>
          <p:nvPr/>
        </p:nvSpPr>
        <p:spPr bwMode="auto">
          <a:xfrm>
            <a:off x="1671279" y="7854507"/>
            <a:ext cx="8549640" cy="7630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lnSpc>
                <a:spcPct val="80000"/>
              </a:lnSpc>
            </a:pPr>
            <a:r>
              <a:rPr lang="ja-JP" altLang="en-US" sz="5400" dirty="0" smtClean="0">
                <a:solidFill>
                  <a:schemeClr val="tx2"/>
                </a:solidFill>
              </a:rPr>
              <a:t>あなたの学部の売りは何か</a:t>
            </a:r>
            <a:endParaRPr lang="en-US" altLang="ja-JP" sz="5400" dirty="0" smtClean="0">
              <a:solidFill>
                <a:schemeClr val="tx2"/>
              </a:solidFill>
            </a:endParaRPr>
          </a:p>
          <a:p>
            <a:pPr algn="ctr" eaLnBrk="1" hangingPunct="1">
              <a:lnSpc>
                <a:spcPct val="80000"/>
              </a:lnSpc>
            </a:pPr>
            <a:r>
              <a:rPr lang="en-US" altLang="ja-JP" sz="4800" dirty="0" smtClean="0">
                <a:solidFill>
                  <a:schemeClr val="tx2"/>
                </a:solidFill>
              </a:rPr>
              <a:t/>
            </a:r>
            <a:br>
              <a:rPr lang="en-US" altLang="ja-JP" sz="4800" dirty="0" smtClean="0">
                <a:solidFill>
                  <a:schemeClr val="tx2"/>
                </a:solidFill>
              </a:rPr>
            </a:br>
            <a:r>
              <a:rPr lang="ja-JP" altLang="en-US" sz="4400" dirty="0" smtClean="0">
                <a:solidFill>
                  <a:schemeClr val="tx2"/>
                </a:solidFill>
              </a:rPr>
              <a:t>世界各国のリーダーに法学部</a:t>
            </a:r>
            <a:r>
              <a:rPr lang="en-US" altLang="ja-JP" sz="1600" dirty="0" smtClean="0">
                <a:solidFill>
                  <a:schemeClr val="tx2"/>
                </a:solidFill>
              </a:rPr>
              <a:t/>
            </a:r>
            <a:br>
              <a:rPr lang="en-US" altLang="ja-JP" sz="1600" dirty="0" smtClean="0">
                <a:solidFill>
                  <a:schemeClr val="tx2"/>
                </a:solidFill>
              </a:rPr>
            </a:br>
            <a:r>
              <a:rPr lang="en-US" altLang="ja-JP" sz="1600" dirty="0" smtClean="0">
                <a:solidFill>
                  <a:schemeClr val="tx2"/>
                </a:solidFill>
              </a:rPr>
              <a:t/>
            </a:r>
            <a:br>
              <a:rPr lang="en-US" altLang="ja-JP" sz="1600" dirty="0" smtClean="0">
                <a:solidFill>
                  <a:schemeClr val="tx2"/>
                </a:solidFill>
              </a:rPr>
            </a:br>
            <a:r>
              <a:rPr lang="ja-JP" altLang="en-US" sz="4400" dirty="0" smtClean="0">
                <a:solidFill>
                  <a:schemeClr val="tx2"/>
                </a:solidFill>
              </a:rPr>
              <a:t>出身者が多いのはなぜか？</a:t>
            </a:r>
            <a:endParaRPr lang="en-US" altLang="ja-JP" sz="6000" dirty="0">
              <a:solidFill>
                <a:schemeClr val="tx2"/>
              </a:solidFill>
            </a:endParaRPr>
          </a:p>
          <a:p>
            <a:pPr algn="ctr" eaLnBrk="1" hangingPunct="1">
              <a:lnSpc>
                <a:spcPct val="80000"/>
              </a:lnSpc>
            </a:pPr>
            <a:r>
              <a:rPr lang="en-US" altLang="ja-JP" sz="3200" dirty="0">
                <a:solidFill>
                  <a:schemeClr val="tx2"/>
                </a:solidFill>
              </a:rPr>
              <a:t/>
            </a:r>
            <a:br>
              <a:rPr lang="en-US" altLang="ja-JP" sz="3200" dirty="0">
                <a:solidFill>
                  <a:schemeClr val="tx2"/>
                </a:solidFill>
              </a:rPr>
            </a:br>
            <a:r>
              <a:rPr lang="en-US" altLang="ja-JP" sz="3200" dirty="0" smtClean="0">
                <a:solidFill>
                  <a:schemeClr val="tx2"/>
                </a:solidFill>
              </a:rPr>
              <a:t>2018</a:t>
            </a:r>
            <a:r>
              <a:rPr lang="ja-JP" altLang="en-US" sz="3200" dirty="0" smtClean="0">
                <a:solidFill>
                  <a:schemeClr val="tx2"/>
                </a:solidFill>
              </a:rPr>
              <a:t>年</a:t>
            </a:r>
            <a:r>
              <a:rPr lang="en-US" altLang="ja-JP" sz="3200" dirty="0" smtClean="0">
                <a:solidFill>
                  <a:schemeClr val="tx2"/>
                </a:solidFill>
              </a:rPr>
              <a:t>5</a:t>
            </a:r>
            <a:r>
              <a:rPr lang="ja-JP" altLang="en-US" sz="3200" dirty="0" smtClean="0">
                <a:solidFill>
                  <a:schemeClr val="tx2"/>
                </a:solidFill>
              </a:rPr>
              <a:t>月</a:t>
            </a:r>
            <a:r>
              <a:rPr lang="en-US" altLang="ja-JP" sz="3200" dirty="0" smtClean="0">
                <a:solidFill>
                  <a:schemeClr val="tx2"/>
                </a:solidFill>
              </a:rPr>
              <a:t>29</a:t>
            </a:r>
            <a:r>
              <a:rPr lang="ja-JP" altLang="en-US" sz="3200" dirty="0" smtClean="0">
                <a:solidFill>
                  <a:schemeClr val="tx2"/>
                </a:solidFill>
              </a:rPr>
              <a:t>日</a:t>
            </a:r>
            <a:r>
              <a:rPr lang="en-US" altLang="ja-JP" sz="3200" dirty="0">
                <a:solidFill>
                  <a:schemeClr val="tx2"/>
                </a:solidFill>
              </a:rPr>
              <a:t/>
            </a:r>
            <a:br>
              <a:rPr lang="en-US" altLang="ja-JP" sz="3200" dirty="0">
                <a:solidFill>
                  <a:schemeClr val="tx2"/>
                </a:solidFill>
              </a:rPr>
            </a:br>
            <a:r>
              <a:rPr lang="en-US" altLang="ja-JP" sz="3200" dirty="0">
                <a:solidFill>
                  <a:schemeClr val="tx2"/>
                </a:solidFill>
              </a:rPr>
              <a:t/>
            </a:r>
            <a:br>
              <a:rPr lang="en-US" altLang="ja-JP" sz="3200" dirty="0">
                <a:solidFill>
                  <a:schemeClr val="tx2"/>
                </a:solidFill>
              </a:rPr>
            </a:br>
            <a:r>
              <a:rPr lang="ja-JP" altLang="en-US" sz="3200" dirty="0" smtClean="0">
                <a:solidFill>
                  <a:schemeClr val="tx2"/>
                </a:solidFill>
              </a:rPr>
              <a:t>名古屋大学・明治</a:t>
            </a:r>
            <a:r>
              <a:rPr lang="ja-JP" altLang="en-US" sz="3200" dirty="0">
                <a:solidFill>
                  <a:schemeClr val="tx2"/>
                </a:solidFill>
              </a:rPr>
              <a:t>学院</a:t>
            </a:r>
            <a:r>
              <a:rPr lang="ja-JP" altLang="en-US" sz="3200" dirty="0" smtClean="0">
                <a:solidFill>
                  <a:schemeClr val="tx2"/>
                </a:solidFill>
              </a:rPr>
              <a:t>大学名誉教授</a:t>
            </a:r>
            <a:r>
              <a:rPr lang="en-US" altLang="ja-JP" sz="3200" dirty="0">
                <a:solidFill>
                  <a:schemeClr val="tx2"/>
                </a:solidFill>
              </a:rPr>
              <a:t/>
            </a:r>
            <a:br>
              <a:rPr lang="en-US" altLang="ja-JP" sz="3200" dirty="0">
                <a:solidFill>
                  <a:schemeClr val="tx2"/>
                </a:solidFill>
              </a:rPr>
            </a:br>
            <a:r>
              <a:rPr lang="en-US" altLang="ja-JP" sz="3200" dirty="0">
                <a:solidFill>
                  <a:schemeClr val="tx2"/>
                </a:solidFill>
              </a:rPr>
              <a:t/>
            </a:r>
            <a:br>
              <a:rPr lang="en-US" altLang="ja-JP" sz="3200" dirty="0">
                <a:solidFill>
                  <a:schemeClr val="tx2"/>
                </a:solidFill>
              </a:rPr>
            </a:br>
            <a:r>
              <a:rPr lang="ja-JP" altLang="en-US" sz="3200" dirty="0">
                <a:solidFill>
                  <a:schemeClr val="tx2"/>
                </a:solidFill>
              </a:rPr>
              <a:t>加賀山　茂</a:t>
            </a: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r>
              <a:rPr lang="ja-JP" altLang="en-US" sz="4000" dirty="0" smtClean="0">
                <a:solidFill>
                  <a:schemeClr val="tx2"/>
                </a:solidFill>
              </a:rPr>
              <a:t>ご清聴ありがとうございました。</a:t>
            </a:r>
            <a:r>
              <a:rPr lang="en-US" altLang="ja-JP" sz="4400" dirty="0">
                <a:solidFill>
                  <a:schemeClr val="tx2"/>
                </a:solidFill>
              </a:rPr>
              <a:t/>
            </a:r>
            <a:br>
              <a:rPr lang="en-US" altLang="ja-JP" sz="4400" dirty="0">
                <a:solidFill>
                  <a:schemeClr val="tx2"/>
                </a:solidFill>
              </a:rPr>
            </a:br>
            <a:endParaRPr lang="ja-JP" altLang="en-US" sz="4400" dirty="0">
              <a:solidFill>
                <a:schemeClr val="tx2"/>
              </a:solidFill>
            </a:endParaRPr>
          </a:p>
        </p:txBody>
      </p:sp>
    </p:spTree>
    <p:extLst>
      <p:ext uri="{BB962C8B-B14F-4D97-AF65-F5344CB8AC3E}">
        <p14:creationId xmlns:p14="http://schemas.microsoft.com/office/powerpoint/2010/main" val="371508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withEffect">
                                  <p:stCondLst>
                                    <p:cond delay="0"/>
                                  </p:stCondLst>
                                  <p:childTnLst>
                                    <p:anim calcmode="lin" valueType="num">
                                      <p:cBhvr additive="base">
                                        <p:cTn id="6" dur="10000"/>
                                        <p:tgtEl>
                                          <p:spTgt spid="9"/>
                                        </p:tgtEl>
                                        <p:attrNameLst>
                                          <p:attrName>ppt_x</p:attrName>
                                        </p:attrNameLst>
                                      </p:cBhvr>
                                      <p:tavLst>
                                        <p:tav tm="0">
                                          <p:val>
                                            <p:strVal val="ppt_x"/>
                                          </p:val>
                                        </p:tav>
                                        <p:tav tm="100000">
                                          <p:val>
                                            <p:strVal val="ppt_x"/>
                                          </p:val>
                                        </p:tav>
                                      </p:tavLst>
                                    </p:anim>
                                    <p:anim calcmode="lin" valueType="num">
                                      <p:cBhvr additive="base">
                                        <p:cTn id="7" dur="10000"/>
                                        <p:tgtEl>
                                          <p:spTgt spid="9"/>
                                        </p:tgtEl>
                                        <p:attrNameLst>
                                          <p:attrName>ppt_y</p:attrName>
                                        </p:attrNameLst>
                                      </p:cBhvr>
                                      <p:tavLst>
                                        <p:tav tm="0">
                                          <p:val>
                                            <p:strVal val="ppt_y"/>
                                          </p:val>
                                        </p:tav>
                                        <p:tav tm="100000">
                                          <p:val>
                                            <p:strVal val="0-ppt_h/2"/>
                                          </p:val>
                                        </p:tav>
                                      </p:tavLst>
                                    </p:anim>
                                    <p:set>
                                      <p:cBhvr>
                                        <p:cTn id="8" dur="1" fill="hold">
                                          <p:stCondLst>
                                            <p:cond delay="9999"/>
                                          </p:stCondLst>
                                        </p:cTn>
                                        <p:tgtEl>
                                          <p:spTgt spid="9"/>
                                        </p:tgtEl>
                                        <p:attrNameLst>
                                          <p:attrName>style.visibility</p:attrName>
                                        </p:attrNameLst>
                                      </p:cBhvr>
                                      <p:to>
                                        <p:strVal val="hidden"/>
                                      </p:to>
                                    </p:set>
                                  </p:childTnLst>
                                </p:cTn>
                              </p:par>
                            </p:childTnLst>
                          </p:cTn>
                        </p:par>
                        <p:par>
                          <p:cTn id="9" fill="hold">
                            <p:stCondLst>
                              <p:cond delay="10000"/>
                            </p:stCondLst>
                            <p:childTnLst>
                              <p:par>
                                <p:cTn id="10" presetID="2" presetClass="entr" presetSubtype="4"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1250"/>
                            </p:stCondLst>
                            <p:childTnLst>
                              <p:par>
                                <p:cTn id="15" presetID="2" presetClass="entr" presetSubtype="4" fill="hold" grpId="0" nodeType="afterEffect">
                                  <p:stCondLst>
                                    <p:cond delay="25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2250"/>
                            </p:stCondLst>
                            <p:childTnLst>
                              <p:par>
                                <p:cTn id="20" presetID="2" presetClass="entr" presetSubtype="4" fill="hold" grpId="0" nodeType="afterEffect">
                                  <p:stCondLst>
                                    <p:cond delay="25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75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3250"/>
                            </p:stCondLst>
                            <p:childTnLst>
                              <p:par>
                                <p:cTn id="25" presetID="2" presetClass="entr" presetSubtype="4" fill="hold" grpId="0" nodeType="afterEffect">
                                  <p:stCondLst>
                                    <p:cond delay="25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4250"/>
                            </p:stCondLst>
                            <p:childTnLst>
                              <p:par>
                                <p:cTn id="30" presetID="2" presetClass="entr" presetSubtype="4" fill="hold" grpId="0" nodeType="afterEffect">
                                  <p:stCondLst>
                                    <p:cond delay="25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250"/>
                            </p:stCondLst>
                            <p:childTnLst>
                              <p:par>
                                <p:cTn id="35" presetID="2" presetClass="entr" presetSubtype="4" fill="hold" grpId="0" nodeType="afterEffect">
                                  <p:stCondLst>
                                    <p:cond delay="25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6250"/>
                            </p:stCondLst>
                            <p:childTnLst>
                              <p:par>
                                <p:cTn id="40" presetID="2" presetClass="entr" presetSubtype="4" fill="hold" grpId="0" nodeType="afterEffect">
                                  <p:stCondLst>
                                    <p:cond delay="25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additive="base">
                                        <p:cTn id="42"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7250"/>
                            </p:stCondLst>
                            <p:childTnLst>
                              <p:par>
                                <p:cTn id="45" presetID="2" presetClass="entr" presetSubtype="4"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grpId="0" nodeType="after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 calcmode="lin" valueType="num">
                                      <p:cBhvr additive="base">
                                        <p:cTn id="52" dur="75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3" dur="75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8750"/>
                            </p:stCondLst>
                            <p:childTnLst>
                              <p:par>
                                <p:cTn id="55" presetID="2" presetClass="entr" presetSubtype="4" fill="hold" grpId="0" nodeType="afterEffect">
                                  <p:stCondLst>
                                    <p:cond delay="0"/>
                                  </p:stCondLst>
                                  <p:childTnLst>
                                    <p:set>
                                      <p:cBhvr>
                                        <p:cTn id="56" dur="1" fill="hold">
                                          <p:stCondLst>
                                            <p:cond delay="0"/>
                                          </p:stCondLst>
                                        </p:cTn>
                                        <p:tgtEl>
                                          <p:spTgt spid="8">
                                            <p:txEl>
                                              <p:pRg st="2" end="2"/>
                                            </p:txEl>
                                          </p:spTgt>
                                        </p:tgtEl>
                                        <p:attrNameLst>
                                          <p:attrName>style.visibility</p:attrName>
                                        </p:attrNameLst>
                                      </p:cBhvr>
                                      <p:to>
                                        <p:strVal val="visible"/>
                                      </p:to>
                                    </p:set>
                                    <p:anim calcmode="lin" valueType="num">
                                      <p:cBhvr additive="base">
                                        <p:cTn id="57" dur="75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9500"/>
                            </p:stCondLst>
                            <p:childTnLst>
                              <p:par>
                                <p:cTn id="60" presetID="2" presetClass="entr" presetSubtype="4" fill="hold" grpId="0" nodeType="afterEffect">
                                  <p:stCondLst>
                                    <p:cond delay="0"/>
                                  </p:stCondLst>
                                  <p:childTnLst>
                                    <p:set>
                                      <p:cBhvr>
                                        <p:cTn id="61" dur="1" fill="hold">
                                          <p:stCondLst>
                                            <p:cond delay="0"/>
                                          </p:stCondLst>
                                        </p:cTn>
                                        <p:tgtEl>
                                          <p:spTgt spid="8">
                                            <p:txEl>
                                              <p:pRg st="3" end="3"/>
                                            </p:txEl>
                                          </p:spTgt>
                                        </p:tgtEl>
                                        <p:attrNameLst>
                                          <p:attrName>style.visibility</p:attrName>
                                        </p:attrNameLst>
                                      </p:cBhvr>
                                      <p:to>
                                        <p:strVal val="visible"/>
                                      </p:to>
                                    </p:set>
                                    <p:anim calcmode="lin" valueType="num">
                                      <p:cBhvr additive="base">
                                        <p:cTn id="62" dur="75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3" dur="75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64" fill="hold">
                            <p:stCondLst>
                              <p:cond delay="20250"/>
                            </p:stCondLst>
                            <p:childTnLst>
                              <p:par>
                                <p:cTn id="65" presetID="2" presetClass="entr" presetSubtype="4" fill="hold" grpId="0" nodeType="after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 calcmode="lin" valueType="num">
                                      <p:cBhvr additive="base">
                                        <p:cTn id="67" dur="75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uiExpand="1" build="p"/>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提出課題（</a:t>
            </a:r>
            <a:r>
              <a:rPr kumimoji="1" lang="en-US" altLang="ja-JP" dirty="0" smtClean="0"/>
              <a:t>1</a:t>
            </a:r>
            <a:r>
              <a:rPr kumimoji="1" lang="ja-JP" altLang="en-US" dirty="0" smtClean="0"/>
              <a:t>問を選択）</a:t>
            </a:r>
            <a:endParaRPr kumimoji="1" lang="ja-JP" altLang="en-US" dirty="0"/>
          </a:p>
        </p:txBody>
      </p:sp>
      <p:sp>
        <p:nvSpPr>
          <p:cNvPr id="9" name="テキスト プレースホルダー 8"/>
          <p:cNvSpPr>
            <a:spLocks noGrp="1"/>
          </p:cNvSpPr>
          <p:nvPr>
            <p:ph type="body" idx="1"/>
          </p:nvPr>
        </p:nvSpPr>
        <p:spPr>
          <a:xfrm>
            <a:off x="1122421" y="1681163"/>
            <a:ext cx="3482831" cy="823912"/>
          </a:xfrm>
        </p:spPr>
        <p:txBody>
          <a:bodyPr/>
          <a:lstStyle/>
          <a:p>
            <a:r>
              <a:rPr lang="ja-JP" altLang="en-US" dirty="0"/>
              <a:t>提出</a:t>
            </a:r>
            <a:r>
              <a:rPr lang="ja-JP" altLang="en-US" dirty="0" smtClean="0"/>
              <a:t>課題（選択可）</a:t>
            </a:r>
            <a:endParaRPr lang="en-US" altLang="ja-JP" dirty="0"/>
          </a:p>
        </p:txBody>
      </p:sp>
      <p:sp>
        <p:nvSpPr>
          <p:cNvPr id="8" name="コンテンツ プレースホルダー 7"/>
          <p:cNvSpPr>
            <a:spLocks noGrp="1"/>
          </p:cNvSpPr>
          <p:nvPr>
            <p:ph sz="half" idx="2"/>
          </p:nvPr>
        </p:nvSpPr>
        <p:spPr>
          <a:xfrm>
            <a:off x="1122422" y="2505075"/>
            <a:ext cx="3482828" cy="3684588"/>
          </a:xfrm>
        </p:spPr>
        <p:txBody>
          <a:bodyPr>
            <a:normAutofit fontScale="85000" lnSpcReduction="20000"/>
          </a:bodyPr>
          <a:lstStyle/>
          <a:p>
            <a:pPr>
              <a:lnSpc>
                <a:spcPct val="120000"/>
              </a:lnSpc>
            </a:pPr>
            <a:r>
              <a:rPr lang="en-US" altLang="ja-JP" dirty="0" smtClean="0"/>
              <a:t>1</a:t>
            </a:r>
            <a:r>
              <a:rPr lang="ja-JP" altLang="en-US" dirty="0" err="1" smtClean="0"/>
              <a:t>．</a:t>
            </a:r>
            <a:r>
              <a:rPr lang="ja-JP" altLang="en-US" dirty="0" smtClean="0"/>
              <a:t>あなた</a:t>
            </a:r>
            <a:r>
              <a:rPr lang="ja-JP" altLang="en-US" dirty="0"/>
              <a:t>の所属する学部の売りは何か？</a:t>
            </a:r>
          </a:p>
          <a:p>
            <a:pPr>
              <a:lnSpc>
                <a:spcPct val="120000"/>
              </a:lnSpc>
            </a:pPr>
            <a:r>
              <a:rPr lang="en-US" altLang="ja-JP" dirty="0" smtClean="0"/>
              <a:t>2</a:t>
            </a:r>
            <a:r>
              <a:rPr lang="ja-JP" altLang="en-US" dirty="0" err="1" smtClean="0"/>
              <a:t>．</a:t>
            </a:r>
            <a:r>
              <a:rPr lang="ja-JP" altLang="en-US" dirty="0" smtClean="0"/>
              <a:t>あなた</a:t>
            </a:r>
            <a:r>
              <a:rPr lang="ja-JP" altLang="en-US" dirty="0"/>
              <a:t>が達成すべき目標は何か（未来から現在へ）？</a:t>
            </a:r>
          </a:p>
          <a:p>
            <a:pPr>
              <a:lnSpc>
                <a:spcPct val="120000"/>
              </a:lnSpc>
            </a:pPr>
            <a:r>
              <a:rPr lang="en-US" altLang="ja-JP" dirty="0" smtClean="0"/>
              <a:t>3</a:t>
            </a:r>
            <a:r>
              <a:rPr lang="ja-JP" altLang="en-US" dirty="0" err="1" smtClean="0"/>
              <a:t>．</a:t>
            </a:r>
            <a:r>
              <a:rPr lang="ja-JP" altLang="en-US" dirty="0" smtClean="0"/>
              <a:t>紛争</a:t>
            </a:r>
            <a:r>
              <a:rPr lang="ja-JP" altLang="en-US" dirty="0"/>
              <a:t>の解決に適している，法律家の思考方法</a:t>
            </a:r>
            <a:r>
              <a:rPr lang="en-US" altLang="ja-JP" dirty="0">
                <a:latin typeface="Times New Roman" panose="02020603050405020304" pitchFamily="18" charset="0"/>
                <a:cs typeface="Times New Roman" panose="02020603050405020304" pitchFamily="18" charset="0"/>
              </a:rPr>
              <a:t>IRAC</a:t>
            </a:r>
            <a:r>
              <a:rPr lang="ja-JP" altLang="en-US" dirty="0" err="1"/>
              <a:t>，</a:t>
            </a:r>
            <a:r>
              <a:rPr lang="ja-JP" altLang="en-US" dirty="0"/>
              <a:t>トゥールミン図式とは</a:t>
            </a:r>
            <a:r>
              <a:rPr lang="ja-JP" altLang="en-US" dirty="0" smtClean="0"/>
              <a:t>？</a:t>
            </a:r>
            <a:endParaRPr lang="en-US" altLang="ja-JP" dirty="0" smtClean="0"/>
          </a:p>
        </p:txBody>
      </p:sp>
      <p:sp>
        <p:nvSpPr>
          <p:cNvPr id="10" name="テキスト プレースホルダー 9"/>
          <p:cNvSpPr>
            <a:spLocks noGrp="1"/>
          </p:cNvSpPr>
          <p:nvPr>
            <p:ph type="body" sz="quarter" idx="3"/>
          </p:nvPr>
        </p:nvSpPr>
        <p:spPr>
          <a:xfrm>
            <a:off x="4738255" y="1681163"/>
            <a:ext cx="6429863" cy="823912"/>
          </a:xfrm>
        </p:spPr>
        <p:txBody>
          <a:bodyPr/>
          <a:lstStyle/>
          <a:p>
            <a:r>
              <a:rPr lang="ja-JP" altLang="en-US" dirty="0" smtClean="0"/>
              <a:t>課題を選択するため</a:t>
            </a:r>
            <a:r>
              <a:rPr lang="ja-JP" altLang="en-US" dirty="0"/>
              <a:t>のヒント</a:t>
            </a:r>
            <a:endParaRPr lang="en-US" altLang="ja-JP" dirty="0"/>
          </a:p>
        </p:txBody>
      </p:sp>
      <p:sp>
        <p:nvSpPr>
          <p:cNvPr id="11" name="コンテンツ プレースホルダー 10"/>
          <p:cNvSpPr>
            <a:spLocks noGrp="1"/>
          </p:cNvSpPr>
          <p:nvPr>
            <p:ph sz="quarter" idx="4"/>
          </p:nvPr>
        </p:nvSpPr>
        <p:spPr>
          <a:xfrm>
            <a:off x="4738255" y="2505075"/>
            <a:ext cx="6429863" cy="3684588"/>
          </a:xfrm>
        </p:spPr>
        <p:txBody>
          <a:bodyPr>
            <a:normAutofit fontScale="77500" lnSpcReduction="20000"/>
          </a:bodyPr>
          <a:lstStyle/>
          <a:p>
            <a:pPr>
              <a:lnSpc>
                <a:spcPct val="120000"/>
              </a:lnSpc>
            </a:pPr>
            <a:r>
              <a:rPr lang="zh-CN" altLang="en-US" dirty="0">
                <a:latin typeface="ＭＳ Ｐゴシック" panose="020B0600070205080204" pitchFamily="50" charset="-128"/>
                <a:ea typeface="ＭＳ Ｐゴシック" panose="020B0600070205080204" pitchFamily="50" charset="-128"/>
              </a:rPr>
              <a:t>国際文化交流</a:t>
            </a:r>
            <a:r>
              <a:rPr lang="zh-CN" altLang="en-US" dirty="0" smtClean="0">
                <a:latin typeface="ＭＳ Ｐゴシック" panose="020B0600070205080204" pitchFamily="50" charset="-128"/>
                <a:ea typeface="ＭＳ Ｐゴシック" panose="020B0600070205080204" pitchFamily="50" charset="-128"/>
              </a:rPr>
              <a:t>学部</a:t>
            </a:r>
            <a:r>
              <a:rPr lang="ja-JP" altLang="en-US" dirty="0" smtClean="0">
                <a:latin typeface="ＭＳ Ｐゴシック" panose="020B0600070205080204" pitchFamily="50" charset="-128"/>
                <a:ea typeface="ＭＳ Ｐゴシック" panose="020B0600070205080204" pitchFamily="50" charset="-128"/>
              </a:rPr>
              <a:t>の売り</a:t>
            </a:r>
            <a:endParaRPr lang="en-US" altLang="ja-JP" dirty="0" smtClean="0">
              <a:latin typeface="ＭＳ Ｐゴシック" panose="020B0600070205080204" pitchFamily="50" charset="-128"/>
              <a:ea typeface="ＭＳ Ｐゴシック" panose="020B0600070205080204" pitchFamily="50" charset="-128"/>
            </a:endParaRPr>
          </a:p>
          <a:p>
            <a:pPr lvl="1">
              <a:lnSpc>
                <a:spcPct val="120000"/>
              </a:lnSpc>
            </a:pPr>
            <a:r>
              <a:rPr lang="ja-JP" altLang="en-US" dirty="0" smtClean="0">
                <a:latin typeface="ＭＳ Ｐゴシック" panose="020B0600070205080204" pitchFamily="50" charset="-128"/>
                <a:ea typeface="ＭＳ Ｐゴシック" panose="020B0600070205080204" pitchFamily="50" charset="-128"/>
              </a:rPr>
              <a:t>就活の</a:t>
            </a:r>
            <a:r>
              <a:rPr lang="ja-JP" altLang="en-US" dirty="0">
                <a:latin typeface="ＭＳ Ｐゴシック" panose="020B0600070205080204" pitchFamily="50" charset="-128"/>
              </a:rPr>
              <a:t>面接官を説得する</a:t>
            </a:r>
            <a:r>
              <a:rPr lang="ja-JP" altLang="en-US" dirty="0" smtClean="0">
                <a:latin typeface="ＭＳ Ｐゴシック" panose="020B0600070205080204" pitchFamily="50" charset="-128"/>
              </a:rPr>
              <a:t>ため</a:t>
            </a:r>
            <a:r>
              <a:rPr lang="ja-JP" altLang="en-US" dirty="0" smtClean="0">
                <a:latin typeface="ＭＳ Ｐゴシック" panose="020B0600070205080204" pitchFamily="50" charset="-128"/>
                <a:ea typeface="ＭＳ Ｐゴシック" panose="020B0600070205080204" pitchFamily="50" charset="-128"/>
              </a:rPr>
              <a:t>に何を述べるのか？</a:t>
            </a:r>
            <a:endParaRPr lang="en-US" altLang="ja-JP" dirty="0" smtClean="0">
              <a:latin typeface="ＭＳ Ｐゴシック" panose="020B0600070205080204" pitchFamily="50" charset="-128"/>
              <a:ea typeface="ＭＳ Ｐゴシック" panose="020B0600070205080204" pitchFamily="50" charset="-128"/>
            </a:endParaRPr>
          </a:p>
          <a:p>
            <a:pPr>
              <a:lnSpc>
                <a:spcPct val="120000"/>
              </a:lnSpc>
            </a:pPr>
            <a:r>
              <a:rPr lang="ja-JP" altLang="en-US" dirty="0" smtClean="0">
                <a:latin typeface="ＭＳ Ｐゴシック" panose="020B0600070205080204" pitchFamily="50" charset="-128"/>
                <a:ea typeface="ＭＳ Ｐゴシック" panose="020B0600070205080204" pitchFamily="50" charset="-128"/>
              </a:rPr>
              <a:t>あなたが達成すべき学習目標</a:t>
            </a:r>
            <a:endParaRPr lang="en-US" altLang="ja-JP" dirty="0" smtClean="0">
              <a:latin typeface="ＭＳ Ｐゴシック" panose="020B0600070205080204" pitchFamily="50" charset="-128"/>
              <a:ea typeface="ＭＳ Ｐゴシック" panose="020B0600070205080204" pitchFamily="50" charset="-128"/>
            </a:endParaRPr>
          </a:p>
          <a:p>
            <a:pPr lvl="1">
              <a:lnSpc>
                <a:spcPct val="120000"/>
              </a:lnSpc>
            </a:pPr>
            <a:r>
              <a:rPr lang="ja-JP" altLang="en-US" dirty="0" smtClean="0"/>
              <a:t>日本人の弱点である「同調圧力に弱い」ことは，「和の精神」と関係するか？「君子は和して同ぜず，小人は同じて和せず」という格言を説明できるか？</a:t>
            </a:r>
            <a:endParaRPr lang="en-US" altLang="ja-JP" dirty="0" smtClean="0"/>
          </a:p>
          <a:p>
            <a:pPr lvl="1">
              <a:lnSpc>
                <a:spcPct val="120000"/>
              </a:lnSpc>
            </a:pPr>
            <a:r>
              <a:rPr lang="ja-JP" altLang="en-US" dirty="0"/>
              <a:t>何</a:t>
            </a:r>
            <a:r>
              <a:rPr lang="ja-JP" altLang="en-US" dirty="0" smtClean="0"/>
              <a:t>を</a:t>
            </a:r>
            <a:r>
              <a:rPr lang="ja-JP" altLang="en-US" dirty="0"/>
              <a:t>学習</a:t>
            </a:r>
            <a:r>
              <a:rPr lang="ja-JP" altLang="en-US" dirty="0" smtClean="0"/>
              <a:t>することによって，この弱点を克服できるか？</a:t>
            </a:r>
            <a:endParaRPr lang="en-US" altLang="ja-JP" dirty="0" smtClean="0"/>
          </a:p>
          <a:p>
            <a:pPr>
              <a:lnSpc>
                <a:spcPct val="120000"/>
              </a:lnSpc>
            </a:pPr>
            <a:r>
              <a:rPr lang="ja-JP" altLang="en-US" dirty="0" smtClean="0"/>
              <a:t>法律家の思考方法（アイラック</a:t>
            </a:r>
            <a:r>
              <a:rPr lang="en-US" altLang="ja-JP" dirty="0" smtClean="0">
                <a:latin typeface="Times New Roman" panose="02020603050405020304" pitchFamily="18" charset="0"/>
                <a:cs typeface="Times New Roman" panose="02020603050405020304" pitchFamily="18" charset="0"/>
              </a:rPr>
              <a:t>(IRAC)</a:t>
            </a:r>
            <a:r>
              <a:rPr lang="ja-JP" altLang="en-US" dirty="0" smtClean="0"/>
              <a:t>）</a:t>
            </a:r>
            <a:endParaRPr lang="en-US" altLang="ja-JP" dirty="0"/>
          </a:p>
          <a:p>
            <a:pPr lvl="1">
              <a:lnSpc>
                <a:spcPct val="120000"/>
              </a:lnSpc>
            </a:pPr>
            <a:r>
              <a:rPr lang="ja-JP" altLang="en-US" dirty="0"/>
              <a:t>日本人は，なぜ，法律を嫌うのか，アイラック</a:t>
            </a:r>
            <a:r>
              <a:rPr lang="en-US" altLang="ja-JP" dirty="0">
                <a:latin typeface="Times New Roman" panose="02020603050405020304" pitchFamily="18" charset="0"/>
                <a:cs typeface="Times New Roman" panose="02020603050405020304" pitchFamily="18" charset="0"/>
              </a:rPr>
              <a:t>(IRAC)</a:t>
            </a:r>
            <a:r>
              <a:rPr lang="ja-JP" altLang="en-US" dirty="0" err="1"/>
              <a:t>，</a:t>
            </a:r>
            <a:r>
              <a:rPr lang="ja-JP" altLang="en-US" dirty="0"/>
              <a:t>トゥールミンの図式を</a:t>
            </a:r>
            <a:r>
              <a:rPr lang="ja-JP" altLang="en-US" dirty="0" smtClean="0"/>
              <a:t>知った上で</a:t>
            </a:r>
            <a:r>
              <a:rPr lang="ja-JP" altLang="en-US" dirty="0"/>
              <a:t>，嫌っているのか？</a:t>
            </a:r>
            <a:endParaRPr lang="en-US" altLang="ja-JP" dirty="0"/>
          </a:p>
          <a:p>
            <a:pPr>
              <a:lnSpc>
                <a:spcPct val="120000"/>
              </a:lnSpc>
            </a:pP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2018/5/29</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7" name="スライド番号プレースホルダー 6"/>
          <p:cNvSpPr>
            <a:spLocks noGrp="1"/>
          </p:cNvSpPr>
          <p:nvPr>
            <p:ph type="sldNum" sz="quarter" idx="12"/>
          </p:nvPr>
        </p:nvSpPr>
        <p:spPr/>
        <p:txBody>
          <a:bodyPr/>
          <a:lstStyle/>
          <a:p>
            <a:fld id="{A0C4542F-C35A-41EC-80CF-01AB155FDC20}" type="slidenum">
              <a:rPr kumimoji="1" lang="ja-JP" altLang="en-US" smtClean="0"/>
              <a:t>37</a:t>
            </a:fld>
            <a:endParaRPr kumimoji="1" lang="ja-JP" altLang="en-US"/>
          </a:p>
        </p:txBody>
      </p:sp>
    </p:spTree>
    <p:extLst>
      <p:ext uri="{BB962C8B-B14F-4D97-AF65-F5344CB8AC3E}">
        <p14:creationId xmlns:p14="http://schemas.microsoft.com/office/powerpoint/2010/main" val="1355274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lang="ja-JP" altLang="en-US" sz="4000" dirty="0" smtClean="0"/>
              <a:t>世界</a:t>
            </a:r>
            <a:r>
              <a:rPr lang="ja-JP" altLang="en-US" sz="4000" dirty="0"/>
              <a:t>各国の</a:t>
            </a:r>
            <a:r>
              <a:rPr lang="ja-JP" altLang="en-US" sz="4000" dirty="0" smtClean="0"/>
              <a:t>リーダーには法学部出身者が</a:t>
            </a:r>
            <a:r>
              <a:rPr lang="ja-JP" altLang="en-US" sz="4000" dirty="0"/>
              <a:t>多い</a:t>
            </a:r>
            <a:endParaRPr kumimoji="1" lang="ja-JP" altLang="en-US" sz="4000" dirty="0"/>
          </a:p>
        </p:txBody>
      </p:sp>
      <p:sp>
        <p:nvSpPr>
          <p:cNvPr id="8" name="コンテンツ プレースホルダー 7"/>
          <p:cNvSpPr>
            <a:spLocks noGrp="1"/>
          </p:cNvSpPr>
          <p:nvPr>
            <p:ph idx="1"/>
          </p:nvPr>
        </p:nvSpPr>
        <p:spPr/>
        <p:txBody>
          <a:bodyPr>
            <a:normAutofit fontScale="85000" lnSpcReduction="20000"/>
          </a:bodyPr>
          <a:lstStyle/>
          <a:p>
            <a:r>
              <a:rPr lang="ja-JP" altLang="en-US" dirty="0"/>
              <a:t>アメリカの歴代大統領は，</a:t>
            </a:r>
            <a:r>
              <a:rPr lang="en-US" altLang="ja-JP" dirty="0"/>
              <a:t>44</a:t>
            </a:r>
            <a:r>
              <a:rPr lang="ja-JP" altLang="en-US" dirty="0"/>
              <a:t>人中</a:t>
            </a:r>
            <a:r>
              <a:rPr lang="en-US" altLang="ja-JP" dirty="0"/>
              <a:t>27</a:t>
            </a:r>
            <a:r>
              <a:rPr lang="ja-JP" altLang="en-US" dirty="0"/>
              <a:t>人が弁護士出身</a:t>
            </a:r>
          </a:p>
          <a:p>
            <a:pPr lvl="1"/>
            <a:r>
              <a:rPr lang="ja-JP" altLang="en-US" sz="2800" dirty="0"/>
              <a:t>ドナルド・トランプ	</a:t>
            </a:r>
            <a:r>
              <a:rPr lang="ja-JP" altLang="en-US" sz="2800" dirty="0" smtClean="0"/>
              <a:t>←ペンシルベニア</a:t>
            </a:r>
            <a:r>
              <a:rPr lang="ja-JP" altLang="en-US" sz="2800" dirty="0"/>
              <a:t>・ビジネススクール</a:t>
            </a:r>
          </a:p>
          <a:p>
            <a:pPr lvl="1"/>
            <a:r>
              <a:rPr lang="ja-JP" altLang="en-US" sz="2800" dirty="0"/>
              <a:t>バラク・オバマ	</a:t>
            </a:r>
            <a:r>
              <a:rPr lang="en-US" altLang="ja-JP" sz="2800" dirty="0" smtClean="0"/>
              <a:t>	</a:t>
            </a:r>
            <a:r>
              <a:rPr lang="ja-JP" altLang="en-US" sz="2800" dirty="0" smtClean="0"/>
              <a:t>←ハーバード</a:t>
            </a:r>
            <a:r>
              <a:rPr lang="ja-JP" altLang="en-US" sz="2800" dirty="0"/>
              <a:t>・</a:t>
            </a:r>
            <a:r>
              <a:rPr lang="ja-JP" altLang="en-US" sz="2800" dirty="0" smtClean="0"/>
              <a:t>ロースクール</a:t>
            </a:r>
            <a:endParaRPr lang="en-US" altLang="ja-JP" sz="2800" dirty="0" smtClean="0"/>
          </a:p>
          <a:p>
            <a:r>
              <a:rPr lang="ja-JP" altLang="en-US" dirty="0"/>
              <a:t>習近平（</a:t>
            </a:r>
            <a:r>
              <a:rPr lang="en-US" altLang="ja-JP" dirty="0" err="1"/>
              <a:t>Xíjìnpíng</a:t>
            </a:r>
            <a:r>
              <a:rPr lang="ja-JP" altLang="en-US" dirty="0"/>
              <a:t>）	</a:t>
            </a:r>
            <a:r>
              <a:rPr lang="en-US" altLang="ja-JP" dirty="0" smtClean="0"/>
              <a:t>	</a:t>
            </a:r>
            <a:r>
              <a:rPr lang="ja-JP" altLang="en-US" dirty="0" smtClean="0"/>
              <a:t>←清華</a:t>
            </a:r>
            <a:r>
              <a:rPr lang="ja-JP" altLang="en-US" dirty="0"/>
              <a:t>大学人文社会科学院大学院（法学博士）</a:t>
            </a:r>
          </a:p>
          <a:p>
            <a:r>
              <a:rPr lang="ja-JP" altLang="en-US" dirty="0"/>
              <a:t>プーチン	</a:t>
            </a:r>
            <a:r>
              <a:rPr lang="en-US" altLang="ja-JP" dirty="0" smtClean="0"/>
              <a:t>		</a:t>
            </a:r>
            <a:r>
              <a:rPr lang="ja-JP" altLang="en-US" dirty="0" smtClean="0"/>
              <a:t>←レニングラード大学法</a:t>
            </a:r>
            <a:r>
              <a:rPr lang="ja-JP" altLang="en-US" dirty="0"/>
              <a:t>学部</a:t>
            </a:r>
          </a:p>
          <a:p>
            <a:r>
              <a:rPr lang="ja-JP" altLang="en-US" dirty="0"/>
              <a:t>マクロン	</a:t>
            </a:r>
            <a:r>
              <a:rPr lang="en-US" altLang="ja-JP" dirty="0" smtClean="0"/>
              <a:t>		</a:t>
            </a:r>
            <a:r>
              <a:rPr lang="ja-JP" altLang="en-US" dirty="0" smtClean="0"/>
              <a:t>←フランス</a:t>
            </a:r>
            <a:r>
              <a:rPr lang="ja-JP" altLang="en-US" dirty="0"/>
              <a:t>国立行政学院（</a:t>
            </a:r>
            <a:r>
              <a:rPr lang="en-US" altLang="ja-JP" dirty="0"/>
              <a:t>ENA</a:t>
            </a:r>
            <a:r>
              <a:rPr lang="ja-JP" altLang="en-US" dirty="0"/>
              <a:t>）</a:t>
            </a:r>
          </a:p>
          <a:p>
            <a:r>
              <a:rPr lang="ja-JP" altLang="en-US" dirty="0"/>
              <a:t>文在寅（ムン・ジェイン）	</a:t>
            </a:r>
            <a:r>
              <a:rPr lang="ja-JP" altLang="en-US" dirty="0" smtClean="0"/>
              <a:t>←慶</a:t>
            </a:r>
            <a:r>
              <a:rPr lang="ja-JP" altLang="en-US" dirty="0"/>
              <a:t>煕大学校法学部法律学科</a:t>
            </a:r>
          </a:p>
          <a:p>
            <a:r>
              <a:rPr lang="ja-JP" altLang="en-US" dirty="0"/>
              <a:t>安倍晋三	</a:t>
            </a:r>
            <a:r>
              <a:rPr lang="en-US" altLang="ja-JP" dirty="0" smtClean="0"/>
              <a:t>		</a:t>
            </a:r>
            <a:r>
              <a:rPr lang="ja-JP" altLang="en-US" dirty="0" smtClean="0"/>
              <a:t>←成蹊</a:t>
            </a:r>
            <a:r>
              <a:rPr lang="ja-JP" altLang="en-US" dirty="0"/>
              <a:t>大学法学部政治</a:t>
            </a:r>
            <a:r>
              <a:rPr lang="ja-JP" altLang="en-US" dirty="0" smtClean="0"/>
              <a:t>学科</a:t>
            </a:r>
            <a:r>
              <a:rPr lang="en-US" altLang="ja-JP" dirty="0" smtClean="0"/>
              <a:t/>
            </a:r>
            <a:br>
              <a:rPr lang="en-US" altLang="ja-JP" dirty="0" smtClean="0"/>
            </a:br>
            <a:endParaRPr lang="ja-JP" altLang="en-US" dirty="0"/>
          </a:p>
          <a:p>
            <a:r>
              <a:rPr lang="ja-JP" altLang="en-US" dirty="0"/>
              <a:t>トゥスク	</a:t>
            </a:r>
            <a:r>
              <a:rPr lang="en-US" altLang="ja-JP" dirty="0" smtClean="0"/>
              <a:t>		</a:t>
            </a:r>
            <a:r>
              <a:rPr lang="ja-JP" altLang="en-US" dirty="0" smtClean="0"/>
              <a:t>←（欧州</a:t>
            </a:r>
            <a:r>
              <a:rPr lang="ja-JP" altLang="en-US" dirty="0"/>
              <a:t>理事会</a:t>
            </a:r>
            <a:r>
              <a:rPr lang="ja-JP" altLang="en-US" dirty="0" smtClean="0"/>
              <a:t>元首）グダニスク</a:t>
            </a:r>
            <a:r>
              <a:rPr lang="ja-JP" altLang="en-US" dirty="0"/>
              <a:t>大学文学</a:t>
            </a:r>
            <a:r>
              <a:rPr lang="ja-JP" altLang="en-US" dirty="0" smtClean="0"/>
              <a:t>修士</a:t>
            </a:r>
            <a:endParaRPr lang="ja-JP" altLang="en-US" dirty="0"/>
          </a:p>
          <a:p>
            <a:r>
              <a:rPr lang="ja-JP" altLang="en-US" dirty="0"/>
              <a:t>メルケル	</a:t>
            </a:r>
            <a:r>
              <a:rPr lang="en-US" altLang="ja-JP" dirty="0" smtClean="0"/>
              <a:t>		</a:t>
            </a:r>
            <a:r>
              <a:rPr lang="ja-JP" altLang="en-US" dirty="0" smtClean="0"/>
              <a:t>←ライプツィヒ</a:t>
            </a:r>
            <a:r>
              <a:rPr lang="ja-JP" altLang="en-US" dirty="0"/>
              <a:t>大学物理学</a:t>
            </a:r>
          </a:p>
          <a:p>
            <a:r>
              <a:rPr lang="ja-JP" altLang="en-US" dirty="0"/>
              <a:t>金正恩（キム・ジョンウン）	</a:t>
            </a:r>
            <a:r>
              <a:rPr lang="ja-JP" altLang="en-US" dirty="0" smtClean="0"/>
              <a:t>←金日成</a:t>
            </a:r>
            <a:r>
              <a:rPr lang="ja-JP" altLang="en-US" dirty="0"/>
              <a:t>総合大学情報工学</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4</a:t>
            </a:fld>
            <a:endParaRPr kumimoji="1" lang="ja-JP" altLang="en-US"/>
          </a:p>
        </p:txBody>
      </p:sp>
    </p:spTree>
    <p:extLst>
      <p:ext uri="{BB962C8B-B14F-4D97-AF65-F5344CB8AC3E}">
        <p14:creationId xmlns:p14="http://schemas.microsoft.com/office/powerpoint/2010/main" val="106770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75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75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75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75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75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10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left)">
                                      <p:cBhvr>
                                        <p:cTn id="52" dur="75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wipe(left)">
                                      <p:cBhvr>
                                        <p:cTn id="57" dur="75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問題提起と仮説</a:t>
            </a:r>
            <a:endParaRPr kumimoji="1" lang="ja-JP" altLang="en-US" dirty="0"/>
          </a:p>
        </p:txBody>
      </p:sp>
      <p:sp>
        <p:nvSpPr>
          <p:cNvPr id="8" name="テキスト プレースホルダー 7"/>
          <p:cNvSpPr>
            <a:spLocks noGrp="1"/>
          </p:cNvSpPr>
          <p:nvPr>
            <p:ph sz="half" idx="1"/>
          </p:nvPr>
        </p:nvSpPr>
        <p:spPr>
          <a:xfrm>
            <a:off x="838200" y="1825625"/>
            <a:ext cx="4927504" cy="4351338"/>
          </a:xfrm>
        </p:spPr>
        <p:txBody>
          <a:bodyPr>
            <a:normAutofit fontScale="92500" lnSpcReduction="20000"/>
          </a:bodyPr>
          <a:lstStyle/>
          <a:p>
            <a:pPr>
              <a:lnSpc>
                <a:spcPct val="120000"/>
              </a:lnSpc>
            </a:pPr>
            <a:r>
              <a:rPr kumimoji="1" lang="ja-JP" altLang="en-US" b="1" dirty="0" smtClean="0"/>
              <a:t>問題提起</a:t>
            </a:r>
            <a:endParaRPr lang="en-US" altLang="ja-JP" b="1" dirty="0" smtClean="0"/>
          </a:p>
          <a:p>
            <a:pPr marL="800100" lvl="1" indent="-342900">
              <a:lnSpc>
                <a:spcPct val="120000"/>
              </a:lnSpc>
              <a:buFont typeface="Wingdings" panose="05000000000000000000" pitchFamily="2" charset="2"/>
              <a:buChar char="n"/>
            </a:pPr>
            <a:r>
              <a:rPr kumimoji="1" lang="ja-JP" altLang="en-US" sz="2800" dirty="0" smtClean="0">
                <a:solidFill>
                  <a:schemeClr val="tx1"/>
                </a:solidFill>
              </a:rPr>
              <a:t>あなたは，この大学で，何のために何を学ぼうとしているのか？</a:t>
            </a:r>
            <a:endParaRPr kumimoji="1" lang="en-US" altLang="ja-JP" sz="2800" dirty="0" smtClean="0">
              <a:solidFill>
                <a:schemeClr val="tx1"/>
              </a:solidFill>
            </a:endParaRPr>
          </a:p>
          <a:p>
            <a:pPr marL="800100" lvl="1" indent="-342900">
              <a:lnSpc>
                <a:spcPct val="120000"/>
              </a:lnSpc>
              <a:buFont typeface="Wingdings" panose="05000000000000000000" pitchFamily="2" charset="2"/>
              <a:buChar char="n"/>
            </a:pPr>
            <a:r>
              <a:rPr lang="ja-JP" altLang="en-US" sz="2800" dirty="0" smtClean="0">
                <a:solidFill>
                  <a:schemeClr val="tx1"/>
                </a:solidFill>
              </a:rPr>
              <a:t>あなたの学習到達目標は</a:t>
            </a:r>
            <a:r>
              <a:rPr lang="ja-JP" altLang="en-US" sz="2800" dirty="0">
                <a:solidFill>
                  <a:schemeClr val="tx1"/>
                </a:solidFill>
              </a:rPr>
              <a:t>何</a:t>
            </a:r>
            <a:r>
              <a:rPr lang="ja-JP" altLang="en-US" sz="2800" dirty="0" smtClean="0">
                <a:solidFill>
                  <a:schemeClr val="tx1"/>
                </a:solidFill>
              </a:rPr>
              <a:t>か？</a:t>
            </a:r>
            <a:endParaRPr lang="en-US" altLang="ja-JP" sz="2800" dirty="0" smtClean="0">
              <a:solidFill>
                <a:schemeClr val="tx1"/>
              </a:solidFill>
            </a:endParaRPr>
          </a:p>
          <a:p>
            <a:pPr marL="800100" lvl="1" indent="-342900">
              <a:lnSpc>
                <a:spcPct val="120000"/>
              </a:lnSpc>
              <a:buFont typeface="Wingdings" panose="05000000000000000000" pitchFamily="2" charset="2"/>
              <a:buChar char="n"/>
            </a:pPr>
            <a:r>
              <a:rPr kumimoji="1" lang="ja-JP" altLang="en-US" sz="2800" dirty="0" smtClean="0">
                <a:solidFill>
                  <a:schemeClr val="tx1"/>
                </a:solidFill>
              </a:rPr>
              <a:t>その学習</a:t>
            </a:r>
            <a:r>
              <a:rPr kumimoji="1" lang="ja-JP" altLang="en-US" sz="2800" dirty="0">
                <a:solidFill>
                  <a:schemeClr val="tx1"/>
                </a:solidFill>
              </a:rPr>
              <a:t>目標</a:t>
            </a:r>
            <a:r>
              <a:rPr kumimoji="1" lang="ja-JP" altLang="en-US" sz="2800" dirty="0" smtClean="0">
                <a:solidFill>
                  <a:schemeClr val="tx1"/>
                </a:solidFill>
              </a:rPr>
              <a:t>を</a:t>
            </a:r>
            <a:r>
              <a:rPr kumimoji="1" lang="ja-JP" altLang="en-US" sz="2800" dirty="0">
                <a:solidFill>
                  <a:schemeClr val="tx1"/>
                </a:solidFill>
              </a:rPr>
              <a:t>達成</a:t>
            </a:r>
            <a:r>
              <a:rPr kumimoji="1" lang="ja-JP" altLang="en-US" sz="2800" dirty="0" smtClean="0">
                <a:solidFill>
                  <a:schemeClr val="tx1"/>
                </a:solidFill>
              </a:rPr>
              <a:t>した</a:t>
            </a:r>
            <a:r>
              <a:rPr kumimoji="1" lang="ja-JP" altLang="en-US" sz="2800" dirty="0">
                <a:solidFill>
                  <a:schemeClr val="tx1"/>
                </a:solidFill>
              </a:rPr>
              <a:t>時</a:t>
            </a:r>
            <a:r>
              <a:rPr kumimoji="1" lang="ja-JP" altLang="en-US" sz="2800" dirty="0" smtClean="0">
                <a:solidFill>
                  <a:schemeClr val="tx1"/>
                </a:solidFill>
              </a:rPr>
              <a:t>に，グローバル人材としての資質が備わると考えているか？</a:t>
            </a:r>
            <a:endParaRPr kumimoji="1" lang="en-US" altLang="ja-JP" sz="2800" dirty="0" smtClean="0">
              <a:solidFill>
                <a:schemeClr val="tx1"/>
              </a:solidFill>
            </a:endParaRPr>
          </a:p>
        </p:txBody>
      </p:sp>
      <p:sp>
        <p:nvSpPr>
          <p:cNvPr id="2" name="コンテンツ プレースホルダー 1"/>
          <p:cNvSpPr>
            <a:spLocks noGrp="1"/>
          </p:cNvSpPr>
          <p:nvPr>
            <p:ph sz="half" idx="2"/>
          </p:nvPr>
        </p:nvSpPr>
        <p:spPr>
          <a:xfrm>
            <a:off x="5915337" y="1825625"/>
            <a:ext cx="5971863" cy="4351338"/>
          </a:xfrm>
        </p:spPr>
        <p:txBody>
          <a:bodyPr>
            <a:normAutofit fontScale="92500" lnSpcReduction="20000"/>
          </a:bodyPr>
          <a:lstStyle/>
          <a:p>
            <a:pPr marL="530225" indent="-434975">
              <a:lnSpc>
                <a:spcPct val="120000"/>
              </a:lnSpc>
            </a:pPr>
            <a:r>
              <a:rPr lang="ja-JP" altLang="en-US" b="1" dirty="0"/>
              <a:t>グローバルな人材といえるための資質とは何か？</a:t>
            </a:r>
            <a:endParaRPr lang="en-US" altLang="ja-JP" b="1" dirty="0"/>
          </a:p>
          <a:p>
            <a:pPr marL="804863" lvl="1" indent="-366713">
              <a:lnSpc>
                <a:spcPct val="120000"/>
              </a:lnSpc>
            </a:pPr>
            <a:r>
              <a:rPr lang="en-US" altLang="ja-JP" sz="2800" dirty="0"/>
              <a:t>(1) </a:t>
            </a:r>
            <a:r>
              <a:rPr lang="ja-JP" altLang="en-US" sz="2800" dirty="0"/>
              <a:t>生活設計に基づく自立力・起業能力</a:t>
            </a:r>
            <a:endParaRPr lang="en-US" altLang="ja-JP" sz="2800" dirty="0"/>
          </a:p>
          <a:p>
            <a:pPr marL="804863" lvl="1" indent="-366713">
              <a:lnSpc>
                <a:spcPct val="120000"/>
              </a:lnSpc>
            </a:pPr>
            <a:r>
              <a:rPr lang="en-US" altLang="ja-JP" sz="2800" dirty="0"/>
              <a:t>(2) </a:t>
            </a:r>
            <a:r>
              <a:rPr lang="ja-JP" altLang="en-US" sz="2800" dirty="0"/>
              <a:t>コミュニケーションによる交渉力</a:t>
            </a:r>
            <a:endParaRPr lang="en-US" altLang="ja-JP" sz="2800" dirty="0"/>
          </a:p>
          <a:p>
            <a:pPr marL="804863" lvl="1" indent="-366713">
              <a:lnSpc>
                <a:spcPct val="120000"/>
              </a:lnSpc>
            </a:pPr>
            <a:r>
              <a:rPr lang="en-US" altLang="ja-JP" sz="2800" dirty="0"/>
              <a:t>(3) </a:t>
            </a:r>
            <a:r>
              <a:rPr lang="ja-JP" altLang="en-US" sz="2800" dirty="0"/>
              <a:t>法的</a:t>
            </a:r>
            <a:r>
              <a:rPr lang="ja-JP" altLang="en-US" sz="2800" dirty="0" smtClean="0"/>
              <a:t>思考（アイラック</a:t>
            </a:r>
            <a:r>
              <a:rPr lang="en-US" altLang="ja-JP" sz="2800" dirty="0" smtClean="0">
                <a:latin typeface="Times New Roman" panose="02020603050405020304" pitchFamily="18" charset="0"/>
                <a:cs typeface="Times New Roman" panose="02020603050405020304" pitchFamily="18" charset="0"/>
              </a:rPr>
              <a:t>(IRAC)</a:t>
            </a:r>
            <a:r>
              <a:rPr lang="ja-JP" altLang="en-US" sz="2800" dirty="0" smtClean="0"/>
              <a:t>）に</a:t>
            </a:r>
            <a:r>
              <a:rPr lang="ja-JP" altLang="en-US" sz="2800" dirty="0"/>
              <a:t>よる問題解決能力</a:t>
            </a:r>
            <a:endParaRPr lang="en-US" altLang="ja-JP" sz="2800" dirty="0"/>
          </a:p>
          <a:p>
            <a:pPr marL="804863" lvl="1" indent="-366713">
              <a:lnSpc>
                <a:spcPct val="120000"/>
              </a:lnSpc>
            </a:pPr>
            <a:r>
              <a:rPr lang="en-US" altLang="ja-JP" sz="2800" dirty="0"/>
              <a:t>(4) </a:t>
            </a:r>
            <a:r>
              <a:rPr lang="ja-JP" altLang="en-US" sz="2800" dirty="0"/>
              <a:t>目標</a:t>
            </a:r>
            <a:r>
              <a:rPr lang="ja-JP" altLang="en-US" sz="2800" dirty="0" smtClean="0"/>
              <a:t>デザイン力によるリーダーシップ・フォロワーシップ</a:t>
            </a:r>
            <a:r>
              <a:rPr lang="en-US" altLang="ja-JP" sz="2800" dirty="0" smtClean="0"/>
              <a:t/>
            </a:r>
            <a:br>
              <a:rPr lang="en-US" altLang="ja-JP" sz="2800" dirty="0" smtClean="0"/>
            </a:br>
            <a:r>
              <a:rPr lang="ja-JP" altLang="en-US" sz="2800" dirty="0" smtClean="0"/>
              <a:t>　　　なのではないだろうか？</a:t>
            </a:r>
            <a:endParaRPr lang="en-US" altLang="ja-JP" sz="2800" dirty="0"/>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5</a:t>
            </a:fld>
            <a:endParaRPr kumimoji="1" lang="ja-JP" altLang="en-US"/>
          </a:p>
        </p:txBody>
      </p:sp>
    </p:spTree>
    <p:extLst>
      <p:ext uri="{BB962C8B-B14F-4D97-AF65-F5344CB8AC3E}">
        <p14:creationId xmlns:p14="http://schemas.microsoft.com/office/powerpoint/2010/main" val="409682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125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up)">
                                      <p:cBhvr>
                                        <p:cTn id="17" dur="1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10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left)">
                                      <p:cBhvr>
                                        <p:cTn id="27" dur="10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125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up)">
                                      <p:cBhvr>
                                        <p:cTn id="37" dur="1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smtClean="0"/>
              <a:t>あなたの学部の卒業生の「売り」は何か？</a:t>
            </a:r>
            <a:r>
              <a:rPr kumimoji="1" lang="en-US" altLang="ja-JP" dirty="0" smtClean="0"/>
              <a:t/>
            </a:r>
            <a:br>
              <a:rPr kumimoji="1" lang="en-US" altLang="ja-JP" dirty="0" smtClean="0"/>
            </a:br>
            <a:r>
              <a:rPr kumimoji="1" lang="ja-JP" altLang="en-US" sz="4800" dirty="0" smtClean="0"/>
              <a:t>－</a:t>
            </a:r>
            <a:r>
              <a:rPr lang="ja-JP" altLang="en-US" sz="4000" dirty="0" smtClean="0"/>
              <a:t>法学部新入生に最初の授業で尋ねること－</a:t>
            </a:r>
            <a:endParaRPr kumimoji="1" lang="ja-JP" altLang="en-US" sz="4800" dirty="0"/>
          </a:p>
        </p:txBody>
      </p:sp>
      <p:sp>
        <p:nvSpPr>
          <p:cNvPr id="6" name="コンテンツ プレースホルダー 5"/>
          <p:cNvSpPr>
            <a:spLocks noGrp="1"/>
          </p:cNvSpPr>
          <p:nvPr>
            <p:ph idx="1"/>
          </p:nvPr>
        </p:nvSpPr>
        <p:spPr/>
        <p:txBody>
          <a:bodyPr>
            <a:noAutofit/>
          </a:bodyPr>
          <a:lstStyle/>
          <a:p>
            <a:pPr>
              <a:lnSpc>
                <a:spcPct val="100000"/>
              </a:lnSpc>
            </a:pPr>
            <a:r>
              <a:rPr kumimoji="1" lang="en-US" altLang="ja-JP" sz="2400" dirty="0" smtClean="0"/>
              <a:t>〔</a:t>
            </a:r>
            <a:r>
              <a:rPr kumimoji="1" lang="ja-JP" altLang="en-US" sz="2400" dirty="0" smtClean="0"/>
              <a:t>講師</a:t>
            </a:r>
            <a:r>
              <a:rPr kumimoji="1" lang="en-US" altLang="ja-JP" sz="2400" dirty="0" smtClean="0"/>
              <a:t>〕</a:t>
            </a:r>
            <a:r>
              <a:rPr kumimoji="1" lang="ja-JP" altLang="en-US" sz="2400" dirty="0" smtClean="0"/>
              <a:t>法学部への入学おめでとう。さて，皆さんが，</a:t>
            </a:r>
            <a:r>
              <a:rPr kumimoji="1" lang="en-US" altLang="ja-JP" sz="2400" dirty="0" smtClean="0"/>
              <a:t>3</a:t>
            </a:r>
            <a:r>
              <a:rPr kumimoji="1" lang="ja-JP" altLang="en-US" sz="2400" dirty="0" smtClean="0"/>
              <a:t>～</a:t>
            </a:r>
            <a:r>
              <a:rPr kumimoji="1" lang="en-US" altLang="ja-JP" sz="2400" dirty="0" smtClean="0"/>
              <a:t>4</a:t>
            </a:r>
            <a:r>
              <a:rPr kumimoji="1" lang="ja-JP" altLang="en-US" sz="2400" dirty="0" smtClean="0"/>
              <a:t>年の学習を終えて，就職面談に臨んだときのことを想定してみましょう。</a:t>
            </a:r>
            <a:endParaRPr kumimoji="1" lang="en-US" altLang="ja-JP" sz="2400" dirty="0" smtClean="0"/>
          </a:p>
          <a:p>
            <a:pPr>
              <a:lnSpc>
                <a:spcPct val="100000"/>
              </a:lnSpc>
            </a:pPr>
            <a:r>
              <a:rPr lang="en-US" altLang="ja-JP" sz="2400" dirty="0" smtClean="0"/>
              <a:t>〔</a:t>
            </a:r>
            <a:r>
              <a:rPr lang="ja-JP" altLang="en-US" sz="2400" dirty="0" smtClean="0"/>
              <a:t>講師</a:t>
            </a:r>
            <a:r>
              <a:rPr lang="en-US" altLang="ja-JP" sz="2400" dirty="0" smtClean="0"/>
              <a:t>〕</a:t>
            </a:r>
            <a:r>
              <a:rPr lang="ja-JP" altLang="en-US" sz="2400" dirty="0" smtClean="0"/>
              <a:t>就職の</a:t>
            </a:r>
            <a:r>
              <a:rPr kumimoji="1" lang="ja-JP" altLang="en-US" sz="2400" dirty="0" smtClean="0"/>
              <a:t>面接担当者に，「他の志願者とは異なる，君の売りは何ですか</a:t>
            </a:r>
            <a:r>
              <a:rPr kumimoji="1" lang="en-US" altLang="ja-JP" sz="2400" dirty="0" smtClean="0"/>
              <a:t>?</a:t>
            </a:r>
            <a:r>
              <a:rPr kumimoji="1" lang="ja-JP" altLang="en-US" sz="2400" dirty="0" smtClean="0"/>
              <a:t>」と聞かれたとしよう。皆さんは，大学の学部で学んだ何をもって，自分の売りにすることができますか</a:t>
            </a:r>
            <a:r>
              <a:rPr kumimoji="1" lang="en-US" altLang="ja-JP" sz="2400" dirty="0" smtClean="0"/>
              <a:t>?</a:t>
            </a:r>
          </a:p>
          <a:p>
            <a:pPr>
              <a:lnSpc>
                <a:spcPct val="100000"/>
              </a:lnSpc>
            </a:pPr>
            <a:r>
              <a:rPr kumimoji="1" lang="en-US" altLang="ja-JP" sz="2400" dirty="0" smtClean="0"/>
              <a:t>〔</a:t>
            </a:r>
            <a:r>
              <a:rPr kumimoji="1" lang="ja-JP" altLang="en-US" sz="2400" dirty="0" smtClean="0"/>
              <a:t>学生</a:t>
            </a:r>
            <a:r>
              <a:rPr kumimoji="1" lang="en-US" altLang="ja-JP" sz="2400" dirty="0" smtClean="0"/>
              <a:t>〕…</a:t>
            </a:r>
            <a:r>
              <a:rPr kumimoji="1" lang="ja-JP" altLang="en-US" sz="2400" dirty="0" err="1" smtClean="0"/>
              <a:t>。</a:t>
            </a:r>
            <a:endParaRPr kumimoji="1" lang="en-US" altLang="ja-JP" sz="2400" dirty="0" smtClean="0"/>
          </a:p>
          <a:p>
            <a:pPr>
              <a:lnSpc>
                <a:spcPct val="100000"/>
              </a:lnSpc>
            </a:pPr>
            <a:r>
              <a:rPr lang="en-US" altLang="ja-JP" sz="2400" dirty="0" smtClean="0"/>
              <a:t>〔</a:t>
            </a:r>
            <a:r>
              <a:rPr lang="ja-JP" altLang="en-US" sz="2400" dirty="0" smtClean="0"/>
              <a:t>講師</a:t>
            </a:r>
            <a:r>
              <a:rPr lang="en-US" altLang="ja-JP" sz="2400" dirty="0" smtClean="0"/>
              <a:t>〕</a:t>
            </a:r>
            <a:r>
              <a:rPr lang="ja-JP" altLang="en-US" sz="2400" dirty="0" smtClean="0"/>
              <a:t>皆さんは，何のために，この学部に入学し，この教室で何を修得しようとしているのですか。皆さんの学習の最終目標は何ですか。</a:t>
            </a:r>
            <a:endParaRPr lang="en-US" altLang="ja-JP" sz="2400" dirty="0" smtClean="0"/>
          </a:p>
          <a:p>
            <a:pPr>
              <a:lnSpc>
                <a:spcPct val="100000"/>
              </a:lnSpc>
            </a:pPr>
            <a:r>
              <a:rPr kumimoji="1" lang="en-US" altLang="ja-JP" sz="2400" dirty="0" smtClean="0"/>
              <a:t>〔</a:t>
            </a:r>
            <a:r>
              <a:rPr kumimoji="1" lang="ja-JP" altLang="en-US" sz="2400" dirty="0" smtClean="0"/>
              <a:t>学生</a:t>
            </a:r>
            <a:r>
              <a:rPr kumimoji="1" lang="en-US" altLang="ja-JP" sz="2400" dirty="0" smtClean="0"/>
              <a:t>〕…</a:t>
            </a:r>
            <a:r>
              <a:rPr kumimoji="1" lang="ja-JP" altLang="en-US" sz="2400" dirty="0" err="1" smtClean="0"/>
              <a:t>。</a:t>
            </a:r>
            <a:endParaRPr kumimoji="1" lang="en-US" altLang="ja-JP" sz="2400" dirty="0" smtClean="0"/>
          </a:p>
          <a:p>
            <a:pPr>
              <a:lnSpc>
                <a:spcPct val="100000"/>
              </a:lnSpc>
            </a:pPr>
            <a:r>
              <a:rPr lang="en-US" altLang="ja-JP" sz="2400" dirty="0" smtClean="0"/>
              <a:t>〔</a:t>
            </a:r>
            <a:r>
              <a:rPr lang="ja-JP" altLang="en-US" sz="2400" dirty="0" smtClean="0"/>
              <a:t>講師</a:t>
            </a:r>
            <a:r>
              <a:rPr lang="en-US" altLang="ja-JP" sz="2400" dirty="0" smtClean="0"/>
              <a:t>〕</a:t>
            </a:r>
            <a:r>
              <a:rPr lang="ja-JP" altLang="en-US" sz="2400" dirty="0" smtClean="0"/>
              <a:t>皆さんは，何を求めて，この教室に来ているのですか。</a:t>
            </a:r>
            <a:endParaRPr kumimoji="1" lang="ja-JP" altLang="en-US" sz="2400" dirty="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6</a:t>
            </a:fld>
            <a:endParaRPr kumimoji="1" lang="ja-JP" altLang="en-US"/>
          </a:p>
        </p:txBody>
      </p:sp>
    </p:spTree>
    <p:extLst>
      <p:ext uri="{BB962C8B-B14F-4D97-AF65-F5344CB8AC3E}">
        <p14:creationId xmlns:p14="http://schemas.microsoft.com/office/powerpoint/2010/main" val="10066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2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75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75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Autofit/>
          </a:bodyPr>
          <a:lstStyle/>
          <a:p>
            <a:r>
              <a:rPr lang="ja-JP" altLang="en-US" sz="4800" dirty="0" smtClean="0"/>
              <a:t>あなたがグローバルな人財として</a:t>
            </a:r>
            <a:r>
              <a:rPr lang="en-US" altLang="ja-JP" sz="4800" dirty="0" smtClean="0"/>
              <a:t/>
            </a:r>
            <a:br>
              <a:rPr lang="en-US" altLang="ja-JP" sz="4800" dirty="0" smtClean="0"/>
            </a:br>
            <a:r>
              <a:rPr lang="ja-JP" altLang="en-US" sz="4800" dirty="0" smtClean="0"/>
              <a:t>認められるために必要な能力とは？</a:t>
            </a:r>
            <a:endParaRPr kumimoji="1" lang="ja-JP" altLang="en-US" sz="4800" dirty="0"/>
          </a:p>
        </p:txBody>
      </p:sp>
      <p:sp>
        <p:nvSpPr>
          <p:cNvPr id="4" name="日付プレースホルダー 3"/>
          <p:cNvSpPr>
            <a:spLocks noGrp="1"/>
          </p:cNvSpPr>
          <p:nvPr>
            <p:ph type="dt" sz="half" idx="10"/>
          </p:nvPr>
        </p:nvSpPr>
        <p:spPr/>
        <p:txBody>
          <a:bodyPr/>
          <a:lstStyle/>
          <a:p>
            <a:r>
              <a:rPr kumimoji="1" lang="en-US" altLang="ja-JP" smtClean="0"/>
              <a:t>2018/5/29</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6" name="スライド番号プレースホルダー 5"/>
          <p:cNvSpPr>
            <a:spLocks noGrp="1"/>
          </p:cNvSpPr>
          <p:nvPr>
            <p:ph type="sldNum" sz="quarter" idx="12"/>
          </p:nvPr>
        </p:nvSpPr>
        <p:spPr/>
        <p:txBody>
          <a:bodyPr/>
          <a:lstStyle/>
          <a:p>
            <a:fld id="{A0C4542F-C35A-41EC-80CF-01AB155FDC20}" type="slidenum">
              <a:rPr kumimoji="1" lang="ja-JP" altLang="en-US" smtClean="0"/>
              <a:t>7</a:t>
            </a:fld>
            <a:endParaRPr kumimoji="1" lang="ja-JP" altLang="en-US"/>
          </a:p>
        </p:txBody>
      </p:sp>
      <p:sp>
        <p:nvSpPr>
          <p:cNvPr id="8" name="コンテンツ プレースホルダー 2"/>
          <p:cNvSpPr txBox="1">
            <a:spLocks/>
          </p:cNvSpPr>
          <p:nvPr/>
        </p:nvSpPr>
        <p:spPr>
          <a:xfrm>
            <a:off x="420624" y="1825625"/>
            <a:ext cx="5599176"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sz="2000" b="1" dirty="0" smtClean="0"/>
              <a:t>１．自立力</a:t>
            </a:r>
            <a:endParaRPr lang="en-US" altLang="ja-JP" sz="2000" b="1" dirty="0" smtClean="0"/>
          </a:p>
          <a:p>
            <a:pPr lvl="1">
              <a:lnSpc>
                <a:spcPct val="120000"/>
              </a:lnSpc>
            </a:pPr>
            <a:r>
              <a:rPr lang="ja-JP" altLang="en-US" sz="1600" dirty="0" smtClean="0"/>
              <a:t>健康維持能力（栄養学・医学），家事能力（習慣化）</a:t>
            </a:r>
            <a:endParaRPr lang="en-US" altLang="ja-JP" sz="1600" dirty="0" smtClean="0"/>
          </a:p>
          <a:p>
            <a:pPr lvl="1">
              <a:lnSpc>
                <a:spcPct val="120000"/>
              </a:lnSpc>
            </a:pPr>
            <a:r>
              <a:rPr lang="ja-JP" altLang="en-US" sz="1600" dirty="0" smtClean="0"/>
              <a:t>生活設計能力（現金出納帳から始める）</a:t>
            </a:r>
            <a:endParaRPr lang="en-US" altLang="ja-JP" sz="1600" dirty="0" smtClean="0"/>
          </a:p>
          <a:p>
            <a:pPr lvl="1">
              <a:lnSpc>
                <a:spcPct val="120000"/>
              </a:lnSpc>
            </a:pPr>
            <a:r>
              <a:rPr lang="ja-JP" altLang="en-US" sz="1600" dirty="0" smtClean="0"/>
              <a:t>外国語能力（グローバルな視点からの自国語）</a:t>
            </a:r>
            <a:endParaRPr lang="en-US" altLang="ja-JP" sz="1600" dirty="0" smtClean="0"/>
          </a:p>
          <a:p>
            <a:pPr lvl="1">
              <a:lnSpc>
                <a:spcPct val="120000"/>
              </a:lnSpc>
            </a:pPr>
            <a:r>
              <a:rPr lang="en-US" altLang="ja-JP" sz="1600" dirty="0" smtClean="0"/>
              <a:t>AI</a:t>
            </a:r>
            <a:r>
              <a:rPr lang="ja-JP" altLang="en-US" sz="1600" dirty="0" smtClean="0"/>
              <a:t>との共存能力</a:t>
            </a:r>
            <a:endParaRPr lang="en-US" altLang="ja-JP" sz="1600" dirty="0" smtClean="0"/>
          </a:p>
          <a:p>
            <a:pPr lvl="1">
              <a:lnSpc>
                <a:spcPct val="120000"/>
              </a:lnSpc>
            </a:pPr>
            <a:r>
              <a:rPr lang="ja-JP" altLang="en-US" sz="1600" b="1" dirty="0" smtClean="0"/>
              <a:t>個人としての起業力を獲得する（就活革命）</a:t>
            </a:r>
            <a:endParaRPr lang="en-US" altLang="ja-JP" sz="1600" b="1" dirty="0" smtClean="0"/>
          </a:p>
          <a:p>
            <a:pPr>
              <a:lnSpc>
                <a:spcPct val="120000"/>
              </a:lnSpc>
            </a:pPr>
            <a:r>
              <a:rPr lang="ja-JP" altLang="en-US" sz="2000" b="1" dirty="0" smtClean="0"/>
              <a:t>２．交渉力</a:t>
            </a:r>
            <a:endParaRPr lang="en-US" altLang="ja-JP" sz="2000" b="1" dirty="0" smtClean="0"/>
          </a:p>
          <a:p>
            <a:pPr lvl="1">
              <a:lnSpc>
                <a:spcPct val="120000"/>
              </a:lnSpc>
            </a:pPr>
            <a:r>
              <a:rPr lang="ja-JP" altLang="en-US" sz="1600" dirty="0" smtClean="0"/>
              <a:t>パートナー獲得・教育能力（フェミニズム革命）</a:t>
            </a:r>
            <a:endParaRPr lang="en-US" altLang="ja-JP" sz="1600" dirty="0" smtClean="0"/>
          </a:p>
          <a:p>
            <a:pPr lvl="1">
              <a:lnSpc>
                <a:spcPct val="120000"/>
              </a:lnSpc>
            </a:pPr>
            <a:r>
              <a:rPr lang="ja-JP" altLang="en-US" sz="1600" dirty="0" smtClean="0"/>
              <a:t>組織におけるフォロワー力（指導力革命）</a:t>
            </a:r>
            <a:endParaRPr lang="en-US" altLang="ja-JP" sz="1600" dirty="0" smtClean="0"/>
          </a:p>
          <a:p>
            <a:pPr lvl="1">
              <a:lnSpc>
                <a:spcPct val="120000"/>
              </a:lnSpc>
            </a:pPr>
            <a:r>
              <a:rPr lang="ja-JP" altLang="en-US" sz="1600" dirty="0" smtClean="0"/>
              <a:t>リーダー・トップとしての寄付獲得力</a:t>
            </a:r>
            <a:endParaRPr lang="en-US" altLang="ja-JP" sz="1600" dirty="0" smtClean="0"/>
          </a:p>
          <a:p>
            <a:pPr lvl="1">
              <a:lnSpc>
                <a:spcPct val="120000"/>
              </a:lnSpc>
            </a:pPr>
            <a:r>
              <a:rPr lang="ja-JP" altLang="en-US" sz="1600" b="1" dirty="0"/>
              <a:t>空気に流されない，法の支配の実現（空気破壊革命</a:t>
            </a:r>
            <a:r>
              <a:rPr lang="ja-JP" altLang="en-US" sz="1600" b="1" dirty="0" smtClean="0"/>
              <a:t>）</a:t>
            </a:r>
            <a:endParaRPr lang="en-US" altLang="ja-JP" sz="1600" dirty="0" smtClean="0"/>
          </a:p>
        </p:txBody>
      </p:sp>
      <p:sp>
        <p:nvSpPr>
          <p:cNvPr id="9" name="コンテンツ プレースホルダー 5"/>
          <p:cNvSpPr txBox="1">
            <a:spLocks/>
          </p:cNvSpPr>
          <p:nvPr/>
        </p:nvSpPr>
        <p:spPr>
          <a:xfrm>
            <a:off x="5779008" y="1825625"/>
            <a:ext cx="6071616" cy="4351338"/>
          </a:xfrm>
          <a:prstGeom prst="rect">
            <a:avLst/>
          </a:prstGeom>
        </p:spPr>
        <p:txBody>
          <a:bodyPr>
            <a:normAutofit fontScale="70000" lnSpcReduction="2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b="1" dirty="0" smtClean="0"/>
              <a:t>３．紛争解決能力（利益相反の解消力）</a:t>
            </a:r>
            <a:endParaRPr lang="en-US" altLang="ja-JP" b="1" dirty="0" smtClean="0"/>
          </a:p>
          <a:p>
            <a:pPr lvl="1">
              <a:lnSpc>
                <a:spcPct val="120000"/>
              </a:lnSpc>
            </a:pPr>
            <a:r>
              <a:rPr lang="ja-JP" altLang="en-US" dirty="0" smtClean="0"/>
              <a:t>現状分析力（科学的方法論）</a:t>
            </a:r>
            <a:endParaRPr lang="en-US" altLang="ja-JP" dirty="0" smtClean="0"/>
          </a:p>
          <a:p>
            <a:pPr lvl="2">
              <a:lnSpc>
                <a:spcPct val="120000"/>
              </a:lnSpc>
            </a:pPr>
            <a:r>
              <a:rPr lang="ja-JP" altLang="en-US" dirty="0" smtClean="0"/>
              <a:t>定量分析力（</a:t>
            </a:r>
            <a:r>
              <a:rPr lang="en-US" altLang="ja-JP" dirty="0" smtClean="0"/>
              <a:t>Excel</a:t>
            </a:r>
            <a:r>
              <a:rPr lang="ja-JP" altLang="en-US" dirty="0" smtClean="0"/>
              <a:t>活用力，プログラミング力）</a:t>
            </a:r>
            <a:endParaRPr lang="en-US" altLang="ja-JP" dirty="0" smtClean="0"/>
          </a:p>
          <a:p>
            <a:pPr lvl="2">
              <a:lnSpc>
                <a:spcPct val="120000"/>
              </a:lnSpc>
            </a:pPr>
            <a:r>
              <a:rPr lang="ja-JP" altLang="en-US" dirty="0" smtClean="0"/>
              <a:t>定性分析力（論理力（文言，反対・類推・例文解釈力））</a:t>
            </a:r>
            <a:endParaRPr lang="en-US" altLang="ja-JP" dirty="0" smtClean="0"/>
          </a:p>
          <a:p>
            <a:pPr lvl="2">
              <a:lnSpc>
                <a:spcPct val="120000"/>
              </a:lnSpc>
            </a:pPr>
            <a:r>
              <a:rPr lang="ja-JP" altLang="en-US" dirty="0" smtClean="0"/>
              <a:t>歴史解釈力（二つの誤りを回避する）</a:t>
            </a:r>
            <a:endParaRPr lang="en-US" altLang="ja-JP" dirty="0" smtClean="0"/>
          </a:p>
          <a:p>
            <a:pPr lvl="2">
              <a:lnSpc>
                <a:spcPct val="120000"/>
              </a:lnSpc>
            </a:pPr>
            <a:r>
              <a:rPr lang="ja-JP" altLang="en-US" dirty="0" smtClean="0"/>
              <a:t>制度比較力（地政学，比較法）</a:t>
            </a:r>
            <a:endParaRPr lang="en-US" altLang="ja-JP" dirty="0" smtClean="0"/>
          </a:p>
          <a:p>
            <a:pPr lvl="1">
              <a:lnSpc>
                <a:spcPct val="120000"/>
              </a:lnSpc>
            </a:pPr>
            <a:r>
              <a:rPr lang="ja-JP" altLang="en-US" b="1" dirty="0"/>
              <a:t>当事者も専門家も世論も納得する着地点があることについてのゆるぎない</a:t>
            </a:r>
            <a:r>
              <a:rPr lang="ja-JP" altLang="en-US" b="1" dirty="0" smtClean="0"/>
              <a:t>信念（</a:t>
            </a:r>
            <a:r>
              <a:rPr lang="ja-JP" altLang="en-US" b="1" dirty="0"/>
              <a:t>着地点革命</a:t>
            </a:r>
            <a:r>
              <a:rPr lang="ja-JP" altLang="en-US" b="1" dirty="0" smtClean="0"/>
              <a:t>）</a:t>
            </a:r>
            <a:endParaRPr lang="en-US" altLang="ja-JP" dirty="0" smtClean="0"/>
          </a:p>
          <a:p>
            <a:pPr>
              <a:lnSpc>
                <a:spcPct val="120000"/>
              </a:lnSpc>
            </a:pPr>
            <a:r>
              <a:rPr lang="ja-JP" altLang="en-US" b="1" dirty="0" smtClean="0"/>
              <a:t>４．目標デザイン力</a:t>
            </a:r>
            <a:endParaRPr lang="en-US" altLang="ja-JP" b="1" dirty="0" smtClean="0"/>
          </a:p>
          <a:p>
            <a:pPr lvl="1">
              <a:lnSpc>
                <a:spcPct val="120000"/>
              </a:lnSpc>
            </a:pPr>
            <a:r>
              <a:rPr lang="ja-JP" altLang="en-US" dirty="0" smtClean="0"/>
              <a:t>自己，家族，帰属組織・社会，国家（憲法裁判，近隣外交，自衛力，治外法権撤廃，消費税の見直し），宇宙</a:t>
            </a:r>
            <a:endParaRPr lang="en-US" altLang="ja-JP" dirty="0" smtClean="0"/>
          </a:p>
          <a:p>
            <a:pPr lvl="1">
              <a:lnSpc>
                <a:spcPct val="120000"/>
              </a:lnSpc>
            </a:pPr>
            <a:r>
              <a:rPr lang="ja-JP" altLang="en-US" b="1" dirty="0" smtClean="0"/>
              <a:t>将来は予想できないが，あらゆる可能性を想定することを怠らない（ルール・デザイン革命）</a:t>
            </a:r>
            <a:endParaRPr lang="en-US" altLang="ja-JP" b="1" dirty="0" smtClean="0"/>
          </a:p>
        </p:txBody>
      </p:sp>
    </p:spTree>
    <p:extLst>
      <p:ext uri="{BB962C8B-B14F-4D97-AF65-F5344CB8AC3E}">
        <p14:creationId xmlns:p14="http://schemas.microsoft.com/office/powerpoint/2010/main" val="343895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75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10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10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left)">
                                      <p:cBhvr>
                                        <p:cTn id="32" dur="10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left)">
                                      <p:cBhvr>
                                        <p:cTn id="37" dur="75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wipe(left)">
                                      <p:cBhvr>
                                        <p:cTn id="42" dur="75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wipe(left)">
                                      <p:cBhvr>
                                        <p:cTn id="47" dur="1000"/>
                                        <p:tgtEl>
                                          <p:spTgt spid="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wipe(left)">
                                      <p:cBhvr>
                                        <p:cTn id="52" dur="750"/>
                                        <p:tgtEl>
                                          <p:spTgt spid="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wipe(left)">
                                      <p:cBhvr>
                                        <p:cTn id="57" dur="500"/>
                                        <p:tgtEl>
                                          <p:spTgt spid="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Effect transition="in" filter="wipe(left)">
                                      <p:cBhvr>
                                        <p:cTn id="62" dur="500"/>
                                        <p:tgtEl>
                                          <p:spTgt spid="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Effect transition="in" filter="wipe(left)">
                                      <p:cBhvr>
                                        <p:cTn id="67" dur="500"/>
                                        <p:tgtEl>
                                          <p:spTgt spid="9">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Effect transition="in" filter="wipe(left)">
                                      <p:cBhvr>
                                        <p:cTn id="72" dur="500"/>
                                        <p:tgtEl>
                                          <p:spTgt spid="9">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
                                            <p:txEl>
                                              <p:pRg st="6" end="6"/>
                                            </p:txEl>
                                          </p:spTgt>
                                        </p:tgtEl>
                                        <p:attrNameLst>
                                          <p:attrName>style.visibility</p:attrName>
                                        </p:attrNameLst>
                                      </p:cBhvr>
                                      <p:to>
                                        <p:strVal val="visible"/>
                                      </p:to>
                                    </p:set>
                                    <p:animEffect transition="in" filter="wipe(up)">
                                      <p:cBhvr>
                                        <p:cTn id="77" dur="1500"/>
                                        <p:tgtEl>
                                          <p:spTgt spid="9">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9">
                                            <p:txEl>
                                              <p:pRg st="8" end="8"/>
                                            </p:txEl>
                                          </p:spTgt>
                                        </p:tgtEl>
                                        <p:attrNameLst>
                                          <p:attrName>style.visibility</p:attrName>
                                        </p:attrNameLst>
                                      </p:cBhvr>
                                      <p:to>
                                        <p:strVal val="visible"/>
                                      </p:to>
                                    </p:set>
                                    <p:animEffect transition="in" filter="wipe(up)">
                                      <p:cBhvr>
                                        <p:cTn id="82" dur="2000"/>
                                        <p:tgtEl>
                                          <p:spTgt spid="9">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9">
                                            <p:txEl>
                                              <p:pRg st="9" end="9"/>
                                            </p:txEl>
                                          </p:spTgt>
                                        </p:tgtEl>
                                        <p:attrNameLst>
                                          <p:attrName>style.visibility</p:attrName>
                                        </p:attrNameLst>
                                      </p:cBhvr>
                                      <p:to>
                                        <p:strVal val="visible"/>
                                      </p:to>
                                    </p:set>
                                    <p:animEffect transition="in" filter="wipe(up)">
                                      <p:cBhvr>
                                        <p:cTn id="87" dur="1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世界中が知っている日本人の弱点？</a:t>
            </a:r>
            <a:r>
              <a:rPr kumimoji="1" lang="en-US" altLang="ja-JP" dirty="0" smtClean="0"/>
              <a:t/>
            </a:r>
            <a:br>
              <a:rPr kumimoji="1" lang="en-US" altLang="ja-JP" dirty="0" smtClean="0"/>
            </a:br>
            <a:r>
              <a:rPr kumimoji="1" lang="ja-JP" altLang="en-US" sz="3200" dirty="0" smtClean="0"/>
              <a:t>海に飛び込ませる言葉（</a:t>
            </a:r>
            <a:r>
              <a:rPr lang="ja-JP" altLang="en-US" sz="3200" dirty="0" smtClean="0"/>
              <a:t>各国</a:t>
            </a:r>
            <a:r>
              <a:rPr lang="ja-JP" altLang="en-US" sz="3200" dirty="0"/>
              <a:t>の男性の気質を捉えた</a:t>
            </a:r>
            <a:r>
              <a:rPr lang="ja-JP" altLang="en-US" sz="3200" dirty="0" smtClean="0"/>
              <a:t>ジョーク）</a:t>
            </a:r>
            <a:endParaRPr kumimoji="1" lang="ja-JP" altLang="en-US" sz="3200" dirty="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8</a:t>
            </a:fld>
            <a:endParaRPr kumimoji="1" lang="ja-JP" altLang="en-US"/>
          </a:p>
        </p:txBody>
      </p:sp>
      <p:sp>
        <p:nvSpPr>
          <p:cNvPr id="6" name="コンテンツ プレースホルダー 2"/>
          <p:cNvSpPr txBox="1">
            <a:spLocks/>
          </p:cNvSpPr>
          <p:nvPr/>
        </p:nvSpPr>
        <p:spPr>
          <a:xfrm>
            <a:off x="817240" y="1711349"/>
            <a:ext cx="4834880" cy="4525963"/>
          </a:xfrm>
          <a:prstGeom prst="rect">
            <a:avLst/>
          </a:prstGeom>
        </p:spPr>
        <p:txBody>
          <a:bodyPr>
            <a:normAutofit/>
          </a:bodyPr>
          <a:lstStyle>
            <a:lvl1pPr marL="361950" indent="-361950"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685800" indent="-3238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937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66700"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8763"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イギリス人</a:t>
            </a:r>
            <a:endParaRPr lang="en-US" altLang="ja-JP" dirty="0" smtClean="0"/>
          </a:p>
          <a:p>
            <a:pPr lvl="1"/>
            <a:r>
              <a:rPr lang="ja-JP" altLang="en-US" dirty="0" smtClean="0"/>
              <a:t>紳士は飛び込むものです。</a:t>
            </a:r>
            <a:endParaRPr lang="en-US" altLang="ja-JP" dirty="0" smtClean="0"/>
          </a:p>
          <a:p>
            <a:r>
              <a:rPr lang="ja-JP" altLang="en-US" dirty="0" smtClean="0"/>
              <a:t>フランス人</a:t>
            </a:r>
            <a:endParaRPr lang="en-US" altLang="ja-JP" dirty="0" smtClean="0"/>
          </a:p>
          <a:p>
            <a:pPr lvl="1"/>
            <a:r>
              <a:rPr lang="ja-JP" altLang="en-US" dirty="0" smtClean="0"/>
              <a:t>飛び込んではいけません。</a:t>
            </a:r>
            <a:endParaRPr lang="en-US" altLang="ja-JP" dirty="0" smtClean="0"/>
          </a:p>
          <a:p>
            <a:r>
              <a:rPr lang="ja-JP" altLang="en-US" dirty="0" smtClean="0"/>
              <a:t>ドイツ人</a:t>
            </a:r>
            <a:endParaRPr lang="en-US" altLang="ja-JP" dirty="0" smtClean="0"/>
          </a:p>
          <a:p>
            <a:pPr lvl="1"/>
            <a:r>
              <a:rPr lang="ja-JP" altLang="en-US" dirty="0" smtClean="0"/>
              <a:t>命令だから飛び込みなさい。</a:t>
            </a:r>
            <a:endParaRPr lang="en-US" altLang="ja-JP" dirty="0" smtClean="0"/>
          </a:p>
          <a:p>
            <a:r>
              <a:rPr lang="ja-JP" altLang="en-US" dirty="0" smtClean="0"/>
              <a:t>イタリア人</a:t>
            </a:r>
            <a:endParaRPr lang="en-US" altLang="ja-JP" dirty="0" smtClean="0"/>
          </a:p>
          <a:p>
            <a:pPr lvl="1"/>
            <a:r>
              <a:rPr lang="ja-JP" altLang="en-US" dirty="0" smtClean="0"/>
              <a:t>さっき美女が飛び込んだぞ。</a:t>
            </a:r>
            <a:endParaRPr lang="en-US" altLang="ja-JP" dirty="0" smtClean="0"/>
          </a:p>
          <a:p>
            <a:r>
              <a:rPr lang="ja-JP" altLang="en-US" dirty="0"/>
              <a:t>日本人</a:t>
            </a:r>
            <a:endParaRPr lang="en-US" altLang="ja-JP" dirty="0"/>
          </a:p>
          <a:p>
            <a:pPr lvl="1"/>
            <a:r>
              <a:rPr lang="en-US" altLang="ja-JP" dirty="0"/>
              <a:t> </a:t>
            </a:r>
            <a:r>
              <a:rPr lang="ja-JP" altLang="en-US" dirty="0"/>
              <a:t>皆さん飛び込んでいますよ</a:t>
            </a:r>
            <a:r>
              <a:rPr lang="ja-JP" altLang="en-US" dirty="0" smtClean="0"/>
              <a:t>。</a:t>
            </a:r>
            <a:endParaRPr lang="en-US" altLang="ja-JP" dirty="0" smtClean="0"/>
          </a:p>
          <a:p>
            <a:pPr lvl="3"/>
            <a:endParaRPr lang="en-US" altLang="ja-JP" dirty="0" smtClean="0"/>
          </a:p>
        </p:txBody>
      </p:sp>
      <p:pic>
        <p:nvPicPr>
          <p:cNvPr id="7" name="Picture 4" descr="http://www.abysse.co.jp/world/flag/europe/flagimages/uk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299" y="2037467"/>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abysse.co.jp/world/flag/europe/flagimages/fr5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299" y="2867747"/>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www.abysse.co.jp/world/flag/europe/flagimages/de5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3970" y="3696405"/>
            <a:ext cx="7620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abysse.co.jp/world/flag/europe/flagimages/it5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0299" y="4597320"/>
            <a:ext cx="762000" cy="50482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9242082" y="2059047"/>
            <a:ext cx="1839119" cy="461665"/>
          </a:xfrm>
          <a:prstGeom prst="rect">
            <a:avLst/>
          </a:prstGeom>
          <a:noFill/>
        </p:spPr>
        <p:txBody>
          <a:bodyPr wrap="square" rtlCol="0">
            <a:spAutoFit/>
          </a:bodyPr>
          <a:lstStyle/>
          <a:p>
            <a:r>
              <a:rPr kumimoji="1" lang="ja-JP" altLang="en-US" sz="2400" dirty="0" smtClean="0"/>
              <a:t>騎士道</a:t>
            </a:r>
            <a:r>
              <a:rPr lang="ja-JP" altLang="en-US" sz="2400" dirty="0" smtClean="0"/>
              <a:t>精神</a:t>
            </a:r>
            <a:endParaRPr lang="ja-JP" altLang="en-US" sz="2400" dirty="0"/>
          </a:p>
        </p:txBody>
      </p:sp>
      <p:sp>
        <p:nvSpPr>
          <p:cNvPr id="14" name="テキスト ボックス 13"/>
          <p:cNvSpPr txBox="1"/>
          <p:nvPr/>
        </p:nvSpPr>
        <p:spPr>
          <a:xfrm>
            <a:off x="9242082" y="2889327"/>
            <a:ext cx="1839119" cy="461665"/>
          </a:xfrm>
          <a:prstGeom prst="rect">
            <a:avLst/>
          </a:prstGeom>
          <a:noFill/>
        </p:spPr>
        <p:txBody>
          <a:bodyPr wrap="square" rtlCol="0">
            <a:spAutoFit/>
          </a:bodyPr>
          <a:lstStyle/>
          <a:p>
            <a:r>
              <a:rPr lang="ja-JP" altLang="en-US" sz="2400" dirty="0"/>
              <a:t>反骨</a:t>
            </a:r>
            <a:r>
              <a:rPr lang="ja-JP" altLang="en-US" sz="2400" dirty="0" smtClean="0"/>
              <a:t>精神</a:t>
            </a:r>
            <a:endParaRPr lang="ja-JP" altLang="en-US" sz="2400" dirty="0"/>
          </a:p>
        </p:txBody>
      </p:sp>
      <p:sp>
        <p:nvSpPr>
          <p:cNvPr id="15" name="テキスト ボックス 14"/>
          <p:cNvSpPr txBox="1"/>
          <p:nvPr/>
        </p:nvSpPr>
        <p:spPr>
          <a:xfrm>
            <a:off x="9242082" y="3774628"/>
            <a:ext cx="1839119" cy="461665"/>
          </a:xfrm>
          <a:prstGeom prst="rect">
            <a:avLst/>
          </a:prstGeom>
          <a:noFill/>
        </p:spPr>
        <p:txBody>
          <a:bodyPr wrap="square" rtlCol="0">
            <a:spAutoFit/>
          </a:bodyPr>
          <a:lstStyle/>
          <a:p>
            <a:r>
              <a:rPr kumimoji="1" lang="ja-JP" altLang="en-US" sz="2400" dirty="0" smtClean="0"/>
              <a:t>遵法</a:t>
            </a:r>
            <a:r>
              <a:rPr lang="ja-JP" altLang="en-US" sz="2400" dirty="0" smtClean="0"/>
              <a:t>精神</a:t>
            </a:r>
            <a:endParaRPr lang="ja-JP" altLang="en-US" sz="2400" dirty="0"/>
          </a:p>
        </p:txBody>
      </p:sp>
      <p:sp>
        <p:nvSpPr>
          <p:cNvPr id="16" name="テキスト ボックス 15"/>
          <p:cNvSpPr txBox="1"/>
          <p:nvPr/>
        </p:nvSpPr>
        <p:spPr>
          <a:xfrm>
            <a:off x="9242082" y="4612934"/>
            <a:ext cx="1839119" cy="461665"/>
          </a:xfrm>
          <a:prstGeom prst="rect">
            <a:avLst/>
          </a:prstGeom>
          <a:noFill/>
        </p:spPr>
        <p:txBody>
          <a:bodyPr wrap="square" rtlCol="0">
            <a:spAutoFit/>
          </a:bodyPr>
          <a:lstStyle/>
          <a:p>
            <a:r>
              <a:rPr kumimoji="1" lang="ja-JP" altLang="en-US" sz="2400" dirty="0" smtClean="0"/>
              <a:t>エロス</a:t>
            </a:r>
            <a:r>
              <a:rPr lang="ja-JP" altLang="en-US" sz="2400" dirty="0" smtClean="0"/>
              <a:t>精神</a:t>
            </a:r>
            <a:endParaRPr lang="ja-JP" altLang="en-US" sz="2400" dirty="0"/>
          </a:p>
        </p:txBody>
      </p:sp>
      <p:pic>
        <p:nvPicPr>
          <p:cNvPr id="17" name="図 16" descr="C:\Documents and Settings\KAGAYAMA Shigeru\My Documents\Temp\Illust\s-titanic2.jpg"/>
          <p:cNvPicPr/>
          <p:nvPr/>
        </p:nvPicPr>
        <p:blipFill>
          <a:blip r:embed="rId8">
            <a:extLst>
              <a:ext uri="{28A0092B-C50C-407E-A947-70E740481C1C}">
                <a14:useLocalDpi xmlns:a14="http://schemas.microsoft.com/office/drawing/2010/main" val="0"/>
              </a:ext>
            </a:extLst>
          </a:blip>
          <a:srcRect/>
          <a:stretch>
            <a:fillRect/>
          </a:stretch>
        </p:blipFill>
        <p:spPr bwMode="auto">
          <a:xfrm>
            <a:off x="10141394" y="307327"/>
            <a:ext cx="980708" cy="720481"/>
          </a:xfrm>
          <a:prstGeom prst="rect">
            <a:avLst/>
          </a:prstGeom>
          <a:noFill/>
          <a:ln>
            <a:noFill/>
          </a:ln>
        </p:spPr>
      </p:pic>
      <p:pic>
        <p:nvPicPr>
          <p:cNvPr id="18" name="Picture 6" descr="http://www.abysse.co.jp/world/flag/asia/flagimages/jp5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0299" y="5425978"/>
            <a:ext cx="762000" cy="504826"/>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9258411" y="5447558"/>
            <a:ext cx="1839119" cy="461665"/>
          </a:xfrm>
          <a:prstGeom prst="rect">
            <a:avLst/>
          </a:prstGeom>
          <a:noFill/>
        </p:spPr>
        <p:txBody>
          <a:bodyPr wrap="square" rtlCol="0">
            <a:spAutoFit/>
          </a:bodyPr>
          <a:lstStyle/>
          <a:p>
            <a:r>
              <a:rPr kumimoji="1" lang="ja-JP" altLang="en-US" sz="2400" dirty="0" smtClean="0"/>
              <a:t>同調精神</a:t>
            </a:r>
            <a:endParaRPr kumimoji="1" lang="ja-JP" altLang="en-US" sz="2400" dirty="0"/>
          </a:p>
        </p:txBody>
      </p:sp>
    </p:spTree>
    <p:extLst>
      <p:ext uri="{BB962C8B-B14F-4D97-AF65-F5344CB8AC3E}">
        <p14:creationId xmlns:p14="http://schemas.microsoft.com/office/powerpoint/2010/main" val="30315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750"/>
                                        <p:tgtEl>
                                          <p:spTgt spid="6">
                                            <p:txEl>
                                              <p:pRg st="1" end="1"/>
                                            </p:txEl>
                                          </p:spTgt>
                                        </p:tgtEl>
                                      </p:cBhvr>
                                    </p:animEffect>
                                  </p:childTnLst>
                                </p:cTn>
                              </p:par>
                            </p:childTnLst>
                          </p:cTn>
                        </p:par>
                        <p:par>
                          <p:cTn id="13" fill="hold">
                            <p:stCondLst>
                              <p:cond delay="750"/>
                            </p:stCondLst>
                            <p:childTnLst>
                              <p:par>
                                <p:cTn id="14" presetID="2" presetClass="exit" presetSubtype="4" fill="remove" nodeType="afterEffect">
                                  <p:stCondLst>
                                    <p:cond delay="250"/>
                                  </p:stCondLst>
                                  <p:childTnLst>
                                    <p:anim calcmode="lin" valueType="num">
                                      <p:cBhvr additive="base">
                                        <p:cTn id="15" dur="75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750"/>
                                        <p:tgtEl>
                                          <p:spTgt spid="6">
                                            <p:txEl>
                                              <p:pRg st="0" end="0"/>
                                            </p:txEl>
                                          </p:spTgt>
                                        </p:tgtEl>
                                        <p:attrNameLst>
                                          <p:attrName>ppt_y</p:attrName>
                                        </p:attrNameLst>
                                      </p:cBhvr>
                                      <p:tavLst>
                                        <p:tav tm="0">
                                          <p:val>
                                            <p:strVal val="ppt_y"/>
                                          </p:val>
                                        </p:tav>
                                        <p:tav tm="100000">
                                          <p:val>
                                            <p:strVal val="1+ppt_h/2"/>
                                          </p:val>
                                        </p:tav>
                                      </p:tavLst>
                                    </p:anim>
                                    <p:set>
                                      <p:cBhvr>
                                        <p:cTn id="17" dur="1" fill="hold">
                                          <p:stCondLst>
                                            <p:cond delay="749"/>
                                          </p:stCondLst>
                                        </p:cTn>
                                        <p:tgtEl>
                                          <p:spTgt spid="6">
                                            <p:txEl>
                                              <p:pRg st="0" end="0"/>
                                            </p:txEl>
                                          </p:spTgt>
                                        </p:tgtEl>
                                        <p:attrNameLst>
                                          <p:attrName>style.visibility</p:attrName>
                                        </p:attrNameLst>
                                      </p:cBhvr>
                                      <p:to>
                                        <p:strVal val="hidden"/>
                                      </p:to>
                                    </p:set>
                                  </p:childTnLst>
                                </p:cTn>
                              </p:par>
                            </p:childTnLst>
                          </p:cTn>
                        </p:par>
                        <p:par>
                          <p:cTn id="18" fill="hold">
                            <p:stCondLst>
                              <p:cond delay="1750"/>
                            </p:stCondLst>
                            <p:childTnLst>
                              <p:par>
                                <p:cTn id="19" presetID="1" presetClass="exit"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SplashA1@22.wav"/>
                                        </p:tgtEl>
                                      </p:cMediaNode>
                                    </p:audio>
                                  </p:subTnLst>
                                </p:cTn>
                              </p:par>
                            </p:childTnLst>
                          </p:cTn>
                        </p:par>
                        <p:par>
                          <p:cTn id="21" fill="hold">
                            <p:stCondLst>
                              <p:cond delay="1750"/>
                            </p:stCondLst>
                            <p:childTnLst>
                              <p:par>
                                <p:cTn id="22" presetID="22" presetClass="entr" presetSubtype="8" fill="hold" grpId="0" nodeType="afterEffect">
                                  <p:stCondLst>
                                    <p:cond delay="50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750"/>
                                        <p:tgtEl>
                                          <p:spTgt spid="6">
                                            <p:txEl>
                                              <p:pRg st="3" end="3"/>
                                            </p:txEl>
                                          </p:spTgt>
                                        </p:tgtEl>
                                      </p:cBhvr>
                                    </p:animEffect>
                                  </p:childTnLst>
                                </p:cTn>
                              </p:par>
                            </p:childTnLst>
                          </p:cTn>
                        </p:par>
                        <p:par>
                          <p:cTn id="30" fill="hold">
                            <p:stCondLst>
                              <p:cond delay="750"/>
                            </p:stCondLst>
                            <p:childTnLst>
                              <p:par>
                                <p:cTn id="31" presetID="2" presetClass="exit" presetSubtype="4" fill="remove" nodeType="afterEffect">
                                  <p:stCondLst>
                                    <p:cond delay="250"/>
                                  </p:stCondLst>
                                  <p:childTnLst>
                                    <p:anim calcmode="lin" valueType="num">
                                      <p:cBhvr additive="base">
                                        <p:cTn id="32" dur="500"/>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3" dur="500"/>
                                        <p:tgtEl>
                                          <p:spTgt spid="6">
                                            <p:txEl>
                                              <p:pRg st="2" end="2"/>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6">
                                            <p:txEl>
                                              <p:pRg st="2" end="2"/>
                                            </p:txEl>
                                          </p:spTgt>
                                        </p:tgtEl>
                                        <p:attrNameLst>
                                          <p:attrName>style.visibility</p:attrName>
                                        </p:attrNameLst>
                                      </p:cBhvr>
                                      <p:to>
                                        <p:strVal val="hidden"/>
                                      </p:to>
                                    </p:set>
                                  </p:childTnLst>
                                </p:cTn>
                              </p:par>
                            </p:childTnLst>
                          </p:cTn>
                        </p:par>
                        <p:par>
                          <p:cTn id="35" fill="hold">
                            <p:stCondLst>
                              <p:cond delay="1500"/>
                            </p:stCondLst>
                            <p:childTnLst>
                              <p:par>
                                <p:cTn id="36" presetID="1" presetClass="exit" presetSubtype="0" fill="hold"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SplashA1@22.wav"/>
                                        </p:tgtEl>
                                      </p:cMediaNode>
                                    </p:audio>
                                  </p:subTnLst>
                                </p:cTn>
                              </p:par>
                            </p:childTnLst>
                          </p:cTn>
                        </p:par>
                        <p:par>
                          <p:cTn id="38" fill="hold">
                            <p:stCondLst>
                              <p:cond delay="1500"/>
                            </p:stCondLst>
                            <p:childTnLst>
                              <p:par>
                                <p:cTn id="39" presetID="22" presetClass="entr" presetSubtype="8" fill="hold" grpId="0" nodeType="after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wipe(left)">
                                      <p:cBhvr>
                                        <p:cTn id="46" dur="750"/>
                                        <p:tgtEl>
                                          <p:spTgt spid="6">
                                            <p:txEl>
                                              <p:pRg st="5" end="5"/>
                                            </p:txEl>
                                          </p:spTgt>
                                        </p:tgtEl>
                                      </p:cBhvr>
                                    </p:animEffect>
                                  </p:childTnLst>
                                </p:cTn>
                              </p:par>
                            </p:childTnLst>
                          </p:cTn>
                        </p:par>
                        <p:par>
                          <p:cTn id="47" fill="hold">
                            <p:stCondLst>
                              <p:cond delay="750"/>
                            </p:stCondLst>
                            <p:childTnLst>
                              <p:par>
                                <p:cTn id="48" presetID="2" presetClass="exit" presetSubtype="4" fill="remove" nodeType="afterEffect">
                                  <p:stCondLst>
                                    <p:cond delay="250"/>
                                  </p:stCondLst>
                                  <p:childTnLst>
                                    <p:anim calcmode="lin" valueType="num">
                                      <p:cBhvr additive="base">
                                        <p:cTn id="49" dur="500"/>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p:tgtEl>
                                          <p:spTgt spid="6">
                                            <p:txEl>
                                              <p:pRg st="4" end="4"/>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6">
                                            <p:txEl>
                                              <p:pRg st="4" end="4"/>
                                            </p:txEl>
                                          </p:spTgt>
                                        </p:tgtEl>
                                        <p:attrNameLst>
                                          <p:attrName>style.visibility</p:attrName>
                                        </p:attrNameLst>
                                      </p:cBhvr>
                                      <p:to>
                                        <p:strVal val="hidden"/>
                                      </p:to>
                                    </p:set>
                                  </p:childTnLst>
                                </p:cTn>
                              </p:par>
                            </p:childTnLst>
                          </p:cTn>
                        </p:par>
                        <p:par>
                          <p:cTn id="52" fill="hold">
                            <p:stCondLst>
                              <p:cond delay="1500"/>
                            </p:stCondLst>
                            <p:childTnLst>
                              <p:par>
                                <p:cTn id="53" presetID="1" presetClass="exit" presetSubtype="0" fill="hold" nodeType="afterEffect">
                                  <p:stCondLst>
                                    <p:cond delay="0"/>
                                  </p:stCondLst>
                                  <p:childTnLst>
                                    <p:set>
                                      <p:cBhvr>
                                        <p:cTn id="54" dur="1" fill="hold">
                                          <p:stCondLst>
                                            <p:cond delay="0"/>
                                          </p:stCondLst>
                                        </p:cTn>
                                        <p:tgtEl>
                                          <p:spTgt spid="6">
                                            <p:txEl>
                                              <p:pRg st="4" end="4"/>
                                            </p:txEl>
                                          </p:spTgt>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SplashA1@22.wav"/>
                                        </p:tgtEl>
                                      </p:cMediaNode>
                                    </p:audio>
                                  </p:subTnLst>
                                </p:cTn>
                              </p:par>
                            </p:childTnLst>
                          </p:cTn>
                        </p:par>
                        <p:par>
                          <p:cTn id="55" fill="hold">
                            <p:stCondLst>
                              <p:cond delay="1500"/>
                            </p:stCondLst>
                            <p:childTnLst>
                              <p:par>
                                <p:cTn id="56" presetID="22" presetClass="entr" presetSubtype="8" fill="hold" grpId="0" nodeType="afterEffect">
                                  <p:stCondLst>
                                    <p:cond delay="50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left)">
                                      <p:cBhvr>
                                        <p:cTn id="58" dur="500"/>
                                        <p:tgtEl>
                                          <p:spTgt spid="1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wipe(left)">
                                      <p:cBhvr>
                                        <p:cTn id="63" dur="750"/>
                                        <p:tgtEl>
                                          <p:spTgt spid="6">
                                            <p:txEl>
                                              <p:pRg st="7" end="7"/>
                                            </p:txEl>
                                          </p:spTgt>
                                        </p:tgtEl>
                                      </p:cBhvr>
                                    </p:animEffect>
                                  </p:childTnLst>
                                </p:cTn>
                              </p:par>
                            </p:childTnLst>
                          </p:cTn>
                        </p:par>
                        <p:par>
                          <p:cTn id="64" fill="hold">
                            <p:stCondLst>
                              <p:cond delay="750"/>
                            </p:stCondLst>
                            <p:childTnLst>
                              <p:par>
                                <p:cTn id="65" presetID="2" presetClass="exit" presetSubtype="4" fill="hold" nodeType="afterEffect">
                                  <p:stCondLst>
                                    <p:cond delay="250"/>
                                  </p:stCondLst>
                                  <p:childTnLst>
                                    <p:anim calcmode="lin" valueType="num">
                                      <p:cBhvr additive="base">
                                        <p:cTn id="66" dur="500"/>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7" dur="500"/>
                                        <p:tgtEl>
                                          <p:spTgt spid="6">
                                            <p:txEl>
                                              <p:pRg st="6" end="6"/>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6">
                                            <p:txEl>
                                              <p:pRg st="6" end="6"/>
                                            </p:txEl>
                                          </p:spTgt>
                                        </p:tgtEl>
                                        <p:attrNameLst>
                                          <p:attrName>style.visibility</p:attrName>
                                        </p:attrNameLst>
                                      </p:cBhvr>
                                      <p:to>
                                        <p:strVal val="hidden"/>
                                      </p:to>
                                    </p:set>
                                  </p:childTnLst>
                                </p:cTn>
                              </p:par>
                            </p:childTnLst>
                          </p:cTn>
                        </p:par>
                        <p:par>
                          <p:cTn id="69" fill="hold">
                            <p:stCondLst>
                              <p:cond delay="1500"/>
                            </p:stCondLst>
                            <p:childTnLst>
                              <p:par>
                                <p:cTn id="70" presetID="1" presetClass="exit" presetSubtype="0" fill="hold" nodeType="afterEffect">
                                  <p:stCondLst>
                                    <p:cond delay="0"/>
                                  </p:stCondLst>
                                  <p:childTnLst>
                                    <p:set>
                                      <p:cBhvr>
                                        <p:cTn id="71" dur="1" fill="hold">
                                          <p:stCondLst>
                                            <p:cond delay="0"/>
                                          </p:stCondLst>
                                        </p:cTn>
                                        <p:tgtEl>
                                          <p:spTgt spid="6">
                                            <p:txEl>
                                              <p:pRg st="6" end="6"/>
                                            </p:txEl>
                                          </p:spTgt>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SplashA1@22.wav"/>
                                        </p:tgtEl>
                                      </p:cMediaNode>
                                    </p:audio>
                                  </p:sub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16">
                                            <p:txEl>
                                              <p:pRg st="0" end="0"/>
                                            </p:txEl>
                                          </p:spTgt>
                                        </p:tgtEl>
                                        <p:attrNameLst>
                                          <p:attrName>style.visibility</p:attrName>
                                        </p:attrNameLst>
                                      </p:cBhvr>
                                      <p:to>
                                        <p:strVal val="visible"/>
                                      </p:to>
                                    </p:set>
                                    <p:animEffect transition="in" filter="wipe(left)">
                                      <p:cBhvr>
                                        <p:cTn id="75" dur="500"/>
                                        <p:tgtEl>
                                          <p:spTgt spid="1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6">
                                            <p:txEl>
                                              <p:pRg st="9" end="9"/>
                                            </p:txEl>
                                          </p:spTgt>
                                        </p:tgtEl>
                                        <p:attrNameLst>
                                          <p:attrName>style.visibility</p:attrName>
                                        </p:attrNameLst>
                                      </p:cBhvr>
                                      <p:to>
                                        <p:strVal val="visible"/>
                                      </p:to>
                                    </p:set>
                                    <p:animEffect transition="in" filter="wipe(left)">
                                      <p:cBhvr>
                                        <p:cTn id="80" dur="750"/>
                                        <p:tgtEl>
                                          <p:spTgt spid="6">
                                            <p:txEl>
                                              <p:pRg st="9" end="9"/>
                                            </p:txEl>
                                          </p:spTgt>
                                        </p:tgtEl>
                                      </p:cBhvr>
                                    </p:animEffect>
                                  </p:childTnLst>
                                </p:cTn>
                              </p:par>
                            </p:childTnLst>
                          </p:cTn>
                        </p:par>
                        <p:par>
                          <p:cTn id="81" fill="hold">
                            <p:stCondLst>
                              <p:cond delay="750"/>
                            </p:stCondLst>
                            <p:childTnLst>
                              <p:par>
                                <p:cTn id="82" presetID="2" presetClass="exit" presetSubtype="4" fill="hold" nodeType="afterEffect">
                                  <p:stCondLst>
                                    <p:cond delay="250"/>
                                  </p:stCondLst>
                                  <p:childTnLst>
                                    <p:anim calcmode="lin" valueType="num">
                                      <p:cBhvr additive="base">
                                        <p:cTn id="83" dur="500"/>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4" dur="500"/>
                                        <p:tgtEl>
                                          <p:spTgt spid="6">
                                            <p:txEl>
                                              <p:pRg st="8" end="8"/>
                                            </p:txEl>
                                          </p:spTgt>
                                        </p:tgtEl>
                                        <p:attrNameLst>
                                          <p:attrName>ppt_y</p:attrName>
                                        </p:attrNameLst>
                                      </p:cBhvr>
                                      <p:tavLst>
                                        <p:tav tm="0">
                                          <p:val>
                                            <p:strVal val="ppt_y"/>
                                          </p:val>
                                        </p:tav>
                                        <p:tav tm="100000">
                                          <p:val>
                                            <p:strVal val="1+ppt_h/2"/>
                                          </p:val>
                                        </p:tav>
                                      </p:tavLst>
                                    </p:anim>
                                    <p:set>
                                      <p:cBhvr>
                                        <p:cTn id="85" dur="1" fill="hold">
                                          <p:stCondLst>
                                            <p:cond delay="499"/>
                                          </p:stCondLst>
                                        </p:cTn>
                                        <p:tgtEl>
                                          <p:spTgt spid="6">
                                            <p:txEl>
                                              <p:pRg st="8" end="8"/>
                                            </p:txEl>
                                          </p:spTgt>
                                        </p:tgtEl>
                                        <p:attrNameLst>
                                          <p:attrName>style.visibility</p:attrName>
                                        </p:attrNameLst>
                                      </p:cBhvr>
                                      <p:to>
                                        <p:strVal val="hidden"/>
                                      </p:to>
                                    </p:set>
                                  </p:childTnLst>
                                </p:cTn>
                              </p:par>
                            </p:childTnLst>
                          </p:cTn>
                        </p:par>
                        <p:par>
                          <p:cTn id="86" fill="hold">
                            <p:stCondLst>
                              <p:cond delay="1500"/>
                            </p:stCondLst>
                            <p:childTnLst>
                              <p:par>
                                <p:cTn id="87" presetID="1" presetClass="exit" presetSubtype="0" fill="hold" nodeType="afterEffect">
                                  <p:stCondLst>
                                    <p:cond delay="0"/>
                                  </p:stCondLst>
                                  <p:childTnLst>
                                    <p:set>
                                      <p:cBhvr>
                                        <p:cTn id="88" dur="1" fill="hold">
                                          <p:stCondLst>
                                            <p:cond delay="0"/>
                                          </p:stCondLst>
                                        </p:cTn>
                                        <p:tgtEl>
                                          <p:spTgt spid="6">
                                            <p:txEl>
                                              <p:pRg st="8" end="8"/>
                                            </p:txEl>
                                          </p:spTgt>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SplashA1@22.wav"/>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wipe(left)">
                                      <p:cBhvr>
                                        <p:cTn id="9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 grpId="0" uiExpand="1" build="p"/>
      <p:bldP spid="14" grpId="0" uiExpand="1" build="p"/>
      <p:bldP spid="15" grpId="0" uiExpand="1" build="p"/>
      <p:bldP spid="16" grpId="0" uiExpand="1"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同調圧力とは異なる「</a:t>
            </a:r>
            <a:r>
              <a:rPr lang="ja-JP" altLang="en-US" dirty="0">
                <a:hlinkClick r:id="rId3" action="ppaction://hlinkfile"/>
              </a:rPr>
              <a:t>和の精神</a:t>
            </a:r>
            <a:r>
              <a:rPr lang="ja-JP" altLang="en-US" dirty="0"/>
              <a:t>」とは何か</a:t>
            </a:r>
            <a:r>
              <a:rPr lang="en-US" altLang="ja-JP" dirty="0"/>
              <a:t/>
            </a:r>
            <a:br>
              <a:rPr lang="en-US" altLang="ja-JP" dirty="0"/>
            </a:br>
            <a:r>
              <a:rPr lang="ja-JP" altLang="en-US" sz="3100" dirty="0"/>
              <a:t>「君子は和して同ぜず，小人は同じて和せず」（論語・子路第</a:t>
            </a:r>
            <a:r>
              <a:rPr lang="en-US" altLang="ja-JP" sz="3100" dirty="0"/>
              <a:t>13</a:t>
            </a:r>
            <a:r>
              <a:rPr lang="ja-JP" altLang="en-US" sz="3100" dirty="0"/>
              <a:t>）</a:t>
            </a:r>
            <a:endParaRPr kumimoji="1" lang="ja-JP" altLang="en-US" sz="3100" dirty="0"/>
          </a:p>
        </p:txBody>
      </p:sp>
      <p:sp>
        <p:nvSpPr>
          <p:cNvPr id="3" name="日付プレースホルダー 2"/>
          <p:cNvSpPr>
            <a:spLocks noGrp="1"/>
          </p:cNvSpPr>
          <p:nvPr>
            <p:ph type="dt" sz="half" idx="10"/>
          </p:nvPr>
        </p:nvSpPr>
        <p:spPr/>
        <p:txBody>
          <a:bodyPr/>
          <a:lstStyle/>
          <a:p>
            <a:r>
              <a:rPr kumimoji="1" lang="en-US" altLang="ja-JP" smtClean="0"/>
              <a:t>2018/5/29</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Active learning in legal education</a:t>
            </a:r>
            <a:endParaRPr kumimoji="1" lang="ja-JP" altLang="en-US"/>
          </a:p>
        </p:txBody>
      </p:sp>
      <p:sp>
        <p:nvSpPr>
          <p:cNvPr id="5" name="スライド番号プレースホルダー 4"/>
          <p:cNvSpPr>
            <a:spLocks noGrp="1"/>
          </p:cNvSpPr>
          <p:nvPr>
            <p:ph type="sldNum" sz="quarter" idx="12"/>
          </p:nvPr>
        </p:nvSpPr>
        <p:spPr/>
        <p:txBody>
          <a:bodyPr/>
          <a:lstStyle/>
          <a:p>
            <a:fld id="{A0C4542F-C35A-41EC-80CF-01AB155FDC20}" type="slidenum">
              <a:rPr kumimoji="1" lang="ja-JP" altLang="en-US" smtClean="0"/>
              <a:t>9</a:t>
            </a:fld>
            <a:endParaRPr kumimoji="1" lang="ja-JP" altLang="en-US"/>
          </a:p>
        </p:txBody>
      </p:sp>
      <p:sp>
        <p:nvSpPr>
          <p:cNvPr id="6" name="コンテンツ プレースホルダー 5"/>
          <p:cNvSpPr txBox="1">
            <a:spLocks/>
          </p:cNvSpPr>
          <p:nvPr/>
        </p:nvSpPr>
        <p:spPr>
          <a:xfrm>
            <a:off x="838200" y="1825625"/>
            <a:ext cx="4024086"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dirty="0" smtClean="0"/>
              <a:t>第</a:t>
            </a:r>
            <a:r>
              <a:rPr lang="en-US" altLang="ja-JP" dirty="0" smtClean="0"/>
              <a:t>1</a:t>
            </a:r>
            <a:r>
              <a:rPr lang="ja-JP" altLang="en-US" dirty="0" smtClean="0"/>
              <a:t>条</a:t>
            </a:r>
            <a:r>
              <a:rPr lang="en-US" altLang="ja-JP" dirty="0" smtClean="0"/>
              <a:t>〔</a:t>
            </a:r>
            <a:r>
              <a:rPr lang="ja-JP" altLang="en-US" dirty="0" smtClean="0"/>
              <a:t>和の精神</a:t>
            </a:r>
            <a:r>
              <a:rPr lang="en-US" altLang="ja-JP" dirty="0" smtClean="0"/>
              <a:t>〕</a:t>
            </a:r>
          </a:p>
          <a:p>
            <a:pPr lvl="1">
              <a:lnSpc>
                <a:spcPct val="100000"/>
              </a:lnSpc>
            </a:pPr>
            <a:r>
              <a:rPr lang="ja-JP" altLang="en-US" sz="2000" b="1" dirty="0" smtClean="0">
                <a:solidFill>
                  <a:schemeClr val="tx2"/>
                </a:solidFill>
              </a:rPr>
              <a:t>和をもつて貴（とうと）</a:t>
            </a:r>
            <a:r>
              <a:rPr lang="ja-JP" altLang="en-US" sz="2000" b="1" dirty="0" err="1" smtClean="0">
                <a:solidFill>
                  <a:schemeClr val="tx2"/>
                </a:solidFill>
              </a:rPr>
              <a:t>しとな</a:t>
            </a:r>
            <a:r>
              <a:rPr lang="ja-JP" altLang="en-US" sz="2000" b="1" dirty="0" smtClean="0">
                <a:solidFill>
                  <a:schemeClr val="tx2"/>
                </a:solidFill>
              </a:rPr>
              <a:t>し</a:t>
            </a:r>
            <a:r>
              <a:rPr lang="en-US" altLang="ja-JP" sz="2000" dirty="0" smtClean="0"/>
              <a:t>〔</a:t>
            </a:r>
            <a:r>
              <a:rPr lang="ja-JP" altLang="en-US" sz="2000" dirty="0" smtClean="0"/>
              <a:t>孔子</a:t>
            </a:r>
            <a:r>
              <a:rPr lang="en-US" altLang="ja-JP" sz="2000" dirty="0" smtClean="0"/>
              <a:t>〕</a:t>
            </a:r>
            <a:r>
              <a:rPr lang="ja-JP" altLang="en-US" sz="2000" dirty="0" err="1" smtClean="0"/>
              <a:t>，</a:t>
            </a:r>
            <a:r>
              <a:rPr lang="ja-JP" altLang="en-US" sz="2000" dirty="0" smtClean="0"/>
              <a:t>忤（さから）</a:t>
            </a:r>
            <a:r>
              <a:rPr lang="ja-JP" altLang="en-US" sz="2000" dirty="0" err="1" smtClean="0"/>
              <a:t>う</a:t>
            </a:r>
            <a:r>
              <a:rPr lang="ja-JP" altLang="en-US" sz="2000" dirty="0" smtClean="0"/>
              <a:t>ことなきを宗とせよ。</a:t>
            </a:r>
          </a:p>
          <a:p>
            <a:pPr lvl="1">
              <a:lnSpc>
                <a:spcPct val="100000"/>
              </a:lnSpc>
            </a:pPr>
            <a:r>
              <a:rPr lang="ja-JP" altLang="en-US" sz="2000" dirty="0" smtClean="0"/>
              <a:t>人みな党（たむら）あり，また達（さと）</a:t>
            </a:r>
            <a:r>
              <a:rPr lang="ja-JP" altLang="en-US" sz="2000" dirty="0" err="1" smtClean="0"/>
              <a:t>れる</a:t>
            </a:r>
            <a:r>
              <a:rPr lang="ja-JP" altLang="en-US" sz="2000" dirty="0" smtClean="0"/>
              <a:t>者少なし。ここをもつて，あるいは君父に順わず，また隣里に違（たが）う。</a:t>
            </a:r>
            <a:endParaRPr lang="en-US" altLang="ja-JP" sz="2000" dirty="0" smtClean="0"/>
          </a:p>
          <a:p>
            <a:pPr lvl="1">
              <a:lnSpc>
                <a:spcPct val="100000"/>
              </a:lnSpc>
            </a:pPr>
            <a:r>
              <a:rPr lang="ja-JP" altLang="en-US" sz="2000" dirty="0" smtClean="0"/>
              <a:t>しかれども，</a:t>
            </a:r>
            <a:r>
              <a:rPr lang="ja-JP" altLang="en-US" sz="2000" b="1" dirty="0" smtClean="0">
                <a:solidFill>
                  <a:schemeClr val="tx2"/>
                </a:solidFill>
              </a:rPr>
              <a:t>上和（かみやわら）ぎ，下睦（しもむつ）びて，事を論ずるに諧（かな）うときは，すなわち事理（じり）自ら通ず。何事か成ら</a:t>
            </a:r>
            <a:r>
              <a:rPr lang="ja-JP" altLang="en-US" sz="2000" b="1" dirty="0" err="1" smtClean="0">
                <a:solidFill>
                  <a:schemeClr val="tx2"/>
                </a:solidFill>
              </a:rPr>
              <a:t>ざらん</a:t>
            </a:r>
            <a:r>
              <a:rPr lang="ja-JP" altLang="en-US" sz="2000" b="1" dirty="0" smtClean="0">
                <a:solidFill>
                  <a:schemeClr val="tx2"/>
                </a:solidFill>
              </a:rPr>
              <a:t>。</a:t>
            </a:r>
            <a:endParaRPr lang="en-US" altLang="ja-JP" sz="2000" b="1" dirty="0" smtClean="0">
              <a:solidFill>
                <a:schemeClr val="tx2"/>
              </a:solidFill>
            </a:endParaRPr>
          </a:p>
          <a:p>
            <a:pPr marL="0" indent="0">
              <a:lnSpc>
                <a:spcPct val="100000"/>
              </a:lnSpc>
              <a:buFont typeface="Wingdings" panose="05000000000000000000" pitchFamily="2" charset="2"/>
              <a:buNone/>
            </a:pPr>
            <a:endParaRPr lang="ja-JP" altLang="en-US" sz="3200" dirty="0"/>
          </a:p>
        </p:txBody>
      </p:sp>
      <p:sp>
        <p:nvSpPr>
          <p:cNvPr id="7" name="コンテンツ プレースホルダー 6"/>
          <p:cNvSpPr txBox="1">
            <a:spLocks/>
          </p:cNvSpPr>
          <p:nvPr/>
        </p:nvSpPr>
        <p:spPr>
          <a:xfrm>
            <a:off x="4862286" y="1825625"/>
            <a:ext cx="6491514" cy="4351338"/>
          </a:xfrm>
          <a:prstGeom prst="rect">
            <a:avLst/>
          </a:prstGeom>
        </p:spPr>
        <p:txBody>
          <a:bodyPr>
            <a:norm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2400" dirty="0" smtClean="0"/>
              <a:t>第</a:t>
            </a:r>
            <a:r>
              <a:rPr lang="en-US" altLang="ja-JP" sz="2400" dirty="0" smtClean="0"/>
              <a:t>10</a:t>
            </a:r>
            <a:r>
              <a:rPr lang="ja-JP" altLang="en-US" sz="2400" dirty="0" smtClean="0"/>
              <a:t>条</a:t>
            </a:r>
            <a:r>
              <a:rPr lang="en-US" altLang="ja-JP" sz="2400" dirty="0" smtClean="0"/>
              <a:t>〔</a:t>
            </a:r>
            <a:r>
              <a:rPr lang="ja-JP" altLang="en-US" sz="2400" dirty="0" smtClean="0"/>
              <a:t>仏教の教え：議論の前提条件</a:t>
            </a:r>
            <a:r>
              <a:rPr lang="en-US" altLang="ja-JP" sz="2400" dirty="0" smtClean="0"/>
              <a:t>〕</a:t>
            </a:r>
          </a:p>
          <a:p>
            <a:pPr lvl="1">
              <a:lnSpc>
                <a:spcPct val="100000"/>
              </a:lnSpc>
            </a:pPr>
            <a:r>
              <a:rPr lang="ja-JP" altLang="en-US" sz="2000" dirty="0" smtClean="0"/>
              <a:t>　</a:t>
            </a:r>
            <a:r>
              <a:rPr lang="ja-JP" altLang="en-US" sz="2000" b="1" dirty="0" smtClean="0">
                <a:solidFill>
                  <a:schemeClr val="tx2"/>
                </a:solidFill>
              </a:rPr>
              <a:t>心の怒りを絶ち，顔色に怒りを出さないようにし，人が自分と違うからといって怒らないようにせよ</a:t>
            </a:r>
            <a:r>
              <a:rPr lang="ja-JP" altLang="en-US" sz="2000" dirty="0" smtClean="0"/>
              <a:t>。</a:t>
            </a:r>
          </a:p>
          <a:p>
            <a:pPr lvl="1">
              <a:lnSpc>
                <a:spcPct val="100000"/>
              </a:lnSpc>
            </a:pPr>
            <a:r>
              <a:rPr lang="ja-JP" altLang="en-US" sz="2000" dirty="0" smtClean="0"/>
              <a:t>　人には皆それぞれ心があり，お互いに譲れないところもある。彼がよいと思うことを，自分はよくないと思ったり，自分が良いことだと思っても，彼の方は良くないと思ったりする。</a:t>
            </a:r>
            <a:r>
              <a:rPr lang="ja-JP" altLang="en-US" sz="2000" b="1" dirty="0" smtClean="0">
                <a:solidFill>
                  <a:schemeClr val="tx2"/>
                </a:solidFill>
              </a:rPr>
              <a:t>自分が聖者で，彼が愚者ということもない。ともに凡人</a:t>
            </a:r>
            <a:r>
              <a:rPr lang="ja-JP" altLang="en-US" sz="2000" dirty="0" smtClean="0"/>
              <a:t>なのである。</a:t>
            </a:r>
          </a:p>
          <a:p>
            <a:pPr lvl="1">
              <a:lnSpc>
                <a:spcPct val="100000"/>
              </a:lnSpc>
            </a:pPr>
            <a:r>
              <a:rPr lang="ja-JP" altLang="en-US" sz="2000" dirty="0" smtClean="0"/>
              <a:t>　是非の理は誰も定めることはできない。お互いに賢者でもあり愚者でもあることは，</a:t>
            </a:r>
            <a:r>
              <a:rPr lang="ja-JP" altLang="en-US" sz="2000" b="1" dirty="0" smtClean="0">
                <a:solidFill>
                  <a:schemeClr val="tx2"/>
                </a:solidFill>
              </a:rPr>
              <a:t>端のない環</a:t>
            </a:r>
            <a:r>
              <a:rPr lang="ja-JP" altLang="en-US" sz="2000" dirty="0" smtClean="0"/>
              <a:t>のようなものだ。相手が怒ったら，自分が過ちをしているのではないかと反省する。自分一人が正しいと思っても，衆人の意見も尊重し，その行なうところに従うがよい。</a:t>
            </a:r>
            <a:endParaRPr lang="ja-JP" altLang="en-US" sz="2000" dirty="0"/>
          </a:p>
        </p:txBody>
      </p:sp>
    </p:spTree>
    <p:extLst>
      <p:ext uri="{BB962C8B-B14F-4D97-AF65-F5344CB8AC3E}">
        <p14:creationId xmlns:p14="http://schemas.microsoft.com/office/powerpoint/2010/main" val="6437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up)">
                                      <p:cBhvr>
                                        <p:cTn id="22" dur="2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up)">
                                      <p:cBhvr>
                                        <p:cTn id="27" dur="3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75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up)">
                                      <p:cBhvr>
                                        <p:cTn id="37" dur="1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30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up)">
                                      <p:cBhvr>
                                        <p:cTn id="47" dur="30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build="p"/>
      <p:bldP spid="7"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8302</TotalTime>
  <Words>4107</Words>
  <Application>Microsoft Office PowerPoint</Application>
  <PresentationFormat>ワイド画面</PresentationFormat>
  <Paragraphs>627</Paragraphs>
  <Slides>37</Slides>
  <Notes>37</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47" baseType="lpstr">
      <vt:lpstr>ＭＳ Ｐゴシック</vt:lpstr>
      <vt:lpstr>新細明體</vt:lpstr>
      <vt:lpstr>Arial</vt:lpstr>
      <vt:lpstr>Calibri</vt:lpstr>
      <vt:lpstr>Calibri Light</vt:lpstr>
      <vt:lpstr>Tahoma</vt:lpstr>
      <vt:lpstr>Times New Roman</vt:lpstr>
      <vt:lpstr>Wingdings</vt:lpstr>
      <vt:lpstr>Office テーマ</vt:lpstr>
      <vt:lpstr>Visio</vt:lpstr>
      <vt:lpstr>法学とリーダーシップ  各国のリーダーに法学部出身が多いのはなぜか？</vt:lpstr>
      <vt:lpstr>目次</vt:lpstr>
      <vt:lpstr>加賀山 茂の自己紹介・経歴</vt:lpstr>
      <vt:lpstr>世界各国のリーダーには法学部出身者が多い</vt:lpstr>
      <vt:lpstr>問題提起と仮説</vt:lpstr>
      <vt:lpstr>あなたの学部の卒業生の「売り」は何か？ －法学部新入生に最初の授業で尋ねること－</vt:lpstr>
      <vt:lpstr>あなたがグローバルな人財として 認められるために必要な能力とは？</vt:lpstr>
      <vt:lpstr>世界中が知っている日本人の弱点？ 海に飛び込ませる言葉（各国の男性の気質を捉えたジョーク）</vt:lpstr>
      <vt:lpstr>同調圧力とは異なる「和の精神」とは何か 「君子は和して同ぜず，小人は同じて和せず」（論語・子路第13）</vt:lpstr>
      <vt:lpstr>戦うべき敵は，自分の中にある</vt:lpstr>
      <vt:lpstr>問題解決能力を 法律家の思考方法から学ぶ</vt:lpstr>
      <vt:lpstr>法学部の売り（その1） 法の必要性と機能</vt:lpstr>
      <vt:lpstr>法学部の売り（その2） テミスの能力が法学部生の「売り」となる</vt:lpstr>
      <vt:lpstr>法学部の売り（その3）</vt:lpstr>
      <vt:lpstr>法律家の思考方法に学ぶ アイラック（IRAC）で考え・書く</vt:lpstr>
      <vt:lpstr>議論の方法（トゥールミン図式を使う）</vt:lpstr>
      <vt:lpstr>法学部生の学習到達目標 すべての問題をアイラック(IRAC)で考える</vt:lpstr>
      <vt:lpstr>すべての論文は，アイラック(IRAC)で表現可能</vt:lpstr>
      <vt:lpstr>法解釈の方法をマスターする 条文に拘束されるが，解釈の余地がある（憲法76条3項）</vt:lpstr>
      <vt:lpstr>解釈方法論：アイラック(IRAC)（1/7） 公園の入口に「車馬通行止め」</vt:lpstr>
      <vt:lpstr>解釈方法論（2/7） 公園に「車馬通行止め」</vt:lpstr>
      <vt:lpstr>解釈方法論：アイラック(IRAC)（3/7） 公園に「車馬通行止め」</vt:lpstr>
      <vt:lpstr>解釈方法論：アイラック(IRAC)（4/7） 公園に「車馬通行止め」</vt:lpstr>
      <vt:lpstr>解釈方法論（5/7）：アイラック(IRAC) つり橋に「車馬通行止め」</vt:lpstr>
      <vt:lpstr>従来の法学教育はなぜ失敗してきたのか</vt:lpstr>
      <vt:lpstr>大学教育の改革のヒント</vt:lpstr>
      <vt:lpstr>講義方式から寺子屋方式へ</vt:lpstr>
      <vt:lpstr>大学教育の改革の方法の概要</vt:lpstr>
      <vt:lpstr>2012年中教審答申（質的転換答申）</vt:lpstr>
      <vt:lpstr>リーダーシップとフォロワーシップ</vt:lpstr>
      <vt:lpstr>フォロワーの類型（数量分析）</vt:lpstr>
      <vt:lpstr>フォロワーの類型と分布</vt:lpstr>
      <vt:lpstr>フォロワーのスタイルによる分類（流動化）</vt:lpstr>
      <vt:lpstr>グローバル人材育成の目標</vt:lpstr>
      <vt:lpstr>結論と今後の展望</vt:lpstr>
      <vt:lpstr>参考文献</vt:lpstr>
      <vt:lpstr>提出課題（1問を選択）</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KAGAYAMA Shigeru</dc:creator>
  <cp:lastModifiedBy>KAGAYAMA Shigeru</cp:lastModifiedBy>
  <cp:revision>230</cp:revision>
  <cp:lastPrinted>2016-09-16T02:41:30Z</cp:lastPrinted>
  <dcterms:created xsi:type="dcterms:W3CDTF">2016-08-30T03:52:15Z</dcterms:created>
  <dcterms:modified xsi:type="dcterms:W3CDTF">2018-06-03T21:56:19Z</dcterms:modified>
</cp:coreProperties>
</file>