
<file path=[Content_Types].xml><?xml version="1.0" encoding="utf-8"?>
<Types xmlns="http://schemas.openxmlformats.org/package/2006/content-types">
  <Default Extension="bin" ContentType="application/vnd.openxmlformats-officedocument.oleObject"/>
  <Default Extension="vsd" ContentType="application/vnd.visio"/>
  <Default Extension="jpeg" ContentType="image/jpeg"/>
  <Default Extension="emf" ContentType="image/x-emf"/>
  <Default Extension="rels" ContentType="application/vnd.openxmlformats-package.relationships+xml"/>
  <Default Extension="xml" ContentType="application/xml"/>
  <Default Extension="wav" ContentType="audio/x-wav"/>
  <Default Extension="tiff" ContentType="image/tiff"/>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56" r:id="rId3"/>
    <p:sldId id="269" r:id="rId4"/>
    <p:sldId id="273" r:id="rId5"/>
    <p:sldId id="258" r:id="rId6"/>
    <p:sldId id="261" r:id="rId7"/>
    <p:sldId id="259" r:id="rId8"/>
    <p:sldId id="257" r:id="rId9"/>
    <p:sldId id="282" r:id="rId10"/>
    <p:sldId id="281" r:id="rId11"/>
    <p:sldId id="283" r:id="rId12"/>
    <p:sldId id="284" r:id="rId13"/>
    <p:sldId id="285" r:id="rId14"/>
    <p:sldId id="262" r:id="rId15"/>
    <p:sldId id="263" r:id="rId16"/>
    <p:sldId id="260" r:id="rId17"/>
    <p:sldId id="264" r:id="rId18"/>
    <p:sldId id="265" r:id="rId19"/>
    <p:sldId id="266" r:id="rId20"/>
    <p:sldId id="279" r:id="rId21"/>
    <p:sldId id="278" r:id="rId22"/>
    <p:sldId id="277" r:id="rId23"/>
    <p:sldId id="270" r:id="rId24"/>
    <p:sldId id="280"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3" d="100"/>
          <a:sy n="53" d="100"/>
        </p:scale>
        <p:origin x="139"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82E415-E4B6-4206-BC2B-898CDB25BA97}" type="doc">
      <dgm:prSet loTypeId="urn:microsoft.com/office/officeart/2005/8/layout/venn2" loCatId="relationship" qsTypeId="urn:microsoft.com/office/officeart/2005/8/quickstyle/simple1" qsCatId="simple" csTypeId="urn:microsoft.com/office/officeart/2005/8/colors/colorful5" csCatId="colorful" phldr="1"/>
      <dgm:spPr/>
    </dgm:pt>
    <dgm:pt modelId="{B53C39E9-8517-44CC-BFFB-EA7D3C7BBE9C}">
      <dgm:prSet phldrT="[テキスト]" custT="1"/>
      <dgm:spPr>
        <a:solidFill>
          <a:schemeClr val="accent1">
            <a:lumMod val="20000"/>
            <a:lumOff val="80000"/>
          </a:schemeClr>
        </a:solidFill>
        <a:ln>
          <a:solidFill>
            <a:schemeClr val="accent1"/>
          </a:solidFill>
        </a:ln>
      </dgm:spPr>
      <dgm:t>
        <a:bodyPr/>
        <a:lstStyle/>
        <a:p>
          <a:r>
            <a:rPr kumimoji="1" lang="en-US" altLang="ja-JP" sz="3200" dirty="0" smtClean="0">
              <a:solidFill>
                <a:schemeClr val="tx1"/>
              </a:solidFill>
            </a:rPr>
            <a:t/>
          </a:r>
          <a:br>
            <a:rPr kumimoji="1" lang="en-US" altLang="ja-JP" sz="3200" dirty="0" smtClean="0">
              <a:solidFill>
                <a:schemeClr val="tx1"/>
              </a:solidFill>
            </a:rPr>
          </a:b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航空法</a:t>
          </a: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国土交通大臣の許可が必要</a:t>
          </a:r>
          <a:r>
            <a:rPr kumimoji="1" lang="en-US" altLang="ja-JP" sz="3200" dirty="0" smtClean="0">
              <a:solidFill>
                <a:schemeClr val="tx1"/>
              </a:solidFill>
            </a:rPr>
            <a:t/>
          </a:r>
          <a:br>
            <a:rPr kumimoji="1" lang="en-US" altLang="ja-JP" sz="3200" dirty="0" smtClean="0">
              <a:solidFill>
                <a:schemeClr val="tx1"/>
              </a:solidFill>
            </a:rPr>
          </a:br>
          <a:endParaRPr kumimoji="1" lang="ja-JP" altLang="en-US" sz="3200" dirty="0">
            <a:solidFill>
              <a:schemeClr val="tx1"/>
            </a:solidFill>
          </a:endParaRPr>
        </a:p>
      </dgm:t>
    </dgm:pt>
    <dgm:pt modelId="{C043D590-B2C4-4DAD-B35C-ECED9A3F75AC}" type="parTrans" cxnId="{D50AFC0A-A448-47A6-8F18-32E96FF4C2F3}">
      <dgm:prSet/>
      <dgm:spPr/>
      <dgm:t>
        <a:bodyPr/>
        <a:lstStyle/>
        <a:p>
          <a:endParaRPr kumimoji="1" lang="ja-JP" altLang="en-US"/>
        </a:p>
      </dgm:t>
    </dgm:pt>
    <dgm:pt modelId="{9444504D-C842-467D-B4AB-FB70506C5629}" type="sibTrans" cxnId="{D50AFC0A-A448-47A6-8F18-32E96FF4C2F3}">
      <dgm:prSet/>
      <dgm:spPr/>
      <dgm:t>
        <a:bodyPr/>
        <a:lstStyle/>
        <a:p>
          <a:endParaRPr kumimoji="1" lang="ja-JP" altLang="en-US"/>
        </a:p>
      </dgm:t>
    </dgm:pt>
    <dgm:pt modelId="{7E5F9E1E-FE2C-4570-83F5-CB80CA30B637}">
      <dgm:prSet phldrT="[テキスト]" custT="1"/>
      <dgm:spPr>
        <a:solidFill>
          <a:schemeClr val="accent6">
            <a:lumMod val="60000"/>
            <a:lumOff val="40000"/>
          </a:schemeClr>
        </a:solidFill>
        <a:ln>
          <a:solidFill>
            <a:schemeClr val="accent6"/>
          </a:solidFill>
        </a:ln>
      </dgm:spPr>
      <dgm:t>
        <a:bodyPr/>
        <a:lstStyle/>
        <a:p>
          <a:endParaRPr kumimoji="1" lang="en-US" altLang="ja-JP" sz="3200" dirty="0" smtClean="0">
            <a:solidFill>
              <a:schemeClr val="tx1"/>
            </a:solidFill>
          </a:endParaRPr>
        </a:p>
        <a:p>
          <a:r>
            <a:rPr kumimoji="1" lang="ja-JP" altLang="en-US" sz="3200" dirty="0" smtClean="0">
              <a:solidFill>
                <a:schemeClr val="tx1"/>
              </a:solidFill>
            </a:rPr>
            <a:t>航空法特例法</a:t>
          </a: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（適用除外）</a:t>
          </a:r>
          <a:r>
            <a:rPr kumimoji="1" lang="en-US" altLang="ja-JP" sz="3200" dirty="0" smtClean="0">
              <a:solidFill>
                <a:schemeClr val="tx1"/>
              </a:solidFill>
            </a:rPr>
            <a:t/>
          </a:r>
          <a:br>
            <a:rPr kumimoji="1" lang="en-US" altLang="ja-JP" sz="3200" dirty="0" smtClean="0">
              <a:solidFill>
                <a:schemeClr val="tx1"/>
              </a:solidFill>
            </a:rPr>
          </a:br>
          <a:endParaRPr kumimoji="1" lang="ja-JP" altLang="en-US" sz="3200" dirty="0">
            <a:solidFill>
              <a:schemeClr val="tx1"/>
            </a:solidFill>
          </a:endParaRPr>
        </a:p>
      </dgm:t>
    </dgm:pt>
    <dgm:pt modelId="{75267FEF-027D-4194-817F-B78D1C58B4EC}" type="parTrans" cxnId="{9E945DD6-B779-44C3-9B46-AFE2CBEBCBD6}">
      <dgm:prSet/>
      <dgm:spPr/>
      <dgm:t>
        <a:bodyPr/>
        <a:lstStyle/>
        <a:p>
          <a:endParaRPr kumimoji="1" lang="ja-JP" altLang="en-US"/>
        </a:p>
      </dgm:t>
    </dgm:pt>
    <dgm:pt modelId="{3DFA7FCE-8B43-4525-A035-31A0971F5D48}" type="sibTrans" cxnId="{9E945DD6-B779-44C3-9B46-AFE2CBEBCBD6}">
      <dgm:prSet/>
      <dgm:spPr/>
      <dgm:t>
        <a:bodyPr/>
        <a:lstStyle/>
        <a:p>
          <a:endParaRPr kumimoji="1" lang="ja-JP" altLang="en-US"/>
        </a:p>
      </dgm:t>
    </dgm:pt>
    <dgm:pt modelId="{A679B09E-A731-4C53-94E7-6247225682AC}" type="pres">
      <dgm:prSet presAssocID="{0382E415-E4B6-4206-BC2B-898CDB25BA97}" presName="Name0" presStyleCnt="0">
        <dgm:presLayoutVars>
          <dgm:chMax val="7"/>
          <dgm:resizeHandles val="exact"/>
        </dgm:presLayoutVars>
      </dgm:prSet>
      <dgm:spPr/>
    </dgm:pt>
    <dgm:pt modelId="{B0C41892-B741-4DBB-8791-F210D20355FE}" type="pres">
      <dgm:prSet presAssocID="{0382E415-E4B6-4206-BC2B-898CDB25BA97}" presName="comp1" presStyleCnt="0"/>
      <dgm:spPr/>
    </dgm:pt>
    <dgm:pt modelId="{47374EFE-9931-4EDF-99C6-50355E46D264}" type="pres">
      <dgm:prSet presAssocID="{0382E415-E4B6-4206-BC2B-898CDB25BA97}" presName="circle1" presStyleLbl="node1" presStyleIdx="0" presStyleCnt="2" custScaleX="161051"/>
      <dgm:spPr/>
      <dgm:t>
        <a:bodyPr/>
        <a:lstStyle/>
        <a:p>
          <a:endParaRPr kumimoji="1" lang="ja-JP" altLang="en-US"/>
        </a:p>
      </dgm:t>
    </dgm:pt>
    <dgm:pt modelId="{5BED57AD-99EC-4800-AE8F-D6D350C65045}" type="pres">
      <dgm:prSet presAssocID="{0382E415-E4B6-4206-BC2B-898CDB25BA97}" presName="c1text" presStyleLbl="node1" presStyleIdx="0" presStyleCnt="2">
        <dgm:presLayoutVars>
          <dgm:bulletEnabled val="1"/>
        </dgm:presLayoutVars>
      </dgm:prSet>
      <dgm:spPr/>
      <dgm:t>
        <a:bodyPr/>
        <a:lstStyle/>
        <a:p>
          <a:endParaRPr kumimoji="1" lang="ja-JP" altLang="en-US"/>
        </a:p>
      </dgm:t>
    </dgm:pt>
    <dgm:pt modelId="{00B4FCE5-CF07-44FE-BE0D-8DC4140EA3CF}" type="pres">
      <dgm:prSet presAssocID="{0382E415-E4B6-4206-BC2B-898CDB25BA97}" presName="comp2" presStyleCnt="0"/>
      <dgm:spPr/>
    </dgm:pt>
    <dgm:pt modelId="{4B5B1A5A-626E-41E7-AC55-DB8A8D63074A}" type="pres">
      <dgm:prSet presAssocID="{0382E415-E4B6-4206-BC2B-898CDB25BA97}" presName="circle2" presStyleLbl="node1" presStyleIdx="1" presStyleCnt="2" custScaleX="146410" custScaleY="72448" custLinFactNeighborY="9348"/>
      <dgm:spPr/>
      <dgm:t>
        <a:bodyPr/>
        <a:lstStyle/>
        <a:p>
          <a:endParaRPr kumimoji="1" lang="ja-JP" altLang="en-US"/>
        </a:p>
      </dgm:t>
    </dgm:pt>
    <dgm:pt modelId="{D316F1F9-3178-4DA5-B4D4-E95BE0C0810B}" type="pres">
      <dgm:prSet presAssocID="{0382E415-E4B6-4206-BC2B-898CDB25BA97}" presName="c2text" presStyleLbl="node1" presStyleIdx="1" presStyleCnt="2">
        <dgm:presLayoutVars>
          <dgm:bulletEnabled val="1"/>
        </dgm:presLayoutVars>
      </dgm:prSet>
      <dgm:spPr/>
      <dgm:t>
        <a:bodyPr/>
        <a:lstStyle/>
        <a:p>
          <a:endParaRPr kumimoji="1" lang="ja-JP" altLang="en-US"/>
        </a:p>
      </dgm:t>
    </dgm:pt>
  </dgm:ptLst>
  <dgm:cxnLst>
    <dgm:cxn modelId="{BE0E9ACB-1D14-48D9-82B0-B0B144E5D75F}" type="presOf" srcId="{B53C39E9-8517-44CC-BFFB-EA7D3C7BBE9C}" destId="{47374EFE-9931-4EDF-99C6-50355E46D264}" srcOrd="0" destOrd="0" presId="urn:microsoft.com/office/officeart/2005/8/layout/venn2"/>
    <dgm:cxn modelId="{9E945DD6-B779-44C3-9B46-AFE2CBEBCBD6}" srcId="{0382E415-E4B6-4206-BC2B-898CDB25BA97}" destId="{7E5F9E1E-FE2C-4570-83F5-CB80CA30B637}" srcOrd="1" destOrd="0" parTransId="{75267FEF-027D-4194-817F-B78D1C58B4EC}" sibTransId="{3DFA7FCE-8B43-4525-A035-31A0971F5D48}"/>
    <dgm:cxn modelId="{E958D28A-562D-421B-8F3F-CC6EE9839F8A}" type="presOf" srcId="{7E5F9E1E-FE2C-4570-83F5-CB80CA30B637}" destId="{4B5B1A5A-626E-41E7-AC55-DB8A8D63074A}" srcOrd="0" destOrd="0" presId="urn:microsoft.com/office/officeart/2005/8/layout/venn2"/>
    <dgm:cxn modelId="{56DDE3CB-C2F6-4239-8FBF-808AD5A2CFA0}" type="presOf" srcId="{B53C39E9-8517-44CC-BFFB-EA7D3C7BBE9C}" destId="{5BED57AD-99EC-4800-AE8F-D6D350C65045}" srcOrd="1" destOrd="0" presId="urn:microsoft.com/office/officeart/2005/8/layout/venn2"/>
    <dgm:cxn modelId="{45311B11-7724-4EAF-AA25-CF7B3D884D90}" type="presOf" srcId="{7E5F9E1E-FE2C-4570-83F5-CB80CA30B637}" destId="{D316F1F9-3178-4DA5-B4D4-E95BE0C0810B}" srcOrd="1" destOrd="0" presId="urn:microsoft.com/office/officeart/2005/8/layout/venn2"/>
    <dgm:cxn modelId="{5D871C84-756A-48F3-96B2-4DF8800BDDB6}" type="presOf" srcId="{0382E415-E4B6-4206-BC2B-898CDB25BA97}" destId="{A679B09E-A731-4C53-94E7-6247225682AC}" srcOrd="0" destOrd="0" presId="urn:microsoft.com/office/officeart/2005/8/layout/venn2"/>
    <dgm:cxn modelId="{D50AFC0A-A448-47A6-8F18-32E96FF4C2F3}" srcId="{0382E415-E4B6-4206-BC2B-898CDB25BA97}" destId="{B53C39E9-8517-44CC-BFFB-EA7D3C7BBE9C}" srcOrd="0" destOrd="0" parTransId="{C043D590-B2C4-4DAD-B35C-ECED9A3F75AC}" sibTransId="{9444504D-C842-467D-B4AB-FB70506C5629}"/>
    <dgm:cxn modelId="{966AFF02-AC45-442E-92C3-7B976263D42B}" type="presParOf" srcId="{A679B09E-A731-4C53-94E7-6247225682AC}" destId="{B0C41892-B741-4DBB-8791-F210D20355FE}" srcOrd="0" destOrd="0" presId="urn:microsoft.com/office/officeart/2005/8/layout/venn2"/>
    <dgm:cxn modelId="{EC22B76A-8403-48B9-8FB3-14668344DC3C}" type="presParOf" srcId="{B0C41892-B741-4DBB-8791-F210D20355FE}" destId="{47374EFE-9931-4EDF-99C6-50355E46D264}" srcOrd="0" destOrd="0" presId="urn:microsoft.com/office/officeart/2005/8/layout/venn2"/>
    <dgm:cxn modelId="{5FD278BB-D741-4B79-9F3C-91641DD644EE}" type="presParOf" srcId="{B0C41892-B741-4DBB-8791-F210D20355FE}" destId="{5BED57AD-99EC-4800-AE8F-D6D350C65045}" srcOrd="1" destOrd="0" presId="urn:microsoft.com/office/officeart/2005/8/layout/venn2"/>
    <dgm:cxn modelId="{AFD862B1-EAAF-4E10-A247-F34FA076ADB7}" type="presParOf" srcId="{A679B09E-A731-4C53-94E7-6247225682AC}" destId="{00B4FCE5-CF07-44FE-BE0D-8DC4140EA3CF}" srcOrd="1" destOrd="0" presId="urn:microsoft.com/office/officeart/2005/8/layout/venn2"/>
    <dgm:cxn modelId="{D790A686-B24A-49E6-A897-86AE55E21908}" type="presParOf" srcId="{00B4FCE5-CF07-44FE-BE0D-8DC4140EA3CF}" destId="{4B5B1A5A-626E-41E7-AC55-DB8A8D63074A}" srcOrd="0" destOrd="0" presId="urn:microsoft.com/office/officeart/2005/8/layout/venn2"/>
    <dgm:cxn modelId="{37868516-7689-46FD-AC48-585F65A6E584}" type="presParOf" srcId="{00B4FCE5-CF07-44FE-BE0D-8DC4140EA3CF}" destId="{D316F1F9-3178-4DA5-B4D4-E95BE0C0810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374EFE-9931-4EDF-99C6-50355E46D264}">
      <dsp:nvSpPr>
        <dsp:cNvPr id="0" name=""/>
        <dsp:cNvSpPr/>
      </dsp:nvSpPr>
      <dsp:spPr>
        <a:xfrm>
          <a:off x="2412650" y="0"/>
          <a:ext cx="6334734" cy="3933372"/>
        </a:xfrm>
        <a:prstGeom prst="ellipse">
          <a:avLst/>
        </a:prstGeom>
        <a:solidFill>
          <a:schemeClr val="accent1">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kumimoji="1" lang="en-US" altLang="ja-JP" sz="3200" kern="1200" dirty="0" smtClean="0">
              <a:solidFill>
                <a:schemeClr val="tx1"/>
              </a:solidFill>
            </a:rPr>
            <a:t/>
          </a:r>
          <a:br>
            <a:rPr kumimoji="1" lang="en-US" altLang="ja-JP" sz="3200" kern="1200" dirty="0" smtClean="0">
              <a:solidFill>
                <a:schemeClr val="tx1"/>
              </a:solidFill>
            </a:rPr>
          </a:br>
          <a:r>
            <a:rPr kumimoji="1" lang="en-US" altLang="ja-JP" sz="3200" kern="1200" dirty="0" smtClean="0">
              <a:solidFill>
                <a:schemeClr val="tx1"/>
              </a:solidFill>
            </a:rPr>
            <a:t/>
          </a:r>
          <a:br>
            <a:rPr kumimoji="1" lang="en-US" altLang="ja-JP" sz="3200" kern="1200" dirty="0" smtClean="0">
              <a:solidFill>
                <a:schemeClr val="tx1"/>
              </a:solidFill>
            </a:rPr>
          </a:br>
          <a:r>
            <a:rPr kumimoji="1" lang="ja-JP" altLang="en-US" sz="3200" kern="1200" dirty="0" smtClean="0">
              <a:solidFill>
                <a:schemeClr val="tx1"/>
              </a:solidFill>
            </a:rPr>
            <a:t>航空法</a:t>
          </a:r>
          <a:r>
            <a:rPr kumimoji="1" lang="en-US" altLang="ja-JP" sz="3200" kern="1200" dirty="0" smtClean="0">
              <a:solidFill>
                <a:schemeClr val="tx1"/>
              </a:solidFill>
            </a:rPr>
            <a:t/>
          </a:r>
          <a:br>
            <a:rPr kumimoji="1" lang="en-US" altLang="ja-JP" sz="3200" kern="1200" dirty="0" smtClean="0">
              <a:solidFill>
                <a:schemeClr val="tx1"/>
              </a:solidFill>
            </a:rPr>
          </a:br>
          <a:r>
            <a:rPr kumimoji="1" lang="ja-JP" altLang="en-US" sz="3200" kern="1200" dirty="0" smtClean="0">
              <a:solidFill>
                <a:schemeClr val="tx1"/>
              </a:solidFill>
            </a:rPr>
            <a:t>国土交通大臣の許可が必要</a:t>
          </a:r>
          <a:r>
            <a:rPr kumimoji="1" lang="en-US" altLang="ja-JP" sz="3200" kern="1200" dirty="0" smtClean="0">
              <a:solidFill>
                <a:schemeClr val="tx1"/>
              </a:solidFill>
            </a:rPr>
            <a:t/>
          </a:r>
          <a:br>
            <a:rPr kumimoji="1" lang="en-US" altLang="ja-JP" sz="3200" kern="1200" dirty="0" smtClean="0">
              <a:solidFill>
                <a:schemeClr val="tx1"/>
              </a:solidFill>
            </a:rPr>
          </a:br>
          <a:endParaRPr kumimoji="1" lang="ja-JP" altLang="en-US" sz="3200" kern="1200" dirty="0">
            <a:solidFill>
              <a:schemeClr val="tx1"/>
            </a:solidFill>
          </a:endParaRPr>
        </a:p>
      </dsp:txBody>
      <dsp:txXfrm>
        <a:off x="3917149" y="295002"/>
        <a:ext cx="3325735" cy="668673"/>
      </dsp:txXfrm>
    </dsp:sp>
    <dsp:sp modelId="{4B5B1A5A-626E-41E7-AC55-DB8A8D63074A}">
      <dsp:nvSpPr>
        <dsp:cNvPr id="0" name=""/>
        <dsp:cNvSpPr/>
      </dsp:nvSpPr>
      <dsp:spPr>
        <a:xfrm>
          <a:off x="3420448" y="1665507"/>
          <a:ext cx="4319137" cy="2137237"/>
        </a:xfrm>
        <a:prstGeom prst="ellipse">
          <a:avLst/>
        </a:prstGeom>
        <a:solidFill>
          <a:schemeClr val="accent6">
            <a:lumMod val="60000"/>
            <a:lumOff val="40000"/>
          </a:schemeClr>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kumimoji="1" lang="en-US" altLang="ja-JP" sz="3200" kern="1200" dirty="0" smtClean="0">
            <a:solidFill>
              <a:schemeClr val="tx1"/>
            </a:solidFill>
          </a:endParaRPr>
        </a:p>
        <a:p>
          <a:pPr lvl="0" algn="ctr" defTabSz="1422400">
            <a:lnSpc>
              <a:spcPct val="90000"/>
            </a:lnSpc>
            <a:spcBef>
              <a:spcPct val="0"/>
            </a:spcBef>
            <a:spcAft>
              <a:spcPct val="35000"/>
            </a:spcAft>
          </a:pPr>
          <a:r>
            <a:rPr kumimoji="1" lang="ja-JP" altLang="en-US" sz="3200" kern="1200" dirty="0" smtClean="0">
              <a:solidFill>
                <a:schemeClr val="tx1"/>
              </a:solidFill>
            </a:rPr>
            <a:t>航空法特例法</a:t>
          </a:r>
          <a:r>
            <a:rPr kumimoji="1" lang="en-US" altLang="ja-JP" sz="3200" kern="1200" dirty="0" smtClean="0">
              <a:solidFill>
                <a:schemeClr val="tx1"/>
              </a:solidFill>
            </a:rPr>
            <a:t/>
          </a:r>
          <a:br>
            <a:rPr kumimoji="1" lang="en-US" altLang="ja-JP" sz="3200" kern="1200" dirty="0" smtClean="0">
              <a:solidFill>
                <a:schemeClr val="tx1"/>
              </a:solidFill>
            </a:rPr>
          </a:br>
          <a:r>
            <a:rPr kumimoji="1" lang="ja-JP" altLang="en-US" sz="3200" kern="1200" dirty="0" smtClean="0">
              <a:solidFill>
                <a:schemeClr val="tx1"/>
              </a:solidFill>
            </a:rPr>
            <a:t>（適用除外）</a:t>
          </a:r>
          <a:r>
            <a:rPr kumimoji="1" lang="en-US" altLang="ja-JP" sz="3200" kern="1200" dirty="0" smtClean="0">
              <a:solidFill>
                <a:schemeClr val="tx1"/>
              </a:solidFill>
            </a:rPr>
            <a:t/>
          </a:r>
          <a:br>
            <a:rPr kumimoji="1" lang="en-US" altLang="ja-JP" sz="3200" kern="1200" dirty="0" smtClean="0">
              <a:solidFill>
                <a:schemeClr val="tx1"/>
              </a:solidFill>
            </a:rPr>
          </a:br>
          <a:endParaRPr kumimoji="1" lang="ja-JP" altLang="en-US" sz="3200" kern="1200" dirty="0">
            <a:solidFill>
              <a:schemeClr val="tx1"/>
            </a:solidFill>
          </a:endParaRPr>
        </a:p>
      </dsp:txBody>
      <dsp:txXfrm>
        <a:off x="4052971" y="2199816"/>
        <a:ext cx="3054091" cy="1068618"/>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2017/9/17</a:t>
            </a:r>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Shigeru KAGAYAMA, 2017</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E31C01-00D6-4895-99BB-0B1CF5CCFE90}" type="slidenum">
              <a:rPr kumimoji="1" lang="ja-JP" altLang="en-US" smtClean="0"/>
              <a:t>‹#›</a:t>
            </a:fld>
            <a:endParaRPr kumimoji="1" lang="ja-JP" altLang="en-US"/>
          </a:p>
        </p:txBody>
      </p:sp>
    </p:spTree>
    <p:extLst>
      <p:ext uri="{BB962C8B-B14F-4D97-AF65-F5344CB8AC3E}">
        <p14:creationId xmlns:p14="http://schemas.microsoft.com/office/powerpoint/2010/main" val="204574989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2017/9/17</a:t>
            </a:r>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Shigeru KAGAYAMA, 2017</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7C826-6429-4CAA-8CE5-8FF98C2D96B1}" type="slidenum">
              <a:rPr kumimoji="1" lang="ja-JP" altLang="en-US" smtClean="0"/>
              <a:t>‹#›</a:t>
            </a:fld>
            <a:endParaRPr kumimoji="1" lang="ja-JP" altLang="en-US"/>
          </a:p>
        </p:txBody>
      </p:sp>
    </p:spTree>
    <p:extLst>
      <p:ext uri="{BB962C8B-B14F-4D97-AF65-F5344CB8AC3E}">
        <p14:creationId xmlns:p14="http://schemas.microsoft.com/office/powerpoint/2010/main" val="342388686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65280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lang="ja-JP" altLang="en-US" smtClean="0">
                <a:solidFill>
                  <a:prstClr val="black"/>
                </a:solidFill>
              </a:rPr>
              <a:pPr/>
              <a:t>10</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lang="en-US" altLang="ja-JP" smtClean="0">
                <a:solidFill>
                  <a:prstClr val="black"/>
                </a:solidFill>
              </a:rPr>
              <a:t>2017/9/17</a:t>
            </a:r>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lang="en-US" altLang="ja-JP" smtClean="0">
                <a:solidFill>
                  <a:prstClr val="black"/>
                </a:solidFill>
              </a:rPr>
              <a:t>Shigeru KAGAYAMA, 2017</a:t>
            </a:r>
            <a:endParaRPr lang="ja-JP" altLang="en-US">
              <a:solidFill>
                <a:prstClr val="black"/>
              </a:solidFill>
            </a:endParaRPr>
          </a:p>
        </p:txBody>
      </p:sp>
    </p:spTree>
    <p:extLst>
      <p:ext uri="{BB962C8B-B14F-4D97-AF65-F5344CB8AC3E}">
        <p14:creationId xmlns:p14="http://schemas.microsoft.com/office/powerpoint/2010/main" val="3666482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lang="ja-JP" altLang="en-US" smtClean="0">
                <a:solidFill>
                  <a:prstClr val="black"/>
                </a:solidFill>
              </a:rPr>
              <a:pPr/>
              <a:t>11</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lang="en-US" altLang="ja-JP" smtClean="0">
                <a:solidFill>
                  <a:prstClr val="black"/>
                </a:solidFill>
              </a:rPr>
              <a:t>2017/9/17</a:t>
            </a:r>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lang="en-US" altLang="ja-JP" smtClean="0">
                <a:solidFill>
                  <a:prstClr val="black"/>
                </a:solidFill>
              </a:rPr>
              <a:t>Shigeru KAGAYAMA, 2017</a:t>
            </a:r>
            <a:endParaRPr lang="ja-JP" altLang="en-US">
              <a:solidFill>
                <a:prstClr val="black"/>
              </a:solidFill>
            </a:endParaRPr>
          </a:p>
        </p:txBody>
      </p:sp>
    </p:spTree>
    <p:extLst>
      <p:ext uri="{BB962C8B-B14F-4D97-AF65-F5344CB8AC3E}">
        <p14:creationId xmlns:p14="http://schemas.microsoft.com/office/powerpoint/2010/main" val="997318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lang="ja-JP" altLang="en-US" smtClean="0">
                <a:solidFill>
                  <a:prstClr val="black"/>
                </a:solidFill>
              </a:rPr>
              <a:pPr/>
              <a:t>12</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lang="en-US" altLang="ja-JP" smtClean="0">
                <a:solidFill>
                  <a:prstClr val="black"/>
                </a:solidFill>
              </a:rPr>
              <a:t>2017/9/17</a:t>
            </a:r>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lang="en-US" altLang="ja-JP" smtClean="0">
                <a:solidFill>
                  <a:prstClr val="black"/>
                </a:solidFill>
              </a:rPr>
              <a:t>Shigeru KAGAYAMA, 2017</a:t>
            </a:r>
            <a:endParaRPr lang="ja-JP" altLang="en-US">
              <a:solidFill>
                <a:prstClr val="black"/>
              </a:solidFill>
            </a:endParaRPr>
          </a:p>
        </p:txBody>
      </p:sp>
    </p:spTree>
    <p:extLst>
      <p:ext uri="{BB962C8B-B14F-4D97-AF65-F5344CB8AC3E}">
        <p14:creationId xmlns:p14="http://schemas.microsoft.com/office/powerpoint/2010/main" val="1107408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13</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3962070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14</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3673978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15</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2055235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16</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3280671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17</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1890343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18</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4132108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Shigeru KAGAYAMA, 2017</a:t>
            </a:r>
            <a:endParaRPr kumimoji="1" lang="ja-JP" altLang="en-US"/>
          </a:p>
        </p:txBody>
      </p:sp>
      <p:sp>
        <p:nvSpPr>
          <p:cNvPr id="6" name="スライド番号プレースホルダー 5"/>
          <p:cNvSpPr>
            <a:spLocks noGrp="1"/>
          </p:cNvSpPr>
          <p:nvPr>
            <p:ph type="sldNum" sz="quarter" idx="12"/>
          </p:nvPr>
        </p:nvSpPr>
        <p:spPr/>
        <p:txBody>
          <a:bodyPr/>
          <a:lstStyle/>
          <a:p>
            <a:fld id="{57F7C826-6429-4CAA-8CE5-8FF98C2D96B1}" type="slidenum">
              <a:rPr kumimoji="1" lang="ja-JP" altLang="en-US" smtClean="0"/>
              <a:t>19</a:t>
            </a:fld>
            <a:endParaRPr kumimoji="1" lang="ja-JP" altLang="en-US"/>
          </a:p>
        </p:txBody>
      </p:sp>
    </p:spTree>
    <p:extLst>
      <p:ext uri="{BB962C8B-B14F-4D97-AF65-F5344CB8AC3E}">
        <p14:creationId xmlns:p14="http://schemas.microsoft.com/office/powerpoint/2010/main" val="3994280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1254357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Shigeru KAGAYAMA, 2017</a:t>
            </a:r>
            <a:endParaRPr kumimoji="1" lang="ja-JP" altLang="en-US"/>
          </a:p>
        </p:txBody>
      </p:sp>
      <p:sp>
        <p:nvSpPr>
          <p:cNvPr id="6" name="スライド番号プレースホルダー 5"/>
          <p:cNvSpPr>
            <a:spLocks noGrp="1"/>
          </p:cNvSpPr>
          <p:nvPr>
            <p:ph type="sldNum" sz="quarter" idx="12"/>
          </p:nvPr>
        </p:nvSpPr>
        <p:spPr/>
        <p:txBody>
          <a:bodyPr/>
          <a:lstStyle/>
          <a:p>
            <a:fld id="{57F7C826-6429-4CAA-8CE5-8FF98C2D96B1}" type="slidenum">
              <a:rPr kumimoji="1" lang="ja-JP" altLang="en-US" smtClean="0"/>
              <a:t>20</a:t>
            </a:fld>
            <a:endParaRPr kumimoji="1" lang="ja-JP" altLang="en-US"/>
          </a:p>
        </p:txBody>
      </p:sp>
    </p:spTree>
    <p:extLst>
      <p:ext uri="{BB962C8B-B14F-4D97-AF65-F5344CB8AC3E}">
        <p14:creationId xmlns:p14="http://schemas.microsoft.com/office/powerpoint/2010/main" val="3025468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Shigeru KAGAYAMA, 2017</a:t>
            </a:r>
            <a:endParaRPr kumimoji="1" lang="ja-JP" altLang="en-US"/>
          </a:p>
        </p:txBody>
      </p:sp>
      <p:sp>
        <p:nvSpPr>
          <p:cNvPr id="6" name="スライド番号プレースホルダー 5"/>
          <p:cNvSpPr>
            <a:spLocks noGrp="1"/>
          </p:cNvSpPr>
          <p:nvPr>
            <p:ph type="sldNum" sz="quarter" idx="12"/>
          </p:nvPr>
        </p:nvSpPr>
        <p:spPr/>
        <p:txBody>
          <a:bodyPr/>
          <a:lstStyle/>
          <a:p>
            <a:fld id="{57F7C826-6429-4CAA-8CE5-8FF98C2D96B1}" type="slidenum">
              <a:rPr kumimoji="1" lang="ja-JP" altLang="en-US" smtClean="0"/>
              <a:t>21</a:t>
            </a:fld>
            <a:endParaRPr kumimoji="1" lang="ja-JP" altLang="en-US"/>
          </a:p>
        </p:txBody>
      </p:sp>
    </p:spTree>
    <p:extLst>
      <p:ext uri="{BB962C8B-B14F-4D97-AF65-F5344CB8AC3E}">
        <p14:creationId xmlns:p14="http://schemas.microsoft.com/office/powerpoint/2010/main" val="3029179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22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1271533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Shigeru KAGAYAMA, 2017</a:t>
            </a:r>
            <a:endParaRPr kumimoji="1" lang="ja-JP" altLang="en-US"/>
          </a:p>
        </p:txBody>
      </p:sp>
      <p:sp>
        <p:nvSpPr>
          <p:cNvPr id="6" name="スライド番号プレースホルダー 5"/>
          <p:cNvSpPr>
            <a:spLocks noGrp="1"/>
          </p:cNvSpPr>
          <p:nvPr>
            <p:ph type="sldNum" sz="quarter" idx="12"/>
          </p:nvPr>
        </p:nvSpPr>
        <p:spPr/>
        <p:txBody>
          <a:bodyPr/>
          <a:lstStyle/>
          <a:p>
            <a:fld id="{57F7C826-6429-4CAA-8CE5-8FF98C2D96B1}" type="slidenum">
              <a:rPr kumimoji="1" lang="ja-JP" altLang="en-US" smtClean="0"/>
              <a:t>23</a:t>
            </a:fld>
            <a:endParaRPr kumimoji="1" lang="ja-JP" altLang="en-US"/>
          </a:p>
        </p:txBody>
      </p:sp>
    </p:spTree>
    <p:extLst>
      <p:ext uri="{BB962C8B-B14F-4D97-AF65-F5344CB8AC3E}">
        <p14:creationId xmlns:p14="http://schemas.microsoft.com/office/powerpoint/2010/main" val="732788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128079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3486302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5</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1751192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6</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229549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7</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Shigeru KAGAYAMA, 2017</a:t>
            </a:r>
            <a:endParaRPr kumimoji="1" lang="ja-JP" altLang="en-US"/>
          </a:p>
        </p:txBody>
      </p:sp>
    </p:spTree>
    <p:extLst>
      <p:ext uri="{BB962C8B-B14F-4D97-AF65-F5344CB8AC3E}">
        <p14:creationId xmlns:p14="http://schemas.microsoft.com/office/powerpoint/2010/main" val="2254161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Shigeru KAGAYAMA, 2017</a:t>
            </a:r>
            <a:endParaRPr kumimoji="1" lang="ja-JP" altLang="en-US"/>
          </a:p>
        </p:txBody>
      </p:sp>
      <p:sp>
        <p:nvSpPr>
          <p:cNvPr id="6" name="スライド番号プレースホルダー 5"/>
          <p:cNvSpPr>
            <a:spLocks noGrp="1"/>
          </p:cNvSpPr>
          <p:nvPr>
            <p:ph type="sldNum" sz="quarter" idx="12"/>
          </p:nvPr>
        </p:nvSpPr>
        <p:spPr/>
        <p:txBody>
          <a:bodyPr/>
          <a:lstStyle/>
          <a:p>
            <a:fld id="{57F7C826-6429-4CAA-8CE5-8FF98C2D96B1}" type="slidenum">
              <a:rPr kumimoji="1" lang="ja-JP" altLang="en-US" smtClean="0"/>
              <a:t>8</a:t>
            </a:fld>
            <a:endParaRPr kumimoji="1" lang="ja-JP" altLang="en-US"/>
          </a:p>
        </p:txBody>
      </p:sp>
    </p:spTree>
    <p:extLst>
      <p:ext uri="{BB962C8B-B14F-4D97-AF65-F5344CB8AC3E}">
        <p14:creationId xmlns:p14="http://schemas.microsoft.com/office/powerpoint/2010/main" val="1323102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Shigeru KAGAYAMA, 2017</a:t>
            </a:r>
            <a:endParaRPr kumimoji="1" lang="ja-JP" altLang="en-US"/>
          </a:p>
        </p:txBody>
      </p:sp>
      <p:sp>
        <p:nvSpPr>
          <p:cNvPr id="6" name="スライド番号プレースホルダー 5"/>
          <p:cNvSpPr>
            <a:spLocks noGrp="1"/>
          </p:cNvSpPr>
          <p:nvPr>
            <p:ph type="sldNum" sz="quarter" idx="12"/>
          </p:nvPr>
        </p:nvSpPr>
        <p:spPr/>
        <p:txBody>
          <a:bodyPr/>
          <a:lstStyle/>
          <a:p>
            <a:fld id="{57F7C826-6429-4CAA-8CE5-8FF98C2D96B1}" type="slidenum">
              <a:rPr kumimoji="1" lang="ja-JP" altLang="en-US" smtClean="0"/>
              <a:t>9</a:t>
            </a:fld>
            <a:endParaRPr kumimoji="1" lang="ja-JP" altLang="en-US"/>
          </a:p>
        </p:txBody>
      </p:sp>
    </p:spTree>
    <p:extLst>
      <p:ext uri="{BB962C8B-B14F-4D97-AF65-F5344CB8AC3E}">
        <p14:creationId xmlns:p14="http://schemas.microsoft.com/office/powerpoint/2010/main" val="213500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27687411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11688841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41384730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509406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51347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05146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485700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916566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39678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95505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ctr"/>
          <a:lstStyle>
            <a:lvl1pPr>
              <a:defRPr sz="32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67771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337159058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ctr"/>
          <a:lstStyle>
            <a:lvl1pPr>
              <a:defRPr sz="3200"/>
            </a:lvl1pPr>
          </a:lstStyle>
          <a:p>
            <a:r>
              <a:rPr kumimoji="1" lang="ja-JP" altLang="en-US" dirty="0" smtClean="0"/>
              <a:t>マスター タイトルの書式設定</a:t>
            </a:r>
            <a:endParaRPr kumimoji="1" lang="ja-JP" altLang="en-US" dirty="0"/>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871623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43488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48171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37879089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4897969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2017/9/17</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2985954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33155692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2017/9/17</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14217129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ctr"/>
          <a:lstStyle>
            <a:lvl1pPr>
              <a:defRPr sz="32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21227814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ctr"/>
          <a:lstStyle>
            <a:lvl1pPr>
              <a:defRPr sz="3200"/>
            </a:lvl1pPr>
          </a:lstStyle>
          <a:p>
            <a:r>
              <a:rPr kumimoji="1" lang="ja-JP" altLang="en-US" dirty="0" smtClean="0"/>
              <a:t>マスター タイトルの書式設定</a:t>
            </a:r>
            <a:endParaRPr kumimoji="1" lang="ja-JP" altLang="en-US" dirty="0"/>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2017/9/17</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5403209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 Target="../slides/slid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 Target="../slides/slid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2017/9/17</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7F99E-D391-4E5A-AAED-153F014C8998}"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380723" y="6371370"/>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218779" y="6371370"/>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情報 8">
            <a:hlinkClick r:id="rId14" action="ppaction://hlinksldjump" highlightClick="1"/>
          </p:cNvPr>
          <p:cNvSpPr/>
          <p:nvPr userDrawn="1"/>
        </p:nvSpPr>
        <p:spPr>
          <a:xfrm>
            <a:off x="4056835" y="6371370"/>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628835" y="6371370"/>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最後 10">
            <a:hlinkClick r:id="" action="ppaction://hlinkshowjump?jump=lastslide" highlightClick="1"/>
          </p:cNvPr>
          <p:cNvSpPr/>
          <p:nvPr userDrawn="1"/>
        </p:nvSpPr>
        <p:spPr>
          <a:xfrm>
            <a:off x="9464270" y="6371370"/>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654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7F99E-D391-4E5A-AAED-153F014C899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動作設定ボタン: ホーム 6">
            <a:hlinkClick r:id="" action="ppaction://hlinkshowjump?jump=firstslide" highlightClick="1"/>
          </p:cNvPr>
          <p:cNvSpPr/>
          <p:nvPr userDrawn="1"/>
        </p:nvSpPr>
        <p:spPr>
          <a:xfrm>
            <a:off x="2380723" y="6371370"/>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動作設定ボタン: 最初 7">
            <a:hlinkClick r:id="rId13" action="ppaction://hlinksldjump" highlightClick="1"/>
          </p:cNvPr>
          <p:cNvSpPr/>
          <p:nvPr userDrawn="1"/>
        </p:nvSpPr>
        <p:spPr>
          <a:xfrm>
            <a:off x="3218779" y="6371370"/>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動作設定ボタン: 情報 8">
            <a:hlinkClick r:id="rId14" action="ppaction://hlinksldjump" highlightClick="1"/>
          </p:cNvPr>
          <p:cNvSpPr/>
          <p:nvPr userDrawn="1"/>
        </p:nvSpPr>
        <p:spPr>
          <a:xfrm>
            <a:off x="4056835" y="6371370"/>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動作設定ボタン: 戻る 9">
            <a:hlinkClick r:id="" action="ppaction://hlinkshowjump?jump=lastslideviewed" highlightClick="1"/>
          </p:cNvPr>
          <p:cNvSpPr/>
          <p:nvPr userDrawn="1"/>
        </p:nvSpPr>
        <p:spPr>
          <a:xfrm>
            <a:off x="8628835" y="6371370"/>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動作設定ボタン: 最後 10">
            <a:hlinkClick r:id="" action="ppaction://hlinkshowjump?jump=lastslide" highlightClick="1"/>
          </p:cNvPr>
          <p:cNvSpPr/>
          <p:nvPr userDrawn="1"/>
        </p:nvSpPr>
        <p:spPr>
          <a:xfrm>
            <a:off x="9464270" y="6371370"/>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219110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6.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e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Microsoft_Visio_2003-2010_Drawing1.vsd"/></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oleObject" Target="../embeddings/Microsoft_Visio_2003-2010_Drawing2.vsd"/></Relationships>
</file>

<file path=ppt/slides/_rels/slide19.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audio" Target="../media/audio1.wav"/><Relationship Id="rId7" Type="http://schemas.openxmlformats.org/officeDocument/2006/relationships/image" Target="../media/image14.gif"/><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13.gif"/><Relationship Id="rId5" Type="http://schemas.openxmlformats.org/officeDocument/2006/relationships/image" Target="../media/image12.gif"/><Relationship Id="rId10" Type="http://schemas.openxmlformats.org/officeDocument/2006/relationships/image" Target="../media/image16.jpeg"/><Relationship Id="rId4" Type="http://schemas.openxmlformats.org/officeDocument/2006/relationships/image" Target="../media/image11.gif"/><Relationship Id="rId9" Type="http://schemas.openxmlformats.org/officeDocument/2006/relationships/slide" Target="slide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tif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3880" y="1122363"/>
            <a:ext cx="11064240" cy="2387600"/>
          </a:xfrm>
        </p:spPr>
        <p:txBody>
          <a:bodyPr anchor="ctr">
            <a:normAutofit/>
          </a:bodyPr>
          <a:lstStyle/>
          <a:p>
            <a:pPr>
              <a:lnSpc>
                <a:spcPct val="100000"/>
              </a:lnSpc>
            </a:pPr>
            <a:r>
              <a:rPr lang="ja-JP" altLang="en-US" dirty="0" smtClean="0"/>
              <a:t>法学者から</a:t>
            </a:r>
            <a:r>
              <a:rPr lang="en-US" altLang="ja-JP" b="1" dirty="0" smtClean="0">
                <a:latin typeface="Times New Roman" panose="02020603050405020304" pitchFamily="18" charset="0"/>
                <a:cs typeface="Times New Roman" panose="02020603050405020304" pitchFamily="18" charset="0"/>
              </a:rPr>
              <a:t>AI</a:t>
            </a:r>
            <a:r>
              <a:rPr lang="ja-JP" altLang="en-US" dirty="0" err="1" smtClean="0"/>
              <a:t>への</a:t>
            </a:r>
            <a:r>
              <a:rPr lang="ja-JP" altLang="en-US" dirty="0" smtClean="0"/>
              <a:t>期待</a:t>
            </a:r>
            <a:r>
              <a:rPr kumimoji="1" lang="en-US" altLang="ja-JP" sz="1400" dirty="0" smtClean="0"/>
              <a:t/>
            </a:r>
            <a:br>
              <a:rPr kumimoji="1" lang="en-US" altLang="ja-JP" sz="1400" dirty="0" smtClean="0"/>
            </a:br>
            <a:r>
              <a:rPr kumimoji="1" lang="en-US" altLang="ja-JP" sz="1400" dirty="0" smtClean="0"/>
              <a:t/>
            </a:r>
            <a:br>
              <a:rPr kumimoji="1" lang="en-US" altLang="ja-JP" sz="1400" dirty="0" smtClean="0"/>
            </a:br>
            <a:r>
              <a:rPr kumimoji="1" lang="ja-JP" altLang="en-US" sz="3600" dirty="0" smtClean="0"/>
              <a:t>－ 判決文の自動作成</a:t>
            </a:r>
            <a:r>
              <a:rPr lang="ja-JP" altLang="en-US" sz="3600" dirty="0" smtClean="0"/>
              <a:t>－</a:t>
            </a:r>
            <a:endParaRPr kumimoji="1" lang="ja-JP" altLang="en-US" sz="3600" dirty="0"/>
          </a:p>
        </p:txBody>
      </p:sp>
      <p:sp>
        <p:nvSpPr>
          <p:cNvPr id="3" name="サブタイトル 2"/>
          <p:cNvSpPr>
            <a:spLocks noGrp="1"/>
          </p:cNvSpPr>
          <p:nvPr>
            <p:ph type="subTitle" idx="1"/>
          </p:nvPr>
        </p:nvSpPr>
        <p:spPr/>
        <p:txBody>
          <a:bodyPr>
            <a:noAutofit/>
          </a:bodyPr>
          <a:lstStyle/>
          <a:p>
            <a:pPr algn="r"/>
            <a:r>
              <a:rPr kumimoji="1" lang="ja-JP" altLang="en-US" sz="3600" dirty="0" smtClean="0"/>
              <a:t>名古屋大学・明治学院大学 名誉教授</a:t>
            </a:r>
            <a:endParaRPr kumimoji="1" lang="en-US" altLang="ja-JP" sz="3600" dirty="0" smtClean="0"/>
          </a:p>
          <a:p>
            <a:pPr algn="r"/>
            <a:r>
              <a:rPr lang="ja-JP" altLang="en-US" sz="3600" dirty="0" smtClean="0"/>
              <a:t>加賀山　茂</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1</a:t>
            </a:fld>
            <a:endParaRPr kumimoji="1" lang="ja-JP" altLang="en-US"/>
          </a:p>
        </p:txBody>
      </p:sp>
    </p:spTree>
    <p:extLst>
      <p:ext uri="{BB962C8B-B14F-4D97-AF65-F5344CB8AC3E}">
        <p14:creationId xmlns:p14="http://schemas.microsoft.com/office/powerpoint/2010/main" val="2518976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sz="4800" dirty="0" smtClean="0"/>
              <a:t>一般法と特別法との関係</a:t>
            </a:r>
            <a:r>
              <a:rPr kumimoji="1" lang="en-US" altLang="ja-JP" sz="4800" dirty="0" smtClean="0"/>
              <a:t/>
            </a:r>
            <a:br>
              <a:rPr kumimoji="1" lang="en-US" altLang="ja-JP" sz="4800" dirty="0" smtClean="0"/>
            </a:br>
            <a:r>
              <a:rPr kumimoji="1" lang="ja-JP" altLang="en-US" sz="2800" dirty="0" smtClean="0"/>
              <a:t>特別法は一般法に優先するが，</a:t>
            </a:r>
            <a:r>
              <a:rPr lang="ja-JP" altLang="en-US" sz="2800" dirty="0" smtClean="0"/>
              <a:t>一般法が，特別法を補完する</a:t>
            </a:r>
            <a:endParaRPr kumimoji="1" lang="ja-JP" altLang="en-US" sz="2800" dirty="0"/>
          </a:p>
        </p:txBody>
      </p:sp>
      <p:sp>
        <p:nvSpPr>
          <p:cNvPr id="6" name="テキスト プレースホルダー 5"/>
          <p:cNvSpPr>
            <a:spLocks noGrp="1"/>
          </p:cNvSpPr>
          <p:nvPr>
            <p:ph type="body" idx="1"/>
          </p:nvPr>
        </p:nvSpPr>
        <p:spPr/>
        <p:txBody>
          <a:bodyPr/>
          <a:lstStyle/>
          <a:p>
            <a:r>
              <a:rPr kumimoji="1" lang="ja-JP" altLang="en-US" dirty="0" smtClean="0"/>
              <a:t>航空法特例法（特別法）</a:t>
            </a:r>
            <a:endParaRPr kumimoji="1" lang="ja-JP" altLang="en-US" dirty="0"/>
          </a:p>
        </p:txBody>
      </p:sp>
      <p:sp>
        <p:nvSpPr>
          <p:cNvPr id="7" name="コンテンツ プレースホルダー 6"/>
          <p:cNvSpPr>
            <a:spLocks noGrp="1"/>
          </p:cNvSpPr>
          <p:nvPr>
            <p:ph sz="half" idx="2"/>
          </p:nvPr>
        </p:nvSpPr>
        <p:spPr/>
        <p:txBody>
          <a:bodyPr>
            <a:normAutofit fontScale="55000" lnSpcReduction="20000"/>
          </a:bodyPr>
          <a:lstStyle/>
          <a:p>
            <a:pPr>
              <a:lnSpc>
                <a:spcPct val="120000"/>
              </a:lnSpc>
            </a:pPr>
            <a:r>
              <a:rPr lang="ja-JP" altLang="en-US" dirty="0" smtClean="0">
                <a:solidFill>
                  <a:schemeClr val="tx1">
                    <a:lumMod val="50000"/>
                    <a:lumOff val="50000"/>
                  </a:schemeClr>
                </a:solidFill>
              </a:rPr>
              <a:t>１ 　日本国とアメリカ合衆国との間の相互協力及び安全保障条約</a:t>
            </a:r>
            <a:r>
              <a:rPr lang="en-US" altLang="ja-JP" dirty="0" smtClean="0">
                <a:solidFill>
                  <a:schemeClr val="tx1">
                    <a:lumMod val="50000"/>
                    <a:lumOff val="50000"/>
                  </a:schemeClr>
                </a:solidFill>
              </a:rPr>
              <a:t>〔</a:t>
            </a:r>
            <a:r>
              <a:rPr lang="ja-JP" altLang="en-US" b="1" dirty="0" smtClean="0"/>
              <a:t>安保条約</a:t>
            </a:r>
            <a:r>
              <a:rPr lang="en-US" altLang="ja-JP" dirty="0" smtClean="0">
                <a:solidFill>
                  <a:schemeClr val="tx1">
                    <a:lumMod val="50000"/>
                    <a:lumOff val="50000"/>
                  </a:schemeClr>
                </a:solidFill>
              </a:rPr>
              <a:t>〕</a:t>
            </a:r>
            <a:r>
              <a:rPr lang="ja-JP" altLang="en-US" dirty="0" smtClean="0">
                <a:solidFill>
                  <a:schemeClr val="tx1">
                    <a:lumMod val="50000"/>
                    <a:lumOff val="50000"/>
                  </a:schemeClr>
                </a:solidFill>
              </a:rPr>
              <a:t>第</a:t>
            </a:r>
            <a:r>
              <a:rPr lang="en-US" altLang="ja-JP" dirty="0" smtClean="0">
                <a:solidFill>
                  <a:schemeClr val="tx1">
                    <a:lumMod val="50000"/>
                    <a:lumOff val="50000"/>
                  </a:schemeClr>
                </a:solidFill>
              </a:rPr>
              <a:t>6</a:t>
            </a:r>
            <a:r>
              <a:rPr lang="ja-JP" altLang="en-US" dirty="0" smtClean="0">
                <a:solidFill>
                  <a:schemeClr val="tx1">
                    <a:lumMod val="50000"/>
                    <a:lumOff val="50000"/>
                  </a:schemeClr>
                </a:solidFill>
              </a:rPr>
              <a:t>条に基づく施設及び区域並びに日本国における合衆国軍隊の地位に関する協定（以下「合衆国軍協定」という。）第</a:t>
            </a:r>
            <a:r>
              <a:rPr lang="en-US" altLang="ja-JP" dirty="0" smtClean="0">
                <a:solidFill>
                  <a:schemeClr val="tx1">
                    <a:lumMod val="50000"/>
                    <a:lumOff val="50000"/>
                  </a:schemeClr>
                </a:solidFill>
              </a:rPr>
              <a:t>2</a:t>
            </a:r>
            <a:r>
              <a:rPr lang="ja-JP" altLang="en-US" dirty="0" smtClean="0">
                <a:solidFill>
                  <a:schemeClr val="tx1">
                    <a:lumMod val="50000"/>
                    <a:lumOff val="50000"/>
                  </a:schemeClr>
                </a:solidFill>
              </a:rPr>
              <a:t>条又は</a:t>
            </a:r>
            <a:endParaRPr lang="en-US" altLang="ja-JP" dirty="0" smtClean="0">
              <a:solidFill>
                <a:schemeClr val="tx1">
                  <a:lumMod val="50000"/>
                  <a:lumOff val="50000"/>
                </a:schemeClr>
              </a:solidFill>
            </a:endParaRPr>
          </a:p>
          <a:p>
            <a:pPr>
              <a:lnSpc>
                <a:spcPct val="120000"/>
              </a:lnSpc>
            </a:pPr>
            <a:r>
              <a:rPr lang="ja-JP" altLang="en-US" dirty="0" smtClean="0">
                <a:solidFill>
                  <a:schemeClr val="tx1">
                    <a:lumMod val="50000"/>
                    <a:lumOff val="50000"/>
                  </a:schemeClr>
                </a:solidFill>
              </a:rPr>
              <a:t>日本国における国際連合の軍隊の地位に関する協定（以下「国連軍協定」という。）第</a:t>
            </a:r>
            <a:r>
              <a:rPr lang="en-US" altLang="ja-JP" dirty="0" smtClean="0">
                <a:solidFill>
                  <a:schemeClr val="tx1">
                    <a:lumMod val="50000"/>
                    <a:lumOff val="50000"/>
                  </a:schemeClr>
                </a:solidFill>
              </a:rPr>
              <a:t>5</a:t>
            </a:r>
            <a:r>
              <a:rPr lang="ja-JP" altLang="en-US" dirty="0" smtClean="0">
                <a:solidFill>
                  <a:schemeClr val="tx1">
                    <a:lumMod val="50000"/>
                    <a:lumOff val="50000"/>
                  </a:schemeClr>
                </a:solidFill>
              </a:rPr>
              <a:t>条</a:t>
            </a:r>
            <a:r>
              <a:rPr lang="ja-JP" altLang="en-US" b="1" dirty="0" smtClean="0"/>
              <a:t>の規定により、</a:t>
            </a:r>
            <a:endParaRPr lang="en-US" altLang="ja-JP" b="1" dirty="0" smtClean="0"/>
          </a:p>
          <a:p>
            <a:pPr>
              <a:lnSpc>
                <a:spcPct val="120000"/>
              </a:lnSpc>
            </a:pPr>
            <a:r>
              <a:rPr lang="ja-JP" altLang="en-US" b="1" dirty="0" smtClean="0"/>
              <a:t>合衆国軍隊又は国際連合の軍隊が使用する飛行場及び航空保安施設については、</a:t>
            </a:r>
            <a:endParaRPr lang="en-US" altLang="ja-JP" b="1" dirty="0" smtClean="0"/>
          </a:p>
          <a:p>
            <a:pPr>
              <a:lnSpc>
                <a:spcPct val="120000"/>
              </a:lnSpc>
            </a:pPr>
            <a:r>
              <a:rPr lang="ja-JP" altLang="en-US" b="1" dirty="0" smtClean="0">
                <a:solidFill>
                  <a:srgbClr val="FF0000"/>
                </a:solidFill>
              </a:rPr>
              <a:t>航空法 （昭和</a:t>
            </a:r>
            <a:r>
              <a:rPr lang="en-US" altLang="ja-JP" b="1" dirty="0" smtClean="0">
                <a:solidFill>
                  <a:srgbClr val="FF0000"/>
                </a:solidFill>
              </a:rPr>
              <a:t>27</a:t>
            </a:r>
            <a:r>
              <a:rPr lang="ja-JP" altLang="en-US" b="1" dirty="0" smtClean="0">
                <a:solidFill>
                  <a:srgbClr val="FF0000"/>
                </a:solidFill>
              </a:rPr>
              <a:t>年法律第</a:t>
            </a:r>
            <a:r>
              <a:rPr lang="en-US" altLang="ja-JP" b="1" dirty="0" smtClean="0">
                <a:solidFill>
                  <a:srgbClr val="FF0000"/>
                </a:solidFill>
              </a:rPr>
              <a:t>231</a:t>
            </a:r>
            <a:r>
              <a:rPr lang="ja-JP" altLang="en-US" b="1" dirty="0" smtClean="0">
                <a:solidFill>
                  <a:srgbClr val="FF0000"/>
                </a:solidFill>
              </a:rPr>
              <a:t>号）第</a:t>
            </a:r>
            <a:r>
              <a:rPr lang="en-US" altLang="ja-JP" b="1" dirty="0" smtClean="0">
                <a:solidFill>
                  <a:srgbClr val="FF0000"/>
                </a:solidFill>
              </a:rPr>
              <a:t>38</a:t>
            </a:r>
            <a:r>
              <a:rPr lang="ja-JP" altLang="en-US" b="1" dirty="0" smtClean="0">
                <a:solidFill>
                  <a:srgbClr val="FF0000"/>
                </a:solidFill>
              </a:rPr>
              <a:t>条第</a:t>
            </a:r>
            <a:r>
              <a:rPr lang="en-US" altLang="ja-JP" b="1" dirty="0" smtClean="0">
                <a:solidFill>
                  <a:srgbClr val="FF0000"/>
                </a:solidFill>
              </a:rPr>
              <a:t>1</a:t>
            </a:r>
            <a:r>
              <a:rPr lang="ja-JP" altLang="en-US" b="1" dirty="0" smtClean="0">
                <a:solidFill>
                  <a:srgbClr val="FF0000"/>
                </a:solidFill>
              </a:rPr>
              <a:t>項</a:t>
            </a:r>
            <a:r>
              <a:rPr lang="en-US" altLang="ja-JP" dirty="0" smtClean="0">
                <a:solidFill>
                  <a:schemeClr val="bg1">
                    <a:lumMod val="85000"/>
                  </a:schemeClr>
                </a:solidFill>
              </a:rPr>
              <a:t>〔</a:t>
            </a:r>
            <a:r>
              <a:rPr lang="ja-JP" altLang="en-US" dirty="0" smtClean="0">
                <a:solidFill>
                  <a:schemeClr val="bg2">
                    <a:lumMod val="90000"/>
                  </a:schemeClr>
                </a:solidFill>
              </a:rPr>
              <a:t>空港等又は航空保安施設の設置：国土交通大臣の許可</a:t>
            </a:r>
            <a:r>
              <a:rPr lang="en-US" altLang="ja-JP" dirty="0" smtClean="0">
                <a:solidFill>
                  <a:schemeClr val="bg2">
                    <a:lumMod val="90000"/>
                  </a:schemeClr>
                </a:solidFill>
              </a:rPr>
              <a:t>〕</a:t>
            </a:r>
            <a:r>
              <a:rPr lang="ja-JP" altLang="en-US" b="1" dirty="0" smtClean="0">
                <a:solidFill>
                  <a:srgbClr val="FF0000"/>
                </a:solidFill>
              </a:rPr>
              <a:t>の規定は、適用しない。</a:t>
            </a:r>
            <a:endParaRPr lang="ja-JP" altLang="en-US" b="1" dirty="0">
              <a:solidFill>
                <a:srgbClr val="FF0000"/>
              </a:solidFill>
            </a:endParaRPr>
          </a:p>
        </p:txBody>
      </p:sp>
      <p:sp>
        <p:nvSpPr>
          <p:cNvPr id="8" name="テキスト プレースホルダー 7"/>
          <p:cNvSpPr>
            <a:spLocks noGrp="1"/>
          </p:cNvSpPr>
          <p:nvPr>
            <p:ph type="body" sz="quarter" idx="3"/>
          </p:nvPr>
        </p:nvSpPr>
        <p:spPr/>
        <p:txBody>
          <a:bodyPr/>
          <a:lstStyle/>
          <a:p>
            <a:r>
              <a:rPr kumimoji="1" lang="ja-JP" altLang="en-US" dirty="0" smtClean="0"/>
              <a:t>航空法（一般法）</a:t>
            </a:r>
            <a:endParaRPr kumimoji="1" lang="ja-JP" altLang="en-US" dirty="0"/>
          </a:p>
        </p:txBody>
      </p:sp>
      <p:sp>
        <p:nvSpPr>
          <p:cNvPr id="9" name="コンテンツ プレースホルダー 8"/>
          <p:cNvSpPr>
            <a:spLocks noGrp="1"/>
          </p:cNvSpPr>
          <p:nvPr>
            <p:ph sz="quarter" idx="4"/>
          </p:nvPr>
        </p:nvSpPr>
        <p:spPr/>
        <p:txBody>
          <a:bodyPr>
            <a:normAutofit fontScale="55000" lnSpcReduction="20000"/>
          </a:bodyPr>
          <a:lstStyle/>
          <a:p>
            <a:pPr>
              <a:lnSpc>
                <a:spcPct val="120000"/>
              </a:lnSpc>
            </a:pPr>
            <a:r>
              <a:rPr lang="ja-JP" altLang="en-US" dirty="0" smtClean="0"/>
              <a:t>第</a:t>
            </a:r>
            <a:r>
              <a:rPr lang="en-US" altLang="ja-JP" dirty="0" smtClean="0"/>
              <a:t>38</a:t>
            </a:r>
            <a:r>
              <a:rPr lang="ja-JP" altLang="en-US" dirty="0" smtClean="0"/>
              <a:t>条（空港等又は航空保安施設の設置）</a:t>
            </a:r>
          </a:p>
          <a:p>
            <a:pPr lvl="1">
              <a:lnSpc>
                <a:spcPct val="120000"/>
              </a:lnSpc>
            </a:pPr>
            <a:r>
              <a:rPr lang="ja-JP" altLang="en-US" dirty="0" smtClean="0"/>
              <a:t>①国土交通大臣以外の者は、空港等又は政令で定める航空保安施設を設置しようとするときは、</a:t>
            </a:r>
            <a:r>
              <a:rPr lang="ja-JP" altLang="en-US" b="1" dirty="0" smtClean="0">
                <a:solidFill>
                  <a:srgbClr val="002060"/>
                </a:solidFill>
              </a:rPr>
              <a:t>国土交通大臣の許可を受けなければならない</a:t>
            </a:r>
            <a:r>
              <a:rPr lang="ja-JP" altLang="en-US" dirty="0" smtClean="0"/>
              <a:t>。</a:t>
            </a:r>
            <a:endParaRPr lang="en-US" altLang="ja-JP" dirty="0" smtClean="0"/>
          </a:p>
          <a:p>
            <a:pPr lvl="1">
              <a:lnSpc>
                <a:spcPct val="120000"/>
              </a:lnSpc>
            </a:pPr>
            <a:r>
              <a:rPr lang="ja-JP" altLang="en-US" dirty="0" smtClean="0">
                <a:solidFill>
                  <a:schemeClr val="tx1">
                    <a:lumMod val="50000"/>
                    <a:lumOff val="50000"/>
                  </a:schemeClr>
                </a:solidFill>
              </a:rPr>
              <a:t>②前項の許可の申請をしようとする者は、当該施設について、位置、構造等の設置の計画、管理の計画、工事完成の予定期日その他国土交通省令で定める事項及び空港等にあっては公共の用に供するかどうかの別を記載した申請書を提出しなければならない。</a:t>
            </a:r>
            <a:endParaRPr lang="en-US" altLang="ja-JP" dirty="0" smtClean="0">
              <a:solidFill>
                <a:schemeClr val="tx1">
                  <a:lumMod val="50000"/>
                  <a:lumOff val="50000"/>
                </a:schemeClr>
              </a:solidFill>
            </a:endParaRPr>
          </a:p>
          <a:p>
            <a:pPr lvl="1">
              <a:lnSpc>
                <a:spcPct val="120000"/>
              </a:lnSpc>
            </a:pPr>
            <a:r>
              <a:rPr lang="ja-JP" altLang="en-US" dirty="0" smtClean="0">
                <a:solidFill>
                  <a:schemeClr val="tx1">
                    <a:lumMod val="50000"/>
                    <a:lumOff val="50000"/>
                  </a:schemeClr>
                </a:solidFill>
              </a:rPr>
              <a:t>③国土交通大臣は、空港等の設置の許可の申請があつたときは、空港等の位置及び範囲、公共の用に供するかどうかの別、着陸帯、進入区域、進入表面、転移表面、水平表面、供用開始の予定期日その他国土交通省令で定める事項を告示するとともに、現地においてこれを掲示しなければならない</a:t>
            </a:r>
            <a:r>
              <a:rPr lang="ja-JP" altLang="en-US" dirty="0" smtClean="0"/>
              <a:t>。</a:t>
            </a:r>
            <a:endParaRPr lang="en-US" altLang="ja-JP" dirty="0" smtClean="0"/>
          </a:p>
        </p:txBody>
      </p:sp>
      <p:sp>
        <p:nvSpPr>
          <p:cNvPr id="3" name="日付プレースホルダー 2"/>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405720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750"/>
                                        <p:tgtEl>
                                          <p:spTgt spid="9">
                                            <p:txEl>
                                              <p:pRg st="0" end="0"/>
                                            </p:txEl>
                                          </p:spTgt>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sz="4800" dirty="0"/>
              <a:t>一般法と特別法との関係</a:t>
            </a:r>
            <a:r>
              <a:rPr lang="en-US" altLang="ja-JP" sz="4800" dirty="0"/>
              <a:t/>
            </a:r>
            <a:br>
              <a:rPr lang="en-US" altLang="ja-JP" sz="4800" dirty="0"/>
            </a:br>
            <a:r>
              <a:rPr lang="ja-JP" altLang="en-US" sz="3100" dirty="0"/>
              <a:t>特別法は一般法に優先するが，</a:t>
            </a:r>
            <a:r>
              <a:rPr lang="ja-JP" altLang="en-US" sz="3100" dirty="0" smtClean="0"/>
              <a:t>一般法が，特別法を補完する</a:t>
            </a:r>
            <a:endParaRPr kumimoji="1" lang="ja-JP" altLang="en-US" sz="3100" dirty="0"/>
          </a:p>
        </p:txBody>
      </p:sp>
      <p:sp>
        <p:nvSpPr>
          <p:cNvPr id="6" name="テキスト プレースホルダー 5"/>
          <p:cNvSpPr>
            <a:spLocks noGrp="1"/>
          </p:cNvSpPr>
          <p:nvPr>
            <p:ph type="body" idx="1"/>
          </p:nvPr>
        </p:nvSpPr>
        <p:spPr/>
        <p:txBody>
          <a:bodyPr/>
          <a:lstStyle/>
          <a:p>
            <a:r>
              <a:rPr kumimoji="1" lang="ja-JP" altLang="en-US" dirty="0" smtClean="0"/>
              <a:t>航空法特例法（特別法）</a:t>
            </a:r>
            <a:endParaRPr kumimoji="1" lang="ja-JP" altLang="en-US" dirty="0"/>
          </a:p>
        </p:txBody>
      </p:sp>
      <p:sp>
        <p:nvSpPr>
          <p:cNvPr id="7" name="コンテンツ プレースホルダー 6"/>
          <p:cNvSpPr>
            <a:spLocks noGrp="1"/>
          </p:cNvSpPr>
          <p:nvPr>
            <p:ph sz="half" idx="2"/>
          </p:nvPr>
        </p:nvSpPr>
        <p:spPr/>
        <p:txBody>
          <a:bodyPr>
            <a:normAutofit/>
          </a:bodyPr>
          <a:lstStyle/>
          <a:p>
            <a:pPr>
              <a:lnSpc>
                <a:spcPct val="120000"/>
              </a:lnSpc>
            </a:pPr>
            <a:r>
              <a:rPr lang="ja-JP" altLang="en-US" dirty="0"/>
              <a:t>３ 　前項の航空機及びその航空機に乗り組んでその運航に従事する者については、</a:t>
            </a:r>
            <a:r>
              <a:rPr lang="ja-JP" altLang="en-US" dirty="0">
                <a:solidFill>
                  <a:srgbClr val="FF0000"/>
                </a:solidFill>
              </a:rPr>
              <a:t>航空法</a:t>
            </a:r>
            <a:r>
              <a:rPr lang="ja-JP" altLang="en-US" dirty="0" smtClean="0">
                <a:solidFill>
                  <a:srgbClr val="FF0000"/>
                </a:solidFill>
              </a:rPr>
              <a:t>第</a:t>
            </a:r>
            <a:r>
              <a:rPr lang="en-US" altLang="ja-JP" dirty="0" smtClean="0">
                <a:solidFill>
                  <a:srgbClr val="FF0000"/>
                </a:solidFill>
              </a:rPr>
              <a:t>6</a:t>
            </a:r>
            <a:r>
              <a:rPr lang="ja-JP" altLang="en-US" dirty="0" smtClean="0">
                <a:solidFill>
                  <a:srgbClr val="FF0000"/>
                </a:solidFill>
              </a:rPr>
              <a:t>章</a:t>
            </a:r>
            <a:r>
              <a:rPr lang="en-US" altLang="ja-JP" dirty="0">
                <a:solidFill>
                  <a:schemeClr val="bg1">
                    <a:lumMod val="75000"/>
                  </a:schemeClr>
                </a:solidFill>
              </a:rPr>
              <a:t>〔</a:t>
            </a:r>
            <a:r>
              <a:rPr lang="ja-JP" altLang="en-US" dirty="0">
                <a:solidFill>
                  <a:schemeClr val="bg1">
                    <a:lumMod val="75000"/>
                  </a:schemeClr>
                </a:solidFill>
              </a:rPr>
              <a:t>航空機の運航（</a:t>
            </a:r>
            <a:r>
              <a:rPr lang="en-US" altLang="ja-JP" dirty="0">
                <a:solidFill>
                  <a:schemeClr val="bg1">
                    <a:lumMod val="75000"/>
                  </a:schemeClr>
                </a:solidFill>
              </a:rPr>
              <a:t>57</a:t>
            </a:r>
            <a:r>
              <a:rPr lang="ja-JP" altLang="en-US" dirty="0">
                <a:solidFill>
                  <a:schemeClr val="bg1">
                    <a:lumMod val="75000"/>
                  </a:schemeClr>
                </a:solidFill>
              </a:rPr>
              <a:t>条～</a:t>
            </a:r>
            <a:r>
              <a:rPr lang="en-US" altLang="ja-JP" dirty="0">
                <a:solidFill>
                  <a:schemeClr val="bg1">
                    <a:lumMod val="75000"/>
                  </a:schemeClr>
                </a:solidFill>
              </a:rPr>
              <a:t>99</a:t>
            </a:r>
            <a:r>
              <a:rPr lang="ja-JP" altLang="en-US" dirty="0">
                <a:solidFill>
                  <a:schemeClr val="bg1">
                    <a:lumMod val="75000"/>
                  </a:schemeClr>
                </a:solidFill>
              </a:rPr>
              <a:t>条の</a:t>
            </a:r>
            <a:r>
              <a:rPr lang="en-US" altLang="ja-JP" dirty="0">
                <a:solidFill>
                  <a:schemeClr val="bg1">
                    <a:lumMod val="75000"/>
                  </a:schemeClr>
                </a:solidFill>
              </a:rPr>
              <a:t>2</a:t>
            </a:r>
            <a:r>
              <a:rPr lang="ja-JP" altLang="en-US" dirty="0">
                <a:solidFill>
                  <a:schemeClr val="bg1">
                    <a:lumMod val="75000"/>
                  </a:schemeClr>
                </a:solidFill>
              </a:rPr>
              <a:t>）</a:t>
            </a:r>
            <a:r>
              <a:rPr lang="en-US" altLang="ja-JP" dirty="0">
                <a:solidFill>
                  <a:schemeClr val="bg1">
                    <a:lumMod val="75000"/>
                  </a:schemeClr>
                </a:solidFill>
              </a:rPr>
              <a:t>〕</a:t>
            </a:r>
            <a:r>
              <a:rPr lang="en-US" altLang="ja-JP" dirty="0"/>
              <a:t> </a:t>
            </a:r>
            <a:r>
              <a:rPr lang="ja-JP" altLang="en-US" dirty="0">
                <a:solidFill>
                  <a:srgbClr val="FF0000"/>
                </a:solidFill>
              </a:rPr>
              <a:t>の規定は、</a:t>
            </a:r>
            <a:r>
              <a:rPr lang="ja-JP" altLang="en-US" dirty="0"/>
              <a:t>政令で定めるものを除き、</a:t>
            </a:r>
            <a:r>
              <a:rPr lang="ja-JP" altLang="en-US" dirty="0">
                <a:solidFill>
                  <a:srgbClr val="FF0000"/>
                </a:solidFill>
              </a:rPr>
              <a:t>適用しない。</a:t>
            </a:r>
            <a:endParaRPr kumimoji="1" lang="ja-JP" altLang="en-US" dirty="0">
              <a:solidFill>
                <a:srgbClr val="FF0000"/>
              </a:solidFill>
            </a:endParaRPr>
          </a:p>
        </p:txBody>
      </p:sp>
      <p:sp>
        <p:nvSpPr>
          <p:cNvPr id="8" name="テキスト プレースホルダー 7"/>
          <p:cNvSpPr>
            <a:spLocks noGrp="1"/>
          </p:cNvSpPr>
          <p:nvPr>
            <p:ph type="body" sz="quarter" idx="3"/>
          </p:nvPr>
        </p:nvSpPr>
        <p:spPr/>
        <p:txBody>
          <a:bodyPr/>
          <a:lstStyle/>
          <a:p>
            <a:r>
              <a:rPr kumimoji="1" lang="ja-JP" altLang="en-US" dirty="0" smtClean="0"/>
              <a:t>航空法（一般法）</a:t>
            </a:r>
            <a:endParaRPr kumimoji="1" lang="ja-JP" altLang="en-US" dirty="0"/>
          </a:p>
        </p:txBody>
      </p:sp>
      <p:sp>
        <p:nvSpPr>
          <p:cNvPr id="9" name="コンテンツ プレースホルダー 8"/>
          <p:cNvSpPr>
            <a:spLocks noGrp="1"/>
          </p:cNvSpPr>
          <p:nvPr>
            <p:ph sz="quarter" idx="4"/>
          </p:nvPr>
        </p:nvSpPr>
        <p:spPr/>
        <p:txBody>
          <a:bodyPr>
            <a:normAutofit fontScale="85000" lnSpcReduction="20000"/>
          </a:bodyPr>
          <a:lstStyle/>
          <a:p>
            <a:pPr>
              <a:lnSpc>
                <a:spcPct val="120000"/>
              </a:lnSpc>
            </a:pPr>
            <a:r>
              <a:rPr lang="ja-JP" altLang="en-US" dirty="0" smtClean="0"/>
              <a:t>第</a:t>
            </a:r>
            <a:r>
              <a:rPr lang="en-US" altLang="ja-JP" dirty="0" smtClean="0"/>
              <a:t>6</a:t>
            </a:r>
            <a:r>
              <a:rPr lang="ja-JP" altLang="en-US" dirty="0" smtClean="0"/>
              <a:t>章</a:t>
            </a:r>
            <a:r>
              <a:rPr lang="ja-JP" altLang="en-US" dirty="0"/>
              <a:t>　航空機の</a:t>
            </a:r>
            <a:r>
              <a:rPr lang="ja-JP" altLang="en-US" dirty="0" smtClean="0"/>
              <a:t>運航</a:t>
            </a:r>
            <a:r>
              <a:rPr lang="en-US" altLang="ja-JP" dirty="0" smtClean="0"/>
              <a:t>〔</a:t>
            </a:r>
            <a:r>
              <a:rPr lang="ja-JP" altLang="en-US" dirty="0" smtClean="0"/>
              <a:t>に関する義務</a:t>
            </a:r>
            <a:r>
              <a:rPr lang="en-US" altLang="ja-JP" dirty="0" smtClean="0"/>
              <a:t>〕</a:t>
            </a:r>
          </a:p>
          <a:p>
            <a:pPr lvl="1">
              <a:lnSpc>
                <a:spcPct val="120000"/>
              </a:lnSpc>
            </a:pPr>
            <a:r>
              <a:rPr lang="ja-JP" altLang="en-US" dirty="0" smtClean="0"/>
              <a:t>第</a:t>
            </a:r>
            <a:r>
              <a:rPr lang="en-US" altLang="ja-JP" dirty="0" smtClean="0"/>
              <a:t>57</a:t>
            </a:r>
            <a:r>
              <a:rPr lang="ja-JP" altLang="en-US" dirty="0" smtClean="0"/>
              <a:t>条～</a:t>
            </a:r>
            <a:r>
              <a:rPr lang="en-US" altLang="ja-JP" dirty="0" smtClean="0"/>
              <a:t>99</a:t>
            </a:r>
            <a:r>
              <a:rPr lang="ja-JP" altLang="en-US" dirty="0" smtClean="0"/>
              <a:t>条の</a:t>
            </a:r>
            <a:r>
              <a:rPr lang="en-US" altLang="ja-JP" dirty="0" smtClean="0"/>
              <a:t>2</a:t>
            </a:r>
          </a:p>
          <a:p>
            <a:pPr lvl="2">
              <a:lnSpc>
                <a:spcPct val="120000"/>
              </a:lnSpc>
            </a:pPr>
            <a:r>
              <a:rPr lang="ja-JP" altLang="en-US" dirty="0" smtClean="0"/>
              <a:t>国籍等の表示，航空日誌，航空機に備え付ける書類，航空機の航行の安全を確保するための装置，航空機の航行の安全を確保するための装置，航空機の運航の状況を記録するための装置，</a:t>
            </a:r>
            <a:r>
              <a:rPr lang="en-US" altLang="ja-JP" dirty="0" smtClean="0"/>
              <a:t>…</a:t>
            </a:r>
            <a:r>
              <a:rPr lang="ja-JP" altLang="en-US" dirty="0" smtClean="0"/>
              <a:t> 乗務割の基準，最近の飛行経験，酒精飲料等，身体障害，操縦者の見張り義務，特定操縦技能の審査等，</a:t>
            </a:r>
            <a:r>
              <a:rPr lang="en-US" altLang="ja-JP" dirty="0" smtClean="0"/>
              <a:t>…</a:t>
            </a:r>
            <a:r>
              <a:rPr lang="ja-JP" altLang="en-US" dirty="0" smtClean="0"/>
              <a:t>最低安全高度，粗暴な操縦の禁止，爆発物等の輸送禁止，</a:t>
            </a:r>
            <a:r>
              <a:rPr lang="zh-TW" altLang="en-US" dirty="0" smtClean="0"/>
              <a:t>無操縦者航空機</a:t>
            </a:r>
            <a:r>
              <a:rPr lang="en-US" altLang="ja-JP" dirty="0" smtClean="0"/>
              <a:t>…</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382581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7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up)">
                                      <p:cBhvr>
                                        <p:cTn id="16" dur="3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kumimoji="1" lang="ja-JP" altLang="en-US" dirty="0" smtClean="0"/>
              <a:t>「治外法権」の意味と撤廃の戦略</a:t>
            </a:r>
            <a:endParaRPr kumimoji="1" lang="ja-JP" altLang="en-US" dirty="0"/>
          </a:p>
        </p:txBody>
      </p:sp>
      <p:sp>
        <p:nvSpPr>
          <p:cNvPr id="10" name="コンテンツ プレースホルダー 9"/>
          <p:cNvSpPr>
            <a:spLocks noGrp="1"/>
          </p:cNvSpPr>
          <p:nvPr>
            <p:ph idx="1"/>
          </p:nvPr>
        </p:nvSpPr>
        <p:spPr/>
        <p:txBody>
          <a:bodyPr>
            <a:normAutofit fontScale="77500" lnSpcReduction="20000"/>
          </a:bodyPr>
          <a:lstStyle/>
          <a:p>
            <a:pPr>
              <a:lnSpc>
                <a:spcPct val="120000"/>
              </a:lnSpc>
            </a:pPr>
            <a:r>
              <a:rPr lang="ja-JP" altLang="en-US" dirty="0" smtClean="0"/>
              <a:t>有斐閣・法律学小辞典（</a:t>
            </a:r>
            <a:r>
              <a:rPr lang="en-US" altLang="ja-JP" dirty="0" smtClean="0"/>
              <a:t>2008</a:t>
            </a:r>
            <a:r>
              <a:rPr lang="ja-JP" altLang="en-US" dirty="0" smtClean="0"/>
              <a:t>）</a:t>
            </a:r>
            <a:endParaRPr lang="en-US" altLang="ja-JP" dirty="0" smtClean="0"/>
          </a:p>
          <a:p>
            <a:pPr lvl="1">
              <a:lnSpc>
                <a:spcPct val="120000"/>
              </a:lnSpc>
            </a:pPr>
            <a:r>
              <a:rPr lang="ja-JP" altLang="en-US" dirty="0" smtClean="0"/>
              <a:t>外交官等</a:t>
            </a:r>
            <a:r>
              <a:rPr lang="en-US" altLang="ja-JP" dirty="0" smtClean="0"/>
              <a:t>〔</a:t>
            </a:r>
            <a:r>
              <a:rPr lang="ja-JP" altLang="en-US" dirty="0" smtClean="0"/>
              <a:t>ここでは，米軍</a:t>
            </a:r>
            <a:r>
              <a:rPr lang="en-US" altLang="ja-JP" dirty="0" smtClean="0"/>
              <a:t>〕</a:t>
            </a:r>
            <a:r>
              <a:rPr lang="ja-JP" altLang="en-US" dirty="0" smtClean="0"/>
              <a:t>が</a:t>
            </a:r>
            <a:r>
              <a:rPr lang="ja-JP" altLang="en-US" dirty="0"/>
              <a:t>接受国等の</a:t>
            </a:r>
            <a:r>
              <a:rPr lang="ja-JP" altLang="en-US" dirty="0" smtClean="0"/>
              <a:t>外国</a:t>
            </a:r>
            <a:r>
              <a:rPr lang="en-US" altLang="ja-JP" dirty="0" smtClean="0"/>
              <a:t>〔</a:t>
            </a:r>
            <a:r>
              <a:rPr lang="ja-JP" altLang="en-US" dirty="0" smtClean="0"/>
              <a:t>ここでは日本</a:t>
            </a:r>
            <a:r>
              <a:rPr lang="en-US" altLang="ja-JP" dirty="0" smtClean="0"/>
              <a:t>〕</a:t>
            </a:r>
            <a:r>
              <a:rPr lang="ja-JP" altLang="en-US" dirty="0" smtClean="0"/>
              <a:t>に</a:t>
            </a:r>
            <a:r>
              <a:rPr lang="ja-JP" altLang="en-US" dirty="0"/>
              <a:t>あるときに，当該外交</a:t>
            </a:r>
            <a:r>
              <a:rPr lang="ja-JP" altLang="en-US" dirty="0" smtClean="0"/>
              <a:t>官等</a:t>
            </a:r>
            <a:r>
              <a:rPr lang="en-US" altLang="ja-JP" dirty="0" smtClean="0"/>
              <a:t>〔</a:t>
            </a:r>
            <a:r>
              <a:rPr lang="ja-JP" altLang="en-US" dirty="0" smtClean="0"/>
              <a:t>ここでは，米軍</a:t>
            </a:r>
            <a:r>
              <a:rPr lang="en-US" altLang="ja-JP" dirty="0" smtClean="0"/>
              <a:t>〕</a:t>
            </a:r>
            <a:r>
              <a:rPr lang="ja-JP" altLang="en-US" dirty="0" smtClean="0"/>
              <a:t>が，在留国</a:t>
            </a:r>
            <a:r>
              <a:rPr lang="en-US" altLang="ja-JP" dirty="0" smtClean="0"/>
              <a:t>〔</a:t>
            </a:r>
            <a:r>
              <a:rPr lang="ja-JP" altLang="en-US" dirty="0" smtClean="0"/>
              <a:t>ここでは日本国</a:t>
            </a:r>
            <a:r>
              <a:rPr lang="en-US" altLang="ja-JP" dirty="0" smtClean="0"/>
              <a:t>〕</a:t>
            </a:r>
            <a:r>
              <a:rPr lang="ja-JP" altLang="en-US" dirty="0" smtClean="0"/>
              <a:t>では</a:t>
            </a:r>
            <a:r>
              <a:rPr lang="ja-JP" altLang="en-US" dirty="0"/>
              <a:t>なく</a:t>
            </a:r>
            <a:r>
              <a:rPr lang="ja-JP" altLang="en-US" dirty="0" smtClean="0"/>
              <a:t>本国</a:t>
            </a:r>
            <a:r>
              <a:rPr lang="en-US" altLang="ja-JP" dirty="0" smtClean="0"/>
              <a:t>〔</a:t>
            </a:r>
            <a:r>
              <a:rPr lang="ja-JP" altLang="en-US" dirty="0" smtClean="0"/>
              <a:t>ここでは，合衆国</a:t>
            </a:r>
            <a:r>
              <a:rPr lang="en-US" altLang="ja-JP" dirty="0" smtClean="0"/>
              <a:t>〕</a:t>
            </a:r>
            <a:r>
              <a:rPr lang="ja-JP" altLang="en-US" dirty="0" smtClean="0"/>
              <a:t>の</a:t>
            </a:r>
            <a:r>
              <a:rPr lang="ja-JP" altLang="en-US" dirty="0"/>
              <a:t>領土にあるものと擬制して，</a:t>
            </a:r>
            <a:r>
              <a:rPr lang="ja-JP" altLang="en-US" dirty="0" smtClean="0"/>
              <a:t>本国</a:t>
            </a:r>
            <a:r>
              <a:rPr lang="en-US" altLang="ja-JP" dirty="0" smtClean="0"/>
              <a:t>[</a:t>
            </a:r>
            <a:r>
              <a:rPr lang="ja-JP" altLang="en-US" dirty="0" smtClean="0"/>
              <a:t>合衆国</a:t>
            </a:r>
            <a:r>
              <a:rPr lang="en-US" altLang="ja-JP" dirty="0" smtClean="0"/>
              <a:t>]</a:t>
            </a:r>
            <a:r>
              <a:rPr lang="ja-JP" altLang="en-US" dirty="0" smtClean="0"/>
              <a:t>の法制及び</a:t>
            </a:r>
            <a:r>
              <a:rPr lang="ja-JP" altLang="en-US" dirty="0"/>
              <a:t>在留</a:t>
            </a:r>
            <a:r>
              <a:rPr lang="ja-JP" altLang="en-US" dirty="0" smtClean="0"/>
              <a:t>国</a:t>
            </a:r>
            <a:r>
              <a:rPr lang="en-US" altLang="ja-JP" dirty="0" smtClean="0"/>
              <a:t>〔</a:t>
            </a:r>
            <a:r>
              <a:rPr lang="ja-JP" altLang="en-US" dirty="0" smtClean="0"/>
              <a:t>日本国</a:t>
            </a:r>
            <a:r>
              <a:rPr lang="en-US" altLang="ja-JP" dirty="0" smtClean="0"/>
              <a:t>〕</a:t>
            </a:r>
            <a:r>
              <a:rPr lang="ja-JP" altLang="en-US" dirty="0" smtClean="0"/>
              <a:t>の</a:t>
            </a:r>
            <a:r>
              <a:rPr lang="ja-JP" altLang="en-US" dirty="0"/>
              <a:t>法制が及ばない</a:t>
            </a:r>
            <a:r>
              <a:rPr lang="ja-JP" altLang="en-US" dirty="0" smtClean="0"/>
              <a:t>状態。</a:t>
            </a:r>
            <a:endParaRPr lang="en-US" altLang="ja-JP" dirty="0" smtClean="0"/>
          </a:p>
          <a:p>
            <a:pPr lvl="2">
              <a:lnSpc>
                <a:spcPct val="120000"/>
              </a:lnSpc>
            </a:pPr>
            <a:r>
              <a:rPr lang="en-US" altLang="ja-JP" sz="2600" dirty="0" smtClean="0"/>
              <a:t>〔</a:t>
            </a:r>
            <a:r>
              <a:rPr lang="ja-JP" altLang="en-US" sz="2600" dirty="0" smtClean="0"/>
              <a:t>植民地における総督による支配を想起すればわかりやすい</a:t>
            </a:r>
            <a:r>
              <a:rPr lang="en-US" altLang="ja-JP" sz="2600" dirty="0" smtClean="0"/>
              <a:t>〕</a:t>
            </a:r>
            <a:r>
              <a:rPr lang="ja-JP" altLang="en-US" sz="2600" dirty="0" err="1" smtClean="0"/>
              <a:t>。</a:t>
            </a:r>
            <a:endParaRPr lang="en-US" altLang="ja-JP" sz="2600" dirty="0" smtClean="0"/>
          </a:p>
          <a:p>
            <a:pPr>
              <a:lnSpc>
                <a:spcPct val="120000"/>
              </a:lnSpc>
            </a:pPr>
            <a:r>
              <a:rPr lang="ja-JP" altLang="en-US" dirty="0" smtClean="0"/>
              <a:t>矛盾点</a:t>
            </a:r>
            <a:endParaRPr lang="en-US" altLang="ja-JP" dirty="0" smtClean="0"/>
          </a:p>
          <a:p>
            <a:pPr lvl="1">
              <a:lnSpc>
                <a:spcPct val="120000"/>
              </a:lnSpc>
            </a:pPr>
            <a:r>
              <a:rPr lang="ja-JP" altLang="en-US" dirty="0" smtClean="0"/>
              <a:t>在留国ではなく，本国の領土にあるものと擬制するのであれば，外国人である日本人，日本の環境に対しても，本国</a:t>
            </a:r>
            <a:r>
              <a:rPr lang="en-US" altLang="ja-JP" dirty="0" smtClean="0"/>
              <a:t>〔</a:t>
            </a:r>
            <a:r>
              <a:rPr lang="ja-JP" altLang="en-US" dirty="0" smtClean="0"/>
              <a:t>合衆国</a:t>
            </a:r>
            <a:r>
              <a:rPr lang="en-US" altLang="ja-JP" dirty="0" smtClean="0"/>
              <a:t>〕</a:t>
            </a:r>
            <a:r>
              <a:rPr lang="ja-JP" altLang="en-US" dirty="0" smtClean="0"/>
              <a:t>の法制を適用すべきである。</a:t>
            </a:r>
            <a:endParaRPr lang="en-US" altLang="ja-JP" dirty="0" smtClean="0"/>
          </a:p>
          <a:p>
            <a:pPr>
              <a:lnSpc>
                <a:spcPct val="120000"/>
              </a:lnSpc>
            </a:pPr>
            <a:r>
              <a:rPr lang="ja-JP" altLang="en-US" dirty="0" smtClean="0"/>
              <a:t>戦略</a:t>
            </a:r>
            <a:endParaRPr lang="en-US" altLang="ja-JP" dirty="0" smtClean="0"/>
          </a:p>
          <a:p>
            <a:pPr lvl="1">
              <a:lnSpc>
                <a:spcPct val="120000"/>
              </a:lnSpc>
            </a:pPr>
            <a:r>
              <a:rPr lang="ja-JP" altLang="en-US" dirty="0"/>
              <a:t>外交</a:t>
            </a:r>
            <a:r>
              <a:rPr lang="ja-JP" altLang="en-US" dirty="0" smtClean="0"/>
              <a:t>官の権限が，外国の裁判管轄権を免れているだけで，少なくとも本国法の規律には服すべきであるのと同様，米軍にも，「日本国民，日本国の財産・環境に対して，少なくとも，合衆国の本国法を適用せよ」と要求していくべきであろう。</a:t>
            </a:r>
            <a:endParaRPr lang="ja-JP" altLang="en-US" dirty="0"/>
          </a:p>
        </p:txBody>
      </p:sp>
      <p:sp>
        <p:nvSpPr>
          <p:cNvPr id="7" name="日付プレースホルダー 6"/>
          <p:cNvSpPr>
            <a:spLocks noGrp="1"/>
          </p:cNvSpPr>
          <p:nvPr>
            <p:ph type="dt" sz="half" idx="10"/>
          </p:nvPr>
        </p:nvSpPr>
        <p:spPr/>
        <p:txBody>
          <a:bodyPr/>
          <a:lstStyle/>
          <a:p>
            <a:r>
              <a:rPr lang="en-US" altLang="ja-JP" smtClean="0">
                <a:solidFill>
                  <a:prstClr val="black">
                    <a:tint val="75000"/>
                  </a:prstClr>
                </a:solidFill>
              </a:rPr>
              <a:t>2017/9/17</a:t>
            </a:r>
            <a:endParaRPr lang="ja-JP" altLang="en-US">
              <a:solidFill>
                <a:prstClr val="black">
                  <a:tint val="75000"/>
                </a:prstClr>
              </a:solidFill>
            </a:endParaRPr>
          </a:p>
        </p:txBody>
      </p:sp>
      <p:sp>
        <p:nvSpPr>
          <p:cNvPr id="8" name="スライド番号プレースホルダー 7"/>
          <p:cNvSpPr>
            <a:spLocks noGrp="1"/>
          </p:cNvSpPr>
          <p:nvPr>
            <p:ph type="sldNum" sz="quarter" idx="12"/>
          </p:nvPr>
        </p:nvSpPr>
        <p:spPr/>
        <p:txBody>
          <a:bodyPr/>
          <a:lstStyle/>
          <a:p>
            <a:fld id="{3507F99E-D391-4E5A-AAED-153F014C8998}" type="slidenum">
              <a:rPr lang="ja-JP" altLang="en-US" smtClean="0">
                <a:solidFill>
                  <a:prstClr val="black">
                    <a:tint val="75000"/>
                  </a:prstClr>
                </a:solidFill>
              </a:rPr>
              <a:pPr/>
              <a:t>12</a:t>
            </a:fld>
            <a:endParaRPr lang="ja-JP" altLang="en-US">
              <a:solidFill>
                <a:prstClr val="black">
                  <a:tint val="75000"/>
                </a:prstClr>
              </a:solidFill>
            </a:endParaRPr>
          </a:p>
        </p:txBody>
      </p:sp>
    </p:spTree>
    <p:extLst>
      <p:ext uri="{BB962C8B-B14F-4D97-AF65-F5344CB8AC3E}">
        <p14:creationId xmlns:p14="http://schemas.microsoft.com/office/powerpoint/2010/main" val="316188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3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75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up)">
                                      <p:cBhvr>
                                        <p:cTn id="17" dur="20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wipe(up)">
                                      <p:cBhvr>
                                        <p:cTn id="22" dur="2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87880"/>
          </a:xfrm>
        </p:spPr>
        <p:txBody>
          <a:bodyPr/>
          <a:lstStyle/>
          <a:p>
            <a:r>
              <a:rPr kumimoji="1" lang="ja-JP" altLang="en-US" dirty="0" smtClean="0"/>
              <a:t>法律家の思考方法（アイラック</a:t>
            </a:r>
            <a:r>
              <a:rPr kumimoji="1" lang="en-US" altLang="ja-JP" dirty="0" smtClean="0"/>
              <a:t>(IRAC)</a:t>
            </a:r>
            <a:r>
              <a:rPr kumimoji="1" lang="ja-JP" altLang="en-US"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13</a:t>
            </a:fld>
            <a:endParaRPr kumimoji="1" lang="ja-JP" altLang="en-US"/>
          </a:p>
        </p:txBody>
      </p:sp>
      <p:graphicFrame>
        <p:nvGraphicFramePr>
          <p:cNvPr id="5" name="Group 58"/>
          <p:cNvGraphicFramePr>
            <a:graphicFrameLocks/>
          </p:cNvGraphicFramePr>
          <p:nvPr>
            <p:extLst>
              <p:ext uri="{D42A27DB-BD31-4B8C-83A1-F6EECF244321}">
                <p14:modId xmlns:p14="http://schemas.microsoft.com/office/powerpoint/2010/main" val="4140456283"/>
              </p:ext>
            </p:extLst>
          </p:nvPr>
        </p:nvGraphicFramePr>
        <p:xfrm>
          <a:off x="890953" y="1459517"/>
          <a:ext cx="10433540" cy="4690321"/>
        </p:xfrm>
        <a:graphic>
          <a:graphicData uri="http://schemas.openxmlformats.org/drawingml/2006/table">
            <a:tbl>
              <a:tblPr/>
              <a:tblGrid>
                <a:gridCol w="2756526"/>
                <a:gridCol w="693478"/>
                <a:gridCol w="2860874"/>
                <a:gridCol w="4122662"/>
              </a:tblGrid>
              <a:tr h="708569">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800" b="1" i="0" u="none" strike="noStrike" cap="none" normalizeH="0" baseline="0" dirty="0" smtClean="0">
                          <a:ln>
                            <a:noFill/>
                          </a:ln>
                          <a:solidFill>
                            <a:schemeClr val="tx1"/>
                          </a:solidFill>
                          <a:effectLst/>
                          <a:latin typeface="Times New Roman" charset="0"/>
                          <a:ea typeface="ＭＳ Ｐゴシック" charset="-128"/>
                        </a:rPr>
                        <a:t>IRAC</a:t>
                      </a:r>
                      <a:r>
                        <a:rPr kumimoji="1" lang="ja-JP" altLang="en-US" sz="4800" b="0" i="0" u="none" strike="noStrike" cap="none" normalizeH="0" baseline="0" dirty="0" smtClean="0">
                          <a:ln>
                            <a:noFill/>
                          </a:ln>
                          <a:solidFill>
                            <a:schemeClr val="tx1"/>
                          </a:solidFill>
                          <a:effectLst/>
                          <a:latin typeface="Tahoma" charset="0"/>
                          <a:ea typeface="ＭＳ Ｐゴシック"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31338">
                <a:tc row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dirty="0" smtClean="0">
                          <a:ln>
                            <a:noFill/>
                          </a:ln>
                          <a:solidFill>
                            <a:schemeClr val="tx2"/>
                          </a:solidFill>
                          <a:effectLst/>
                          <a:latin typeface="Tahoma" charset="0"/>
                          <a:ea typeface="ＭＳ Ｐゴシック" charset="-128"/>
                        </a:rPr>
                        <a:t>法的分析</a:t>
                      </a:r>
                      <a:r>
                        <a:rPr kumimoji="1" lang="en-US" altLang="ja-JP" sz="4400" b="0" i="0" u="none" strike="noStrike" cap="none" normalizeH="0" baseline="0" dirty="0" smtClean="0">
                          <a:ln>
                            <a:noFill/>
                          </a:ln>
                          <a:solidFill>
                            <a:schemeClr val="tx2"/>
                          </a:solidFill>
                          <a:effectLst/>
                          <a:latin typeface="Tahoma" charset="0"/>
                          <a:ea typeface="ＭＳ Ｐゴシック" charset="-128"/>
                        </a:rPr>
                        <a:t/>
                      </a:r>
                      <a:br>
                        <a:rPr kumimoji="1" lang="en-US" altLang="ja-JP" sz="4400" b="0" i="0" u="none" strike="noStrike" cap="none" normalizeH="0" baseline="0" dirty="0" smtClean="0">
                          <a:ln>
                            <a:noFill/>
                          </a:ln>
                          <a:solidFill>
                            <a:schemeClr val="tx2"/>
                          </a:solidFill>
                          <a:effectLst/>
                          <a:latin typeface="Tahoma" charset="0"/>
                          <a:ea typeface="ＭＳ Ｐゴシック" charset="-128"/>
                        </a:rPr>
                      </a:br>
                      <a:r>
                        <a:rPr kumimoji="1" lang="ja-JP" altLang="en-US" sz="4400" b="0" i="0" u="none" strike="noStrike" cap="none" normalizeH="0" baseline="0" dirty="0" smtClean="0">
                          <a:ln>
                            <a:noFill/>
                          </a:ln>
                          <a:solidFill>
                            <a:schemeClr val="tx2"/>
                          </a:solidFill>
                          <a:effectLst/>
                          <a:latin typeface="Tahoma" charset="0"/>
                          <a:ea typeface="ＭＳ Ｐゴシック" charset="-128"/>
                        </a:rPr>
                        <a:t>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Issue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338">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Rules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5300">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smtClean="0">
                          <a:ln>
                            <a:noFill/>
                          </a:ln>
                          <a:solidFill>
                            <a:schemeClr val="tx1"/>
                          </a:solidFill>
                          <a:effectLst/>
                          <a:latin typeface="Times New Roman" charset="0"/>
                          <a:ea typeface="ＭＳ Ｐゴシック"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Application</a:t>
                      </a:r>
                      <a:endParaRPr kumimoji="1" lang="ja-JP" altLang="en-US" sz="4000" b="1" i="0" u="none" strike="noStrike" cap="none" normalizeH="0" baseline="0" dirty="0" smtClean="0">
                        <a:ln>
                          <a:noFill/>
                        </a:ln>
                        <a:solidFill>
                          <a:schemeClr val="tx1"/>
                        </a:solidFill>
                        <a:effectLst/>
                        <a:latin typeface="Times New Roman"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338">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dirty="0" smtClean="0">
                          <a:ln>
                            <a:noFill/>
                          </a:ln>
                          <a:solidFill>
                            <a:schemeClr val="tx2"/>
                          </a:solidFill>
                          <a:effectLst/>
                          <a:latin typeface="Tahoma" charset="0"/>
                          <a:ea typeface="ＭＳ Ｐゴシック" charset="-128"/>
                        </a:rPr>
                        <a:t>法的議論</a:t>
                      </a:r>
                      <a:r>
                        <a:rPr kumimoji="1" lang="en-US" altLang="ja-JP" sz="4400" b="0" i="0" u="none" strike="noStrike" cap="none" normalizeH="0" baseline="0" dirty="0" smtClean="0">
                          <a:ln>
                            <a:noFill/>
                          </a:ln>
                          <a:solidFill>
                            <a:schemeClr val="tx2"/>
                          </a:solidFill>
                          <a:effectLst/>
                          <a:latin typeface="Tahoma" charset="0"/>
                          <a:ea typeface="ＭＳ Ｐゴシック" charset="-128"/>
                        </a:rPr>
                        <a:t/>
                      </a:r>
                      <a:br>
                        <a:rPr kumimoji="1" lang="en-US" altLang="ja-JP" sz="4400" b="0" i="0" u="none" strike="noStrike" cap="none" normalizeH="0" baseline="0" dirty="0" smtClean="0">
                          <a:ln>
                            <a:noFill/>
                          </a:ln>
                          <a:solidFill>
                            <a:schemeClr val="tx2"/>
                          </a:solidFill>
                          <a:effectLst/>
                          <a:latin typeface="Tahoma" charset="0"/>
                          <a:ea typeface="ＭＳ Ｐゴシック" charset="-128"/>
                        </a:rPr>
                      </a:br>
                      <a:r>
                        <a:rPr kumimoji="1" lang="ja-JP" altLang="en-US" sz="4400" b="0" i="0" u="none" strike="noStrike" cap="none" normalizeH="0" baseline="0" dirty="0" smtClean="0">
                          <a:ln>
                            <a:noFill/>
                          </a:ln>
                          <a:solidFill>
                            <a:schemeClr val="tx2"/>
                          </a:solidFill>
                          <a:effectLst/>
                          <a:latin typeface="Tahoma" charset="0"/>
                          <a:ea typeface="ＭＳ Ｐゴシック" charset="-128"/>
                        </a:rPr>
                        <a:t>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Argument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3201">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9475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35487"/>
          </a:xfrm>
        </p:spPr>
        <p:txBody>
          <a:bodyPr>
            <a:normAutofit/>
          </a:bodyPr>
          <a:lstStyle/>
          <a:p>
            <a:r>
              <a:rPr kumimoji="1" lang="ja-JP" altLang="en-US" dirty="0" smtClean="0"/>
              <a:t>法適用における事実の発見とルールの発見</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14</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316709031"/>
              </p:ext>
            </p:extLst>
          </p:nvPr>
        </p:nvGraphicFramePr>
        <p:xfrm>
          <a:off x="1904513" y="1551599"/>
          <a:ext cx="5327442" cy="4623101"/>
        </p:xfrm>
        <a:graphic>
          <a:graphicData uri="http://schemas.openxmlformats.org/presentationml/2006/ole">
            <mc:AlternateContent xmlns:mc="http://schemas.openxmlformats.org/markup-compatibility/2006">
              <mc:Choice xmlns:v="urn:schemas-microsoft-com:vml" Requires="v">
                <p:oleObj spid="_x0000_s2206" name="Visio" r:id="rId4" imgW="2676754" imgH="2323186" progId="Visio.Drawing.11">
                  <p:embed/>
                </p:oleObj>
              </mc:Choice>
              <mc:Fallback>
                <p:oleObj name="Visio" r:id="rId4" imgW="2676754" imgH="2323186"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4513" y="1551599"/>
                        <a:ext cx="5327442" cy="4623101"/>
                      </a:xfrm>
                      <a:prstGeom prst="rect">
                        <a:avLst/>
                      </a:prstGeom>
                      <a:noFill/>
                      <a:ln>
                        <a:noFill/>
                      </a:ln>
                      <a:effectLst/>
                      <a:extLst/>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430938080"/>
              </p:ext>
            </p:extLst>
          </p:nvPr>
        </p:nvGraphicFramePr>
        <p:xfrm>
          <a:off x="4857262" y="1503120"/>
          <a:ext cx="5248031" cy="4650722"/>
        </p:xfrm>
        <a:graphic>
          <a:graphicData uri="http://schemas.openxmlformats.org/presentationml/2006/ole">
            <mc:AlternateContent xmlns:mc="http://schemas.openxmlformats.org/markup-compatibility/2006">
              <mc:Choice xmlns:v="urn:schemas-microsoft-com:vml" Requires="v">
                <p:oleObj spid="_x0000_s2207" name="Visio" r:id="rId6" imgW="2606345" imgH="2310079" progId="Visio.Drawing.11">
                  <p:embed/>
                </p:oleObj>
              </mc:Choice>
              <mc:Fallback>
                <p:oleObj name="Visio" r:id="rId6" imgW="2606345" imgH="2310079"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7262" y="1503120"/>
                        <a:ext cx="5248031" cy="4650722"/>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98045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96018"/>
          </a:xfrm>
        </p:spPr>
        <p:txBody>
          <a:bodyPr/>
          <a:lstStyle/>
          <a:p>
            <a:r>
              <a:rPr kumimoji="1" lang="ja-JP" altLang="en-US" dirty="0" smtClean="0"/>
              <a:t>法の議論の方法論（トゥールミン図式）</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15</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417936640"/>
              </p:ext>
            </p:extLst>
          </p:nvPr>
        </p:nvGraphicFramePr>
        <p:xfrm>
          <a:off x="1647104" y="1283677"/>
          <a:ext cx="9044346" cy="4804809"/>
        </p:xfrm>
        <a:graphic>
          <a:graphicData uri="http://schemas.openxmlformats.org/presentationml/2006/ole">
            <mc:AlternateContent xmlns:mc="http://schemas.openxmlformats.org/markup-compatibility/2006">
              <mc:Choice xmlns:v="urn:schemas-microsoft-com:vml" Requires="v">
                <p:oleObj spid="_x0000_s3152" name="Visio" r:id="rId4" imgW="4876800" imgH="2590952" progId="Visio.Drawing.11">
                  <p:embed/>
                </p:oleObj>
              </mc:Choice>
              <mc:Fallback>
                <p:oleObj name="Visio" r:id="rId4" imgW="4876800" imgH="2590952" progId="Visio.Drawing.11">
                  <p:embed/>
                  <p:pic>
                    <p:nvPicPr>
                      <p:cNvPr id="0" name=""/>
                      <p:cNvPicPr/>
                      <p:nvPr/>
                    </p:nvPicPr>
                    <p:blipFill>
                      <a:blip r:embed="rId5"/>
                      <a:stretch>
                        <a:fillRect/>
                      </a:stretch>
                    </p:blipFill>
                    <p:spPr>
                      <a:xfrm>
                        <a:off x="1647104" y="1283677"/>
                        <a:ext cx="9044346" cy="4804809"/>
                      </a:xfrm>
                      <a:prstGeom prst="rect">
                        <a:avLst/>
                      </a:prstGeom>
                    </p:spPr>
                  </p:pic>
                </p:oleObj>
              </mc:Fallback>
            </mc:AlternateContent>
          </a:graphicData>
        </a:graphic>
      </p:graphicFrame>
    </p:spTree>
    <p:extLst>
      <p:ext uri="{BB962C8B-B14F-4D97-AF65-F5344CB8AC3E}">
        <p14:creationId xmlns:p14="http://schemas.microsoft.com/office/powerpoint/2010/main" val="306421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トゥールミンの図式　その</a:t>
            </a:r>
            <a:r>
              <a:rPr kumimoji="1" lang="en-US" altLang="ja-JP" dirty="0" smtClean="0"/>
              <a:t>1</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16</a:t>
            </a:fld>
            <a:endParaRPr kumimoji="1" lang="ja-JP" altLang="en-US"/>
          </a:p>
        </p:txBody>
      </p:sp>
      <p:pic>
        <p:nvPicPr>
          <p:cNvPr id="5" name="図 4"/>
          <p:cNvPicPr>
            <a:picLocks noChangeAspect="1"/>
          </p:cNvPicPr>
          <p:nvPr/>
        </p:nvPicPr>
        <p:blipFill>
          <a:blip r:embed="rId3"/>
          <a:stretch>
            <a:fillRect/>
          </a:stretch>
        </p:blipFill>
        <p:spPr>
          <a:xfrm>
            <a:off x="771249" y="2430045"/>
            <a:ext cx="10649502" cy="3073939"/>
          </a:xfrm>
          <a:prstGeom prst="rect">
            <a:avLst/>
          </a:prstGeom>
        </p:spPr>
      </p:pic>
    </p:spTree>
    <p:extLst>
      <p:ext uri="{BB962C8B-B14F-4D97-AF65-F5344CB8AC3E}">
        <p14:creationId xmlns:p14="http://schemas.microsoft.com/office/powerpoint/2010/main" val="39550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83382"/>
          </a:xfrm>
        </p:spPr>
        <p:txBody>
          <a:bodyPr/>
          <a:lstStyle/>
          <a:p>
            <a:r>
              <a:rPr kumimoji="1" lang="ja-JP" altLang="en-US" dirty="0" smtClean="0"/>
              <a:t>トゥールミンの図式　その</a:t>
            </a:r>
            <a:r>
              <a:rPr kumimoji="1" lang="en-US" altLang="ja-JP" dirty="0" smtClean="0"/>
              <a:t>2</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17</a:t>
            </a:fld>
            <a:endParaRPr kumimoji="1" lang="ja-JP" altLang="en-US"/>
          </a:p>
        </p:txBody>
      </p:sp>
      <p:pic>
        <p:nvPicPr>
          <p:cNvPr id="5" name="図 4"/>
          <p:cNvPicPr>
            <a:picLocks noChangeAspect="1"/>
          </p:cNvPicPr>
          <p:nvPr/>
        </p:nvPicPr>
        <p:blipFill>
          <a:blip r:embed="rId3"/>
          <a:stretch>
            <a:fillRect/>
          </a:stretch>
        </p:blipFill>
        <p:spPr>
          <a:xfrm>
            <a:off x="1596903" y="1423991"/>
            <a:ext cx="9141069" cy="4756875"/>
          </a:xfrm>
          <a:prstGeom prst="rect">
            <a:avLst/>
          </a:prstGeom>
        </p:spPr>
      </p:pic>
    </p:spTree>
    <p:extLst>
      <p:ext uri="{BB962C8B-B14F-4D97-AF65-F5344CB8AC3E}">
        <p14:creationId xmlns:p14="http://schemas.microsoft.com/office/powerpoint/2010/main" val="26334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65188"/>
          </a:xfrm>
        </p:spPr>
        <p:txBody>
          <a:bodyPr/>
          <a:lstStyle/>
          <a:p>
            <a:r>
              <a:rPr kumimoji="1" lang="ja-JP" altLang="en-US" dirty="0" smtClean="0"/>
              <a:t>トゥールミンの図式　その</a:t>
            </a:r>
            <a:r>
              <a:rPr kumimoji="1" lang="en-US" altLang="ja-JP" dirty="0" smtClean="0"/>
              <a:t>3</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18</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228742497"/>
              </p:ext>
            </p:extLst>
          </p:nvPr>
        </p:nvGraphicFramePr>
        <p:xfrm>
          <a:off x="1639888" y="1519238"/>
          <a:ext cx="9051925" cy="4548187"/>
        </p:xfrm>
        <a:graphic>
          <a:graphicData uri="http://schemas.openxmlformats.org/presentationml/2006/ole">
            <mc:AlternateContent xmlns:mc="http://schemas.openxmlformats.org/markup-compatibility/2006">
              <mc:Choice xmlns:v="urn:schemas-microsoft-com:vml" Requires="v">
                <p:oleObj spid="_x0000_s4176" name="Visio" r:id="rId4" imgW="4701454" imgH="2362352" progId="Visio.Drawing.11">
                  <p:embed/>
                </p:oleObj>
              </mc:Choice>
              <mc:Fallback>
                <p:oleObj name="Visio" r:id="rId4" imgW="4701454" imgH="2362352" progId="Visio.Drawing.11">
                  <p:embed/>
                  <p:pic>
                    <p:nvPicPr>
                      <p:cNvPr id="0" name=""/>
                      <p:cNvPicPr/>
                      <p:nvPr/>
                    </p:nvPicPr>
                    <p:blipFill>
                      <a:blip r:embed="rId5"/>
                      <a:stretch>
                        <a:fillRect/>
                      </a:stretch>
                    </p:blipFill>
                    <p:spPr>
                      <a:xfrm>
                        <a:off x="1639888" y="1519238"/>
                        <a:ext cx="9051925" cy="4548187"/>
                      </a:xfrm>
                      <a:prstGeom prst="rect">
                        <a:avLst/>
                      </a:prstGeom>
                    </p:spPr>
                  </p:pic>
                </p:oleObj>
              </mc:Fallback>
            </mc:AlternateContent>
          </a:graphicData>
        </a:graphic>
      </p:graphicFrame>
    </p:spTree>
    <p:extLst>
      <p:ext uri="{BB962C8B-B14F-4D97-AF65-F5344CB8AC3E}">
        <p14:creationId xmlns:p14="http://schemas.microsoft.com/office/powerpoint/2010/main" val="42489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normAutofit fontScale="90000"/>
          </a:bodyPr>
          <a:lstStyle/>
          <a:p>
            <a:pPr>
              <a:lnSpc>
                <a:spcPct val="100000"/>
              </a:lnSpc>
            </a:pPr>
            <a:r>
              <a:rPr kumimoji="1" lang="ja-JP" altLang="en-US" dirty="0" smtClean="0"/>
              <a:t>沈没船から男を海に飛び込ませる言葉（信条）</a:t>
            </a:r>
            <a:r>
              <a:rPr kumimoji="1" lang="en-US" altLang="ja-JP" dirty="0" smtClean="0"/>
              <a:t/>
            </a:r>
            <a:br>
              <a:rPr kumimoji="1" lang="en-US" altLang="ja-JP" dirty="0" smtClean="0"/>
            </a:br>
            <a:r>
              <a:rPr lang="ja-JP" altLang="en-US" sz="3600" dirty="0" smtClean="0"/>
              <a:t>各国の男性</a:t>
            </a:r>
            <a:r>
              <a:rPr lang="ja-JP" altLang="en-US" sz="3600" dirty="0"/>
              <a:t>の気質を捉えたジョーク</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2017/9/17</a:t>
            </a:r>
            <a:endParaRPr kumimoji="1" lang="ja-JP" altLang="en-US"/>
          </a:p>
        </p:txBody>
      </p:sp>
      <p:sp>
        <p:nvSpPr>
          <p:cNvPr id="8" name="スライド番号プレースホルダー 7"/>
          <p:cNvSpPr>
            <a:spLocks noGrp="1"/>
          </p:cNvSpPr>
          <p:nvPr>
            <p:ph type="sldNum" sz="quarter" idx="12"/>
          </p:nvPr>
        </p:nvSpPr>
        <p:spPr/>
        <p:txBody>
          <a:bodyPr/>
          <a:lstStyle/>
          <a:p>
            <a:fld id="{3507F99E-D391-4E5A-AAED-153F014C8998}" type="slidenum">
              <a:rPr kumimoji="1" lang="ja-JP" altLang="en-US" smtClean="0"/>
              <a:t>19</a:t>
            </a:fld>
            <a:endParaRPr kumimoji="1" lang="ja-JP" altLang="en-US"/>
          </a:p>
        </p:txBody>
      </p:sp>
      <p:sp>
        <p:nvSpPr>
          <p:cNvPr id="10" name="コンテンツ プレースホルダー 2"/>
          <p:cNvSpPr txBox="1">
            <a:spLocks/>
          </p:cNvSpPr>
          <p:nvPr/>
        </p:nvSpPr>
        <p:spPr>
          <a:xfrm>
            <a:off x="817240" y="1711349"/>
            <a:ext cx="4834880" cy="4525963"/>
          </a:xfrm>
          <a:prstGeom prst="rect">
            <a:avLst/>
          </a:prstGeom>
        </p:spPr>
        <p:txBody>
          <a:bodyPr>
            <a:norm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日本人</a:t>
            </a:r>
            <a:endParaRPr lang="en-US" altLang="ja-JP" dirty="0" smtClean="0"/>
          </a:p>
          <a:p>
            <a:pPr lvl="1"/>
            <a:r>
              <a:rPr lang="en-US" altLang="ja-JP" dirty="0" smtClean="0"/>
              <a:t> </a:t>
            </a:r>
            <a:r>
              <a:rPr lang="ja-JP" altLang="en-US" dirty="0" smtClean="0"/>
              <a:t>皆さん飛び込んでいますよ。</a:t>
            </a:r>
            <a:endParaRPr lang="en-US" altLang="ja-JP" dirty="0" smtClean="0"/>
          </a:p>
          <a:p>
            <a:r>
              <a:rPr lang="ja-JP" altLang="en-US" dirty="0" smtClean="0"/>
              <a:t>イギリス人</a:t>
            </a:r>
            <a:endParaRPr lang="en-US" altLang="ja-JP" dirty="0" smtClean="0"/>
          </a:p>
          <a:p>
            <a:pPr lvl="1"/>
            <a:r>
              <a:rPr lang="ja-JP" altLang="en-US" dirty="0" smtClean="0"/>
              <a:t>紳士は飛び込むものです。</a:t>
            </a:r>
            <a:endParaRPr lang="en-US" altLang="ja-JP" dirty="0" smtClean="0"/>
          </a:p>
          <a:p>
            <a:r>
              <a:rPr lang="ja-JP" altLang="en-US" dirty="0" smtClean="0"/>
              <a:t>フランス人</a:t>
            </a:r>
            <a:endParaRPr lang="en-US" altLang="ja-JP" dirty="0" smtClean="0"/>
          </a:p>
          <a:p>
            <a:pPr lvl="1"/>
            <a:r>
              <a:rPr lang="ja-JP" altLang="en-US" dirty="0" smtClean="0"/>
              <a:t>飛び込んではいけません。</a:t>
            </a:r>
            <a:endParaRPr lang="en-US" altLang="ja-JP" dirty="0" smtClean="0"/>
          </a:p>
          <a:p>
            <a:r>
              <a:rPr lang="ja-JP" altLang="en-US" dirty="0" smtClean="0"/>
              <a:t>ドイツ人</a:t>
            </a:r>
            <a:endParaRPr lang="en-US" altLang="ja-JP" dirty="0" smtClean="0"/>
          </a:p>
          <a:p>
            <a:pPr lvl="1"/>
            <a:r>
              <a:rPr lang="ja-JP" altLang="en-US" dirty="0" smtClean="0"/>
              <a:t>命令だから飛び込みなさい。</a:t>
            </a:r>
            <a:endParaRPr lang="en-US" altLang="ja-JP" dirty="0" smtClean="0"/>
          </a:p>
          <a:p>
            <a:r>
              <a:rPr lang="ja-JP" altLang="en-US" dirty="0" smtClean="0"/>
              <a:t>イタリア人</a:t>
            </a:r>
            <a:endParaRPr lang="en-US" altLang="ja-JP" dirty="0" smtClean="0"/>
          </a:p>
          <a:p>
            <a:pPr lvl="1"/>
            <a:r>
              <a:rPr lang="ja-JP" altLang="en-US" dirty="0" smtClean="0"/>
              <a:t>さっき美女が飛び込んだぞ。　</a:t>
            </a:r>
            <a:endParaRPr lang="en-US" altLang="ja-JP" dirty="0" smtClean="0"/>
          </a:p>
          <a:p>
            <a:pPr lvl="3"/>
            <a:endParaRPr lang="en-US" altLang="ja-JP" dirty="0" smtClean="0"/>
          </a:p>
          <a:p>
            <a:pPr lvl="3"/>
            <a:endParaRPr lang="en-US" altLang="ja-JP" dirty="0" smtClean="0"/>
          </a:p>
        </p:txBody>
      </p:sp>
      <p:pic>
        <p:nvPicPr>
          <p:cNvPr id="11" name="Picture 4" descr="http://www.abysse.co.jp/world/flag/europe/flagimages/uk5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0299" y="3006731"/>
            <a:ext cx="762000" cy="50482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abysse.co.jp/world/flag/asia/flagimages/jp5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3970" y="2097669"/>
            <a:ext cx="762000" cy="5048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ttp://www.abysse.co.jp/world/flag/europe/flagimages/fr50.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0299" y="3837011"/>
            <a:ext cx="762000" cy="50482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http://www.abysse.co.jp/world/flag/europe/flagimages/de50.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33970" y="4665669"/>
            <a:ext cx="762000" cy="50482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descr="http://www.abysse.co.jp/world/flag/europe/flagimages/it50.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50299" y="5566584"/>
            <a:ext cx="762000"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ボックス 15"/>
          <p:cNvSpPr txBox="1"/>
          <p:nvPr/>
        </p:nvSpPr>
        <p:spPr>
          <a:xfrm>
            <a:off x="9242082" y="2119249"/>
            <a:ext cx="1839119" cy="461665"/>
          </a:xfrm>
          <a:prstGeom prst="rect">
            <a:avLst/>
          </a:prstGeom>
          <a:noFill/>
        </p:spPr>
        <p:txBody>
          <a:bodyPr wrap="square" rtlCol="0">
            <a:spAutoFit/>
          </a:bodyPr>
          <a:lstStyle/>
          <a:p>
            <a:r>
              <a:rPr kumimoji="1" lang="ja-JP" altLang="en-US" sz="2400" dirty="0" smtClean="0">
                <a:hlinkClick r:id="rId9" action="ppaction://hlinksldjump"/>
              </a:rPr>
              <a:t>同調精神</a:t>
            </a:r>
            <a:endParaRPr kumimoji="1" lang="ja-JP" altLang="en-US" sz="2400" dirty="0"/>
          </a:p>
        </p:txBody>
      </p:sp>
      <p:sp>
        <p:nvSpPr>
          <p:cNvPr id="17" name="テキスト ボックス 16"/>
          <p:cNvSpPr txBox="1"/>
          <p:nvPr/>
        </p:nvSpPr>
        <p:spPr>
          <a:xfrm>
            <a:off x="9242082" y="3028311"/>
            <a:ext cx="1839119" cy="461665"/>
          </a:xfrm>
          <a:prstGeom prst="rect">
            <a:avLst/>
          </a:prstGeom>
          <a:noFill/>
        </p:spPr>
        <p:txBody>
          <a:bodyPr wrap="square" rtlCol="0">
            <a:spAutoFit/>
          </a:bodyPr>
          <a:lstStyle/>
          <a:p>
            <a:r>
              <a:rPr kumimoji="1" lang="ja-JP" altLang="en-US" sz="2400" dirty="0" smtClean="0"/>
              <a:t>騎士道</a:t>
            </a:r>
            <a:r>
              <a:rPr lang="ja-JP" altLang="en-US" sz="2400" dirty="0" smtClean="0"/>
              <a:t>精神</a:t>
            </a:r>
            <a:endParaRPr lang="ja-JP" altLang="en-US" sz="2400" dirty="0"/>
          </a:p>
        </p:txBody>
      </p:sp>
      <p:sp>
        <p:nvSpPr>
          <p:cNvPr id="18" name="テキスト ボックス 17"/>
          <p:cNvSpPr txBox="1"/>
          <p:nvPr/>
        </p:nvSpPr>
        <p:spPr>
          <a:xfrm>
            <a:off x="9242082" y="3858591"/>
            <a:ext cx="1839119" cy="461665"/>
          </a:xfrm>
          <a:prstGeom prst="rect">
            <a:avLst/>
          </a:prstGeom>
          <a:noFill/>
        </p:spPr>
        <p:txBody>
          <a:bodyPr wrap="square" rtlCol="0">
            <a:spAutoFit/>
          </a:bodyPr>
          <a:lstStyle/>
          <a:p>
            <a:r>
              <a:rPr lang="ja-JP" altLang="en-US" sz="2400" dirty="0"/>
              <a:t>反骨</a:t>
            </a:r>
            <a:r>
              <a:rPr lang="ja-JP" altLang="en-US" sz="2400" dirty="0" smtClean="0"/>
              <a:t>精神</a:t>
            </a:r>
            <a:endParaRPr lang="ja-JP" altLang="en-US" sz="2400" dirty="0"/>
          </a:p>
        </p:txBody>
      </p:sp>
      <p:sp>
        <p:nvSpPr>
          <p:cNvPr id="19" name="テキスト ボックス 18"/>
          <p:cNvSpPr txBox="1"/>
          <p:nvPr/>
        </p:nvSpPr>
        <p:spPr>
          <a:xfrm>
            <a:off x="9242082" y="4743892"/>
            <a:ext cx="1839119" cy="461665"/>
          </a:xfrm>
          <a:prstGeom prst="rect">
            <a:avLst/>
          </a:prstGeom>
          <a:noFill/>
        </p:spPr>
        <p:txBody>
          <a:bodyPr wrap="square" rtlCol="0">
            <a:spAutoFit/>
          </a:bodyPr>
          <a:lstStyle/>
          <a:p>
            <a:r>
              <a:rPr kumimoji="1" lang="ja-JP" altLang="en-US" sz="2400" dirty="0" smtClean="0"/>
              <a:t>遵法</a:t>
            </a:r>
            <a:r>
              <a:rPr lang="ja-JP" altLang="en-US" sz="2400" dirty="0" smtClean="0"/>
              <a:t>精神</a:t>
            </a:r>
            <a:endParaRPr lang="ja-JP" altLang="en-US" sz="2400" dirty="0"/>
          </a:p>
        </p:txBody>
      </p:sp>
      <p:sp>
        <p:nvSpPr>
          <p:cNvPr id="20" name="テキスト ボックス 19"/>
          <p:cNvSpPr txBox="1"/>
          <p:nvPr/>
        </p:nvSpPr>
        <p:spPr>
          <a:xfrm>
            <a:off x="9242082" y="5582198"/>
            <a:ext cx="1839119" cy="461665"/>
          </a:xfrm>
          <a:prstGeom prst="rect">
            <a:avLst/>
          </a:prstGeom>
          <a:noFill/>
        </p:spPr>
        <p:txBody>
          <a:bodyPr wrap="square" rtlCol="0">
            <a:spAutoFit/>
          </a:bodyPr>
          <a:lstStyle/>
          <a:p>
            <a:r>
              <a:rPr kumimoji="1" lang="ja-JP" altLang="en-US" sz="2400" dirty="0" smtClean="0"/>
              <a:t>エロス</a:t>
            </a:r>
            <a:r>
              <a:rPr lang="ja-JP" altLang="en-US" sz="2400" dirty="0" smtClean="0"/>
              <a:t>精神</a:t>
            </a:r>
            <a:endParaRPr lang="ja-JP" altLang="en-US" sz="2400" dirty="0"/>
          </a:p>
        </p:txBody>
      </p:sp>
      <p:pic>
        <p:nvPicPr>
          <p:cNvPr id="23" name="図 22" descr="C:\Documents and Settings\KAGAYAMA Shigeru\My Documents\Temp\Illust\s-titanic2.jpg"/>
          <p:cNvPicPr/>
          <p:nvPr/>
        </p:nvPicPr>
        <p:blipFill>
          <a:blip r:embed="rId10">
            <a:extLst>
              <a:ext uri="{28A0092B-C50C-407E-A947-70E740481C1C}">
                <a14:useLocalDpi xmlns:a14="http://schemas.microsoft.com/office/drawing/2010/main" val="0"/>
              </a:ext>
            </a:extLst>
          </a:blip>
          <a:srcRect/>
          <a:stretch>
            <a:fillRect/>
          </a:stretch>
        </p:blipFill>
        <p:spPr bwMode="auto">
          <a:xfrm>
            <a:off x="9671287" y="1086281"/>
            <a:ext cx="980708" cy="720481"/>
          </a:xfrm>
          <a:prstGeom prst="rect">
            <a:avLst/>
          </a:prstGeom>
          <a:noFill/>
          <a:ln>
            <a:noFill/>
          </a:ln>
        </p:spPr>
      </p:pic>
    </p:spTree>
    <p:extLst>
      <p:ext uri="{BB962C8B-B14F-4D97-AF65-F5344CB8AC3E}">
        <p14:creationId xmlns:p14="http://schemas.microsoft.com/office/powerpoint/2010/main" val="237396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ou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750"/>
                                        <p:tgtEl>
                                          <p:spTgt spid="10">
                                            <p:txEl>
                                              <p:pRg st="1" end="1"/>
                                            </p:txEl>
                                          </p:spTgt>
                                        </p:tgtEl>
                                      </p:cBhvr>
                                    </p:animEffect>
                                  </p:childTnLst>
                                </p:cTn>
                              </p:par>
                            </p:childTnLst>
                          </p:cTn>
                        </p:par>
                        <p:par>
                          <p:cTn id="13" fill="hold">
                            <p:stCondLst>
                              <p:cond delay="750"/>
                            </p:stCondLst>
                            <p:childTnLst>
                              <p:par>
                                <p:cTn id="14" presetID="2" presetClass="exit" presetSubtype="4" fill="remove" nodeType="afterEffect">
                                  <p:stCondLst>
                                    <p:cond delay="500"/>
                                  </p:stCondLst>
                                  <p:childTnLst>
                                    <p:anim calcmode="lin" valueType="num">
                                      <p:cBhvr additive="base">
                                        <p:cTn id="15" dur="1000"/>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6" dur="1000"/>
                                        <p:tgtEl>
                                          <p:spTgt spid="10">
                                            <p:txEl>
                                              <p:pRg st="0" end="0"/>
                                            </p:txEl>
                                          </p:spTgt>
                                        </p:tgtEl>
                                        <p:attrNameLst>
                                          <p:attrName>ppt_y</p:attrName>
                                        </p:attrNameLst>
                                      </p:cBhvr>
                                      <p:tavLst>
                                        <p:tav tm="0">
                                          <p:val>
                                            <p:strVal val="ppt_y"/>
                                          </p:val>
                                        </p:tav>
                                        <p:tav tm="100000">
                                          <p:val>
                                            <p:strVal val="1+ppt_h/2"/>
                                          </p:val>
                                        </p:tav>
                                      </p:tavLst>
                                    </p:anim>
                                    <p:set>
                                      <p:cBhvr>
                                        <p:cTn id="17" dur="1" fill="hold">
                                          <p:stCondLst>
                                            <p:cond delay="999"/>
                                          </p:stCondLst>
                                        </p:cTn>
                                        <p:tgtEl>
                                          <p:spTgt spid="10">
                                            <p:txEl>
                                              <p:pRg st="0" end="0"/>
                                            </p:txEl>
                                          </p:spTgt>
                                        </p:tgtEl>
                                        <p:attrNameLst>
                                          <p:attrName>style.visibility</p:attrName>
                                        </p:attrNameLst>
                                      </p:cBhvr>
                                      <p:to>
                                        <p:strVal val="hidden"/>
                                      </p:to>
                                    </p:set>
                                  </p:childTnLst>
                                </p:cTn>
                              </p:par>
                            </p:childTnLst>
                          </p:cTn>
                        </p:par>
                        <p:par>
                          <p:cTn id="18" fill="hold">
                            <p:stCondLst>
                              <p:cond delay="2250"/>
                            </p:stCondLst>
                            <p:childTnLst>
                              <p:par>
                                <p:cTn id="19" presetID="1" presetClass="exit"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hidden"/>
                                      </p:to>
                                    </p:set>
                                  </p:childTnLst>
                                  <p:subTnLst>
                                    <p:audio>
                                      <p:cMediaNode>
                                        <p:cTn display="0" masterRel="sameClick">
                                          <p:stCondLst>
                                            <p:cond evt="begin" delay="0">
                                              <p:tn val="19"/>
                                            </p:cond>
                                          </p:stCondLst>
                                          <p:endCondLst>
                                            <p:cond evt="onStopAudio" delay="0">
                                              <p:tgtEl>
                                                <p:sldTgt/>
                                              </p:tgtEl>
                                            </p:cond>
                                          </p:endCondLst>
                                        </p:cTn>
                                        <p:tgtEl>
                                          <p:sndTgt r:embed="rId3" name="SplashA1@22.wav"/>
                                        </p:tgtEl>
                                      </p:cMediaNode>
                                    </p:audio>
                                  </p:subTnLst>
                                </p:cTn>
                              </p:par>
                            </p:childTnLst>
                          </p:cTn>
                        </p:par>
                        <p:par>
                          <p:cTn id="21" fill="hold">
                            <p:stCondLst>
                              <p:cond delay="2250"/>
                            </p:stCondLst>
                            <p:childTnLst>
                              <p:par>
                                <p:cTn id="22" presetID="22" presetClass="entr" presetSubtype="8" fill="hold" grpId="0" nodeType="afterEffect">
                                  <p:stCondLst>
                                    <p:cond delay="50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wipe(left)">
                                      <p:cBhvr>
                                        <p:cTn id="24" dur="500"/>
                                        <p:tgtEl>
                                          <p:spTgt spid="1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Effect transition="in" filter="wipe(left)">
                                      <p:cBhvr>
                                        <p:cTn id="29" dur="750"/>
                                        <p:tgtEl>
                                          <p:spTgt spid="10">
                                            <p:txEl>
                                              <p:pRg st="3" end="3"/>
                                            </p:txEl>
                                          </p:spTgt>
                                        </p:tgtEl>
                                      </p:cBhvr>
                                    </p:animEffect>
                                  </p:childTnLst>
                                </p:cTn>
                              </p:par>
                            </p:childTnLst>
                          </p:cTn>
                        </p:par>
                        <p:par>
                          <p:cTn id="30" fill="hold">
                            <p:stCondLst>
                              <p:cond delay="750"/>
                            </p:stCondLst>
                            <p:childTnLst>
                              <p:par>
                                <p:cTn id="31" presetID="2" presetClass="exit" presetSubtype="4" fill="remove" nodeType="afterEffect">
                                  <p:stCondLst>
                                    <p:cond delay="250"/>
                                  </p:stCondLst>
                                  <p:childTnLst>
                                    <p:anim calcmode="lin" valueType="num">
                                      <p:cBhvr additive="base">
                                        <p:cTn id="32" dur="750"/>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3" dur="750"/>
                                        <p:tgtEl>
                                          <p:spTgt spid="10">
                                            <p:txEl>
                                              <p:pRg st="2" end="2"/>
                                            </p:txEl>
                                          </p:spTgt>
                                        </p:tgtEl>
                                        <p:attrNameLst>
                                          <p:attrName>ppt_y</p:attrName>
                                        </p:attrNameLst>
                                      </p:cBhvr>
                                      <p:tavLst>
                                        <p:tav tm="0">
                                          <p:val>
                                            <p:strVal val="ppt_y"/>
                                          </p:val>
                                        </p:tav>
                                        <p:tav tm="100000">
                                          <p:val>
                                            <p:strVal val="1+ppt_h/2"/>
                                          </p:val>
                                        </p:tav>
                                      </p:tavLst>
                                    </p:anim>
                                    <p:set>
                                      <p:cBhvr>
                                        <p:cTn id="34" dur="1" fill="hold">
                                          <p:stCondLst>
                                            <p:cond delay="749"/>
                                          </p:stCondLst>
                                        </p:cTn>
                                        <p:tgtEl>
                                          <p:spTgt spid="10">
                                            <p:txEl>
                                              <p:pRg st="2" end="2"/>
                                            </p:txEl>
                                          </p:spTgt>
                                        </p:tgtEl>
                                        <p:attrNameLst>
                                          <p:attrName>style.visibility</p:attrName>
                                        </p:attrNameLst>
                                      </p:cBhvr>
                                      <p:to>
                                        <p:strVal val="hidden"/>
                                      </p:to>
                                    </p:set>
                                  </p:childTnLst>
                                </p:cTn>
                              </p:par>
                            </p:childTnLst>
                          </p:cTn>
                        </p:par>
                        <p:par>
                          <p:cTn id="35" fill="hold">
                            <p:stCondLst>
                              <p:cond delay="1750"/>
                            </p:stCondLst>
                            <p:childTnLst>
                              <p:par>
                                <p:cTn id="36" presetID="1" presetClass="exit" presetSubtype="0" fill="hold" nodeType="afterEffect">
                                  <p:stCondLst>
                                    <p:cond delay="0"/>
                                  </p:stCondLst>
                                  <p:childTnLst>
                                    <p:set>
                                      <p:cBhvr>
                                        <p:cTn id="37" dur="1" fill="hold">
                                          <p:stCondLst>
                                            <p:cond delay="0"/>
                                          </p:stCondLst>
                                        </p:cTn>
                                        <p:tgtEl>
                                          <p:spTgt spid="10">
                                            <p:txEl>
                                              <p:pRg st="2" end="2"/>
                                            </p:txEl>
                                          </p:spTgt>
                                        </p:tgtEl>
                                        <p:attrNameLst>
                                          <p:attrName>style.visibility</p:attrName>
                                        </p:attrNameLst>
                                      </p:cBhvr>
                                      <p:to>
                                        <p:strVal val="hidden"/>
                                      </p:to>
                                    </p:set>
                                  </p:childTnLst>
                                  <p:subTnLst>
                                    <p:audio>
                                      <p:cMediaNode>
                                        <p:cTn display="0" masterRel="sameClick">
                                          <p:stCondLst>
                                            <p:cond evt="begin" delay="0">
                                              <p:tn val="36"/>
                                            </p:cond>
                                          </p:stCondLst>
                                          <p:endCondLst>
                                            <p:cond evt="onStopAudio" delay="0">
                                              <p:tgtEl>
                                                <p:sldTgt/>
                                              </p:tgtEl>
                                            </p:cond>
                                          </p:endCondLst>
                                        </p:cTn>
                                        <p:tgtEl>
                                          <p:sndTgt r:embed="rId3" name="SplashA1@22.wav"/>
                                        </p:tgtEl>
                                      </p:cMediaNode>
                                    </p:audio>
                                  </p:subTnLst>
                                </p:cTn>
                              </p:par>
                            </p:childTnLst>
                          </p:cTn>
                        </p:par>
                        <p:par>
                          <p:cTn id="38" fill="hold">
                            <p:stCondLst>
                              <p:cond delay="1750"/>
                            </p:stCondLst>
                            <p:childTnLst>
                              <p:par>
                                <p:cTn id="39" presetID="22" presetClass="entr" presetSubtype="8" fill="hold" grpId="0" nodeType="afterEffect">
                                  <p:stCondLst>
                                    <p:cond delay="500"/>
                                  </p:stCondLst>
                                  <p:childTnLst>
                                    <p:set>
                                      <p:cBhvr>
                                        <p:cTn id="40" dur="1" fill="hold">
                                          <p:stCondLst>
                                            <p:cond delay="0"/>
                                          </p:stCondLst>
                                        </p:cTn>
                                        <p:tgtEl>
                                          <p:spTgt spid="17">
                                            <p:txEl>
                                              <p:pRg st="0" end="0"/>
                                            </p:txEl>
                                          </p:spTgt>
                                        </p:tgtEl>
                                        <p:attrNameLst>
                                          <p:attrName>style.visibility</p:attrName>
                                        </p:attrNameLst>
                                      </p:cBhvr>
                                      <p:to>
                                        <p:strVal val="visible"/>
                                      </p:to>
                                    </p:set>
                                    <p:animEffect transition="in" filter="wipe(left)">
                                      <p:cBhvr>
                                        <p:cTn id="41" dur="500"/>
                                        <p:tgtEl>
                                          <p:spTgt spid="17">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xEl>
                                              <p:pRg st="5" end="5"/>
                                            </p:txEl>
                                          </p:spTgt>
                                        </p:tgtEl>
                                        <p:attrNameLst>
                                          <p:attrName>style.visibility</p:attrName>
                                        </p:attrNameLst>
                                      </p:cBhvr>
                                      <p:to>
                                        <p:strVal val="visible"/>
                                      </p:to>
                                    </p:set>
                                    <p:animEffect transition="in" filter="wipe(left)">
                                      <p:cBhvr>
                                        <p:cTn id="46" dur="750"/>
                                        <p:tgtEl>
                                          <p:spTgt spid="10">
                                            <p:txEl>
                                              <p:pRg st="5" end="5"/>
                                            </p:txEl>
                                          </p:spTgt>
                                        </p:tgtEl>
                                      </p:cBhvr>
                                    </p:animEffect>
                                  </p:childTnLst>
                                </p:cTn>
                              </p:par>
                            </p:childTnLst>
                          </p:cTn>
                        </p:par>
                        <p:par>
                          <p:cTn id="47" fill="hold">
                            <p:stCondLst>
                              <p:cond delay="750"/>
                            </p:stCondLst>
                            <p:childTnLst>
                              <p:par>
                                <p:cTn id="48" presetID="2" presetClass="exit" presetSubtype="4" fill="remove" nodeType="afterEffect">
                                  <p:stCondLst>
                                    <p:cond delay="250"/>
                                  </p:stCondLst>
                                  <p:childTnLst>
                                    <p:anim calcmode="lin" valueType="num">
                                      <p:cBhvr additive="base">
                                        <p:cTn id="49" dur="500"/>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50" dur="500"/>
                                        <p:tgtEl>
                                          <p:spTgt spid="10">
                                            <p:txEl>
                                              <p:pRg st="4" end="4"/>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10">
                                            <p:txEl>
                                              <p:pRg st="4" end="4"/>
                                            </p:txEl>
                                          </p:spTgt>
                                        </p:tgtEl>
                                        <p:attrNameLst>
                                          <p:attrName>style.visibility</p:attrName>
                                        </p:attrNameLst>
                                      </p:cBhvr>
                                      <p:to>
                                        <p:strVal val="hidden"/>
                                      </p:to>
                                    </p:set>
                                  </p:childTnLst>
                                </p:cTn>
                              </p:par>
                            </p:childTnLst>
                          </p:cTn>
                        </p:par>
                        <p:par>
                          <p:cTn id="52" fill="hold">
                            <p:stCondLst>
                              <p:cond delay="1500"/>
                            </p:stCondLst>
                            <p:childTnLst>
                              <p:par>
                                <p:cTn id="53" presetID="1" presetClass="exit" presetSubtype="0" fill="hold" nodeType="afterEffect">
                                  <p:stCondLst>
                                    <p:cond delay="0"/>
                                  </p:stCondLst>
                                  <p:childTnLst>
                                    <p:set>
                                      <p:cBhvr>
                                        <p:cTn id="54" dur="1" fill="hold">
                                          <p:stCondLst>
                                            <p:cond delay="0"/>
                                          </p:stCondLst>
                                        </p:cTn>
                                        <p:tgtEl>
                                          <p:spTgt spid="10">
                                            <p:txEl>
                                              <p:pRg st="4" end="4"/>
                                            </p:txEl>
                                          </p:spTgt>
                                        </p:tgtEl>
                                        <p:attrNameLst>
                                          <p:attrName>style.visibility</p:attrName>
                                        </p:attrNameLst>
                                      </p:cBhvr>
                                      <p:to>
                                        <p:strVal val="hidden"/>
                                      </p:to>
                                    </p:set>
                                  </p:childTnLst>
                                  <p:subTnLst>
                                    <p:audio>
                                      <p:cMediaNode>
                                        <p:cTn display="0" masterRel="sameClick">
                                          <p:stCondLst>
                                            <p:cond evt="begin" delay="0">
                                              <p:tn val="53"/>
                                            </p:cond>
                                          </p:stCondLst>
                                          <p:endCondLst>
                                            <p:cond evt="onStopAudio" delay="0">
                                              <p:tgtEl>
                                                <p:sldTgt/>
                                              </p:tgtEl>
                                            </p:cond>
                                          </p:endCondLst>
                                        </p:cTn>
                                        <p:tgtEl>
                                          <p:sndTgt r:embed="rId3" name="SplashA1@22.wav"/>
                                        </p:tgtEl>
                                      </p:cMediaNode>
                                    </p:audio>
                                  </p:subTnLst>
                                </p:cTn>
                              </p:par>
                            </p:childTnLst>
                          </p:cTn>
                        </p:par>
                        <p:par>
                          <p:cTn id="55" fill="hold">
                            <p:stCondLst>
                              <p:cond delay="1500"/>
                            </p:stCondLst>
                            <p:childTnLst>
                              <p:par>
                                <p:cTn id="56" presetID="22" presetClass="entr" presetSubtype="8" fill="hold" grpId="0" nodeType="afterEffect">
                                  <p:stCondLst>
                                    <p:cond delay="500"/>
                                  </p:stCondLst>
                                  <p:childTnLst>
                                    <p:set>
                                      <p:cBhvr>
                                        <p:cTn id="57" dur="1" fill="hold">
                                          <p:stCondLst>
                                            <p:cond delay="0"/>
                                          </p:stCondLst>
                                        </p:cTn>
                                        <p:tgtEl>
                                          <p:spTgt spid="18">
                                            <p:txEl>
                                              <p:pRg st="0" end="0"/>
                                            </p:txEl>
                                          </p:spTgt>
                                        </p:tgtEl>
                                        <p:attrNameLst>
                                          <p:attrName>style.visibility</p:attrName>
                                        </p:attrNameLst>
                                      </p:cBhvr>
                                      <p:to>
                                        <p:strVal val="visible"/>
                                      </p:to>
                                    </p:set>
                                    <p:animEffect transition="in" filter="wipe(left)">
                                      <p:cBhvr>
                                        <p:cTn id="58" dur="500"/>
                                        <p:tgtEl>
                                          <p:spTgt spid="1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0">
                                            <p:txEl>
                                              <p:pRg st="7" end="7"/>
                                            </p:txEl>
                                          </p:spTgt>
                                        </p:tgtEl>
                                        <p:attrNameLst>
                                          <p:attrName>style.visibility</p:attrName>
                                        </p:attrNameLst>
                                      </p:cBhvr>
                                      <p:to>
                                        <p:strVal val="visible"/>
                                      </p:to>
                                    </p:set>
                                    <p:animEffect transition="in" filter="wipe(left)">
                                      <p:cBhvr>
                                        <p:cTn id="63" dur="750"/>
                                        <p:tgtEl>
                                          <p:spTgt spid="10">
                                            <p:txEl>
                                              <p:pRg st="7" end="7"/>
                                            </p:txEl>
                                          </p:spTgt>
                                        </p:tgtEl>
                                      </p:cBhvr>
                                    </p:animEffect>
                                  </p:childTnLst>
                                </p:cTn>
                              </p:par>
                            </p:childTnLst>
                          </p:cTn>
                        </p:par>
                        <p:par>
                          <p:cTn id="64" fill="hold">
                            <p:stCondLst>
                              <p:cond delay="750"/>
                            </p:stCondLst>
                            <p:childTnLst>
                              <p:par>
                                <p:cTn id="65" presetID="2" presetClass="exit" presetSubtype="4" fill="remove" nodeType="afterEffect">
                                  <p:stCondLst>
                                    <p:cond delay="250"/>
                                  </p:stCondLst>
                                  <p:childTnLst>
                                    <p:anim calcmode="lin" valueType="num">
                                      <p:cBhvr additive="base">
                                        <p:cTn id="66" dur="500"/>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67" dur="500"/>
                                        <p:tgtEl>
                                          <p:spTgt spid="10">
                                            <p:txEl>
                                              <p:pRg st="6" end="6"/>
                                            </p:txEl>
                                          </p:spTgt>
                                        </p:tgtEl>
                                        <p:attrNameLst>
                                          <p:attrName>ppt_y</p:attrName>
                                        </p:attrNameLst>
                                      </p:cBhvr>
                                      <p:tavLst>
                                        <p:tav tm="0">
                                          <p:val>
                                            <p:strVal val="ppt_y"/>
                                          </p:val>
                                        </p:tav>
                                        <p:tav tm="100000">
                                          <p:val>
                                            <p:strVal val="1+ppt_h/2"/>
                                          </p:val>
                                        </p:tav>
                                      </p:tavLst>
                                    </p:anim>
                                    <p:set>
                                      <p:cBhvr>
                                        <p:cTn id="68" dur="1" fill="hold">
                                          <p:stCondLst>
                                            <p:cond delay="499"/>
                                          </p:stCondLst>
                                        </p:cTn>
                                        <p:tgtEl>
                                          <p:spTgt spid="10">
                                            <p:txEl>
                                              <p:pRg st="6" end="6"/>
                                            </p:txEl>
                                          </p:spTgt>
                                        </p:tgtEl>
                                        <p:attrNameLst>
                                          <p:attrName>style.visibility</p:attrName>
                                        </p:attrNameLst>
                                      </p:cBhvr>
                                      <p:to>
                                        <p:strVal val="hidden"/>
                                      </p:to>
                                    </p:set>
                                  </p:childTnLst>
                                </p:cTn>
                              </p:par>
                            </p:childTnLst>
                          </p:cTn>
                        </p:par>
                        <p:par>
                          <p:cTn id="69" fill="hold">
                            <p:stCondLst>
                              <p:cond delay="1500"/>
                            </p:stCondLst>
                            <p:childTnLst>
                              <p:par>
                                <p:cTn id="70" presetID="1" presetClass="exit" presetSubtype="0" fill="hold" nodeType="afterEffect">
                                  <p:stCondLst>
                                    <p:cond delay="0"/>
                                  </p:stCondLst>
                                  <p:childTnLst>
                                    <p:set>
                                      <p:cBhvr>
                                        <p:cTn id="71" dur="1" fill="hold">
                                          <p:stCondLst>
                                            <p:cond delay="0"/>
                                          </p:stCondLst>
                                        </p:cTn>
                                        <p:tgtEl>
                                          <p:spTgt spid="10">
                                            <p:txEl>
                                              <p:pRg st="6" end="6"/>
                                            </p:txEl>
                                          </p:spTgt>
                                        </p:tgtEl>
                                        <p:attrNameLst>
                                          <p:attrName>style.visibility</p:attrName>
                                        </p:attrNameLst>
                                      </p:cBhvr>
                                      <p:to>
                                        <p:strVal val="hidden"/>
                                      </p:to>
                                    </p:set>
                                  </p:childTnLst>
                                  <p:subTnLst>
                                    <p:audio>
                                      <p:cMediaNode>
                                        <p:cTn display="0" masterRel="sameClick">
                                          <p:stCondLst>
                                            <p:cond evt="begin" delay="0">
                                              <p:tn val="70"/>
                                            </p:cond>
                                          </p:stCondLst>
                                          <p:endCondLst>
                                            <p:cond evt="onStopAudio" delay="0">
                                              <p:tgtEl>
                                                <p:sldTgt/>
                                              </p:tgtEl>
                                            </p:cond>
                                          </p:endCondLst>
                                        </p:cTn>
                                        <p:tgtEl>
                                          <p:sndTgt r:embed="rId3" name="SplashA1@22.wav"/>
                                        </p:tgtEl>
                                      </p:cMediaNode>
                                    </p:audio>
                                  </p:subTnLst>
                                </p:cTn>
                              </p:par>
                            </p:childTnLst>
                          </p:cTn>
                        </p:par>
                        <p:par>
                          <p:cTn id="72" fill="hold">
                            <p:stCondLst>
                              <p:cond delay="1500"/>
                            </p:stCondLst>
                            <p:childTnLst>
                              <p:par>
                                <p:cTn id="73" presetID="22" presetClass="entr" presetSubtype="8" fill="hold" grpId="0" nodeType="afterEffect">
                                  <p:stCondLst>
                                    <p:cond delay="500"/>
                                  </p:stCondLst>
                                  <p:childTnLst>
                                    <p:set>
                                      <p:cBhvr>
                                        <p:cTn id="74" dur="1" fill="hold">
                                          <p:stCondLst>
                                            <p:cond delay="0"/>
                                          </p:stCondLst>
                                        </p:cTn>
                                        <p:tgtEl>
                                          <p:spTgt spid="19">
                                            <p:txEl>
                                              <p:pRg st="0" end="0"/>
                                            </p:txEl>
                                          </p:spTgt>
                                        </p:tgtEl>
                                        <p:attrNameLst>
                                          <p:attrName>style.visibility</p:attrName>
                                        </p:attrNameLst>
                                      </p:cBhvr>
                                      <p:to>
                                        <p:strVal val="visible"/>
                                      </p:to>
                                    </p:set>
                                    <p:animEffect transition="in" filter="wipe(left)">
                                      <p:cBhvr>
                                        <p:cTn id="75" dur="500"/>
                                        <p:tgtEl>
                                          <p:spTgt spid="19">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10">
                                            <p:txEl>
                                              <p:pRg st="9" end="9"/>
                                            </p:txEl>
                                          </p:spTgt>
                                        </p:tgtEl>
                                        <p:attrNameLst>
                                          <p:attrName>style.visibility</p:attrName>
                                        </p:attrNameLst>
                                      </p:cBhvr>
                                      <p:to>
                                        <p:strVal val="visible"/>
                                      </p:to>
                                    </p:set>
                                    <p:animEffect transition="in" filter="wipe(left)">
                                      <p:cBhvr>
                                        <p:cTn id="80" dur="750"/>
                                        <p:tgtEl>
                                          <p:spTgt spid="10">
                                            <p:txEl>
                                              <p:pRg st="9" end="9"/>
                                            </p:txEl>
                                          </p:spTgt>
                                        </p:tgtEl>
                                      </p:cBhvr>
                                    </p:animEffect>
                                  </p:childTnLst>
                                </p:cTn>
                              </p:par>
                            </p:childTnLst>
                          </p:cTn>
                        </p:par>
                        <p:par>
                          <p:cTn id="81" fill="hold">
                            <p:stCondLst>
                              <p:cond delay="750"/>
                            </p:stCondLst>
                            <p:childTnLst>
                              <p:par>
                                <p:cTn id="82" presetID="2" presetClass="exit" presetSubtype="4" fill="hold" nodeType="afterEffect">
                                  <p:stCondLst>
                                    <p:cond delay="250"/>
                                  </p:stCondLst>
                                  <p:childTnLst>
                                    <p:anim calcmode="lin" valueType="num">
                                      <p:cBhvr additive="base">
                                        <p:cTn id="83" dur="300"/>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84" dur="300"/>
                                        <p:tgtEl>
                                          <p:spTgt spid="10">
                                            <p:txEl>
                                              <p:pRg st="8" end="8"/>
                                            </p:txEl>
                                          </p:spTgt>
                                        </p:tgtEl>
                                        <p:attrNameLst>
                                          <p:attrName>ppt_y</p:attrName>
                                        </p:attrNameLst>
                                      </p:cBhvr>
                                      <p:tavLst>
                                        <p:tav tm="0">
                                          <p:val>
                                            <p:strVal val="ppt_y"/>
                                          </p:val>
                                        </p:tav>
                                        <p:tav tm="100000">
                                          <p:val>
                                            <p:strVal val="1+ppt_h/2"/>
                                          </p:val>
                                        </p:tav>
                                      </p:tavLst>
                                    </p:anim>
                                    <p:set>
                                      <p:cBhvr>
                                        <p:cTn id="85" dur="1" fill="hold">
                                          <p:stCondLst>
                                            <p:cond delay="299"/>
                                          </p:stCondLst>
                                        </p:cTn>
                                        <p:tgtEl>
                                          <p:spTgt spid="10">
                                            <p:txEl>
                                              <p:pRg st="8" end="8"/>
                                            </p:txEl>
                                          </p:spTgt>
                                        </p:tgtEl>
                                        <p:attrNameLst>
                                          <p:attrName>style.visibility</p:attrName>
                                        </p:attrNameLst>
                                      </p:cBhvr>
                                      <p:to>
                                        <p:strVal val="hidden"/>
                                      </p:to>
                                    </p:set>
                                  </p:childTnLst>
                                </p:cTn>
                              </p:par>
                            </p:childTnLst>
                          </p:cTn>
                        </p:par>
                        <p:par>
                          <p:cTn id="86" fill="hold">
                            <p:stCondLst>
                              <p:cond delay="1300"/>
                            </p:stCondLst>
                            <p:childTnLst>
                              <p:par>
                                <p:cTn id="87" presetID="1" presetClass="exit" presetSubtype="0" fill="hold" nodeType="afterEffect">
                                  <p:stCondLst>
                                    <p:cond delay="0"/>
                                  </p:stCondLst>
                                  <p:childTnLst>
                                    <p:set>
                                      <p:cBhvr>
                                        <p:cTn id="88" dur="1" fill="hold">
                                          <p:stCondLst>
                                            <p:cond delay="0"/>
                                          </p:stCondLst>
                                        </p:cTn>
                                        <p:tgtEl>
                                          <p:spTgt spid="10">
                                            <p:txEl>
                                              <p:pRg st="8" end="8"/>
                                            </p:txEl>
                                          </p:spTgt>
                                        </p:tgtEl>
                                        <p:attrNameLst>
                                          <p:attrName>style.visibility</p:attrName>
                                        </p:attrNameLst>
                                      </p:cBhvr>
                                      <p:to>
                                        <p:strVal val="hidden"/>
                                      </p:to>
                                    </p:set>
                                  </p:childTnLst>
                                  <p:subTnLst>
                                    <p:audio>
                                      <p:cMediaNode>
                                        <p:cTn display="0" masterRel="sameClick">
                                          <p:stCondLst>
                                            <p:cond evt="begin" delay="0">
                                              <p:tn val="87"/>
                                            </p:cond>
                                          </p:stCondLst>
                                          <p:endCondLst>
                                            <p:cond evt="onStopAudio" delay="0">
                                              <p:tgtEl>
                                                <p:sldTgt/>
                                              </p:tgtEl>
                                            </p:cond>
                                          </p:endCondLst>
                                        </p:cTn>
                                        <p:tgtEl>
                                          <p:sndTgt r:embed="rId3" name="SplashA1@22.wav"/>
                                        </p:tgtEl>
                                      </p:cMediaNode>
                                    </p:audio>
                                  </p:subTnLst>
                                </p:cTn>
                              </p:par>
                            </p:childTnLst>
                          </p:cTn>
                        </p:par>
                        <p:par>
                          <p:cTn id="89" fill="hold">
                            <p:stCondLst>
                              <p:cond delay="1300"/>
                            </p:stCondLst>
                            <p:childTnLst>
                              <p:par>
                                <p:cTn id="90" presetID="22" presetClass="entr" presetSubtype="8" fill="hold" grpId="0" nodeType="afterEffect">
                                  <p:stCondLst>
                                    <p:cond delay="500"/>
                                  </p:stCondLst>
                                  <p:childTnLst>
                                    <p:set>
                                      <p:cBhvr>
                                        <p:cTn id="91" dur="1" fill="hold">
                                          <p:stCondLst>
                                            <p:cond delay="0"/>
                                          </p:stCondLst>
                                        </p:cTn>
                                        <p:tgtEl>
                                          <p:spTgt spid="20">
                                            <p:txEl>
                                              <p:pRg st="0" end="0"/>
                                            </p:txEl>
                                          </p:spTgt>
                                        </p:tgtEl>
                                        <p:attrNameLst>
                                          <p:attrName>style.visibility</p:attrName>
                                        </p:attrNameLst>
                                      </p:cBhvr>
                                      <p:to>
                                        <p:strVal val="visible"/>
                                      </p:to>
                                    </p:set>
                                    <p:animEffect transition="in" filter="wipe(left)">
                                      <p:cBhvr>
                                        <p:cTn id="92"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6" grpId="0" build="p"/>
      <p:bldP spid="17" grpId="0" build="p"/>
      <p:bldP spid="18" grpId="0" build="p"/>
      <p:bldP spid="19" grpId="0" build="p"/>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r>
              <a:rPr lang="en-US" altLang="ja-JP" dirty="0" smtClean="0"/>
              <a:t/>
            </a:r>
            <a:br>
              <a:rPr lang="en-US" altLang="ja-JP" dirty="0" smtClean="0"/>
            </a:br>
            <a:endParaRPr kumimoji="1" lang="ja-JP" altLang="en-US" dirty="0"/>
          </a:p>
        </p:txBody>
      </p:sp>
      <p:sp>
        <p:nvSpPr>
          <p:cNvPr id="3" name="コンテンツ プレースホルダー 2"/>
          <p:cNvSpPr>
            <a:spLocks noGrp="1"/>
          </p:cNvSpPr>
          <p:nvPr>
            <p:ph sz="half" idx="1"/>
          </p:nvPr>
        </p:nvSpPr>
        <p:spPr/>
        <p:txBody>
          <a:bodyPr>
            <a:normAutofit/>
          </a:bodyPr>
          <a:lstStyle/>
          <a:p>
            <a:pPr>
              <a:lnSpc>
                <a:spcPct val="120000"/>
              </a:lnSpc>
            </a:pPr>
            <a:r>
              <a:rPr kumimoji="1" lang="ja-JP" altLang="en-US" b="1" dirty="0" smtClean="0"/>
              <a:t>問題提起</a:t>
            </a:r>
            <a:endParaRPr kumimoji="1" lang="en-US" altLang="ja-JP" b="1" dirty="0" smtClean="0"/>
          </a:p>
          <a:p>
            <a:pPr>
              <a:lnSpc>
                <a:spcPct val="120000"/>
              </a:lnSpc>
            </a:pPr>
            <a:r>
              <a:rPr lang="ja-JP" altLang="en-US" b="1" dirty="0"/>
              <a:t>何</a:t>
            </a:r>
            <a:r>
              <a:rPr lang="ja-JP" altLang="en-US" b="1" dirty="0" smtClean="0"/>
              <a:t>が</a:t>
            </a:r>
            <a:r>
              <a:rPr lang="ja-JP" altLang="en-US" b="1" dirty="0" smtClean="0"/>
              <a:t>でき，何ができない</a:t>
            </a:r>
            <a:r>
              <a:rPr lang="ja-JP" altLang="en-US" b="1" dirty="0" smtClean="0"/>
              <a:t>か</a:t>
            </a:r>
            <a:endParaRPr lang="en-US" altLang="ja-JP" b="1" dirty="0" smtClean="0"/>
          </a:p>
          <a:p>
            <a:pPr lvl="1">
              <a:lnSpc>
                <a:spcPct val="120000"/>
              </a:lnSpc>
            </a:pPr>
            <a:r>
              <a:rPr kumimoji="1" lang="ja-JP" altLang="en-US" b="1" dirty="0" smtClean="0"/>
              <a:t>トップダウン型の推論</a:t>
            </a:r>
            <a:endParaRPr kumimoji="1" lang="en-US" altLang="ja-JP" b="1" dirty="0" smtClean="0"/>
          </a:p>
          <a:p>
            <a:pPr lvl="2">
              <a:lnSpc>
                <a:spcPct val="120000"/>
              </a:lnSpc>
            </a:pPr>
            <a:r>
              <a:rPr lang="ja-JP" altLang="en-US" b="1" dirty="0"/>
              <a:t>学問</a:t>
            </a:r>
            <a:r>
              <a:rPr lang="ja-JP" altLang="en-US" b="1" dirty="0" smtClean="0"/>
              <a:t>として</a:t>
            </a:r>
            <a:r>
              <a:rPr lang="ja-JP" altLang="en-US" b="1" dirty="0"/>
              <a:t>成立</a:t>
            </a:r>
            <a:r>
              <a:rPr lang="ja-JP" altLang="en-US" b="1" dirty="0" smtClean="0"/>
              <a:t>してい</a:t>
            </a:r>
            <a:r>
              <a:rPr lang="ja-JP" altLang="en-US" b="1" dirty="0"/>
              <a:t>る</a:t>
            </a:r>
            <a:endParaRPr kumimoji="1" lang="en-US" altLang="ja-JP" b="1" dirty="0" smtClean="0"/>
          </a:p>
          <a:p>
            <a:pPr lvl="1">
              <a:lnSpc>
                <a:spcPct val="120000"/>
              </a:lnSpc>
            </a:pPr>
            <a:r>
              <a:rPr lang="ja-JP" altLang="en-US" b="1" dirty="0" smtClean="0"/>
              <a:t>ボトムアップ型の推論</a:t>
            </a:r>
            <a:endParaRPr lang="en-US" altLang="ja-JP" b="1" dirty="0" smtClean="0"/>
          </a:p>
          <a:p>
            <a:pPr lvl="2">
              <a:lnSpc>
                <a:spcPct val="120000"/>
              </a:lnSpc>
            </a:pPr>
            <a:r>
              <a:rPr kumimoji="1" lang="ja-JP" altLang="en-US" b="1" dirty="0"/>
              <a:t>学問</a:t>
            </a:r>
            <a:r>
              <a:rPr kumimoji="1" lang="ja-JP" altLang="en-US" b="1" dirty="0" smtClean="0"/>
              <a:t>として</a:t>
            </a:r>
            <a:r>
              <a:rPr kumimoji="1" lang="ja-JP" altLang="en-US" b="1" dirty="0"/>
              <a:t>成立</a:t>
            </a:r>
            <a:r>
              <a:rPr kumimoji="1" lang="ja-JP" altLang="en-US" b="1" dirty="0" smtClean="0"/>
              <a:t>していない</a:t>
            </a:r>
            <a:endParaRPr kumimoji="1" lang="en-US" altLang="ja-JP" b="1" dirty="0" smtClean="0"/>
          </a:p>
          <a:p>
            <a:pPr lvl="1">
              <a:lnSpc>
                <a:spcPct val="120000"/>
              </a:lnSpc>
            </a:pPr>
            <a:r>
              <a:rPr lang="ja-JP" altLang="en-US" b="1" dirty="0" smtClean="0"/>
              <a:t>自然言語の論理化と生成</a:t>
            </a:r>
            <a:endParaRPr kumimoji="1" lang="en-US" altLang="ja-JP" b="1" dirty="0" smtClean="0"/>
          </a:p>
        </p:txBody>
      </p:sp>
      <p:sp>
        <p:nvSpPr>
          <p:cNvPr id="6" name="コンテンツ プレースホルダー 5"/>
          <p:cNvSpPr>
            <a:spLocks noGrp="1"/>
          </p:cNvSpPr>
          <p:nvPr>
            <p:ph sz="half" idx="2"/>
          </p:nvPr>
        </p:nvSpPr>
        <p:spPr/>
        <p:txBody>
          <a:bodyPr>
            <a:normAutofit/>
          </a:bodyPr>
          <a:lstStyle/>
          <a:p>
            <a:pPr>
              <a:lnSpc>
                <a:spcPct val="120000"/>
              </a:lnSpc>
            </a:pPr>
            <a:r>
              <a:rPr lang="ja-JP" altLang="en-US" b="1" dirty="0" smtClean="0"/>
              <a:t>何が必要か</a:t>
            </a:r>
            <a:endParaRPr lang="en-US" altLang="ja-JP" b="1" dirty="0" smtClean="0"/>
          </a:p>
          <a:p>
            <a:pPr lvl="1">
              <a:lnSpc>
                <a:spcPct val="120000"/>
              </a:lnSpc>
            </a:pPr>
            <a:r>
              <a:rPr lang="ja-JP" altLang="en-US" b="1" dirty="0" smtClean="0"/>
              <a:t>自然言語の解析と生成</a:t>
            </a:r>
            <a:endParaRPr lang="en-US" altLang="ja-JP" b="1" dirty="0" smtClean="0"/>
          </a:p>
          <a:p>
            <a:pPr lvl="1">
              <a:lnSpc>
                <a:spcPct val="120000"/>
              </a:lnSpc>
            </a:pPr>
            <a:r>
              <a:rPr lang="ja-JP" altLang="en-US" b="1" dirty="0" smtClean="0"/>
              <a:t>事実に適合するルールの発見</a:t>
            </a:r>
            <a:endParaRPr lang="en-US" altLang="ja-JP" b="1" dirty="0" smtClean="0"/>
          </a:p>
          <a:p>
            <a:pPr lvl="1">
              <a:lnSpc>
                <a:spcPct val="120000"/>
              </a:lnSpc>
            </a:pPr>
            <a:r>
              <a:rPr lang="ja-JP" altLang="en-US" b="1" dirty="0"/>
              <a:t>発見</a:t>
            </a:r>
            <a:r>
              <a:rPr lang="ja-JP" altLang="en-US" b="1" dirty="0" smtClean="0"/>
              <a:t>したルールへの事実の適用</a:t>
            </a:r>
            <a:endParaRPr lang="en-US" altLang="ja-JP" b="1" dirty="0" smtClean="0"/>
          </a:p>
          <a:p>
            <a:pPr lvl="1">
              <a:lnSpc>
                <a:spcPct val="120000"/>
              </a:lnSpc>
            </a:pPr>
            <a:r>
              <a:rPr lang="ja-JP" altLang="en-US" b="1" dirty="0" smtClean="0"/>
              <a:t>複数の適用結果の中から具体的に適合する結論の選択</a:t>
            </a:r>
            <a:endParaRPr lang="en-US" altLang="ja-JP" b="1" dirty="0" smtClean="0"/>
          </a:p>
          <a:p>
            <a:pPr lvl="1">
              <a:lnSpc>
                <a:spcPct val="120000"/>
              </a:lnSpc>
            </a:pPr>
            <a:r>
              <a:rPr lang="ja-JP" altLang="en-US" b="1" dirty="0" smtClean="0"/>
              <a:t>判決文の</a:t>
            </a:r>
            <a:r>
              <a:rPr lang="ja-JP" altLang="en-US" b="1" dirty="0" smtClean="0"/>
              <a:t>自然言語化</a:t>
            </a:r>
            <a:endParaRPr lang="en-US" altLang="ja-JP" b="1" dirty="0" smtClean="0"/>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2</a:t>
            </a:fld>
            <a:endParaRPr kumimoji="1" lang="ja-JP" altLang="en-US"/>
          </a:p>
        </p:txBody>
      </p:sp>
    </p:spTree>
    <p:extLst>
      <p:ext uri="{BB962C8B-B14F-4D97-AF65-F5344CB8AC3E}">
        <p14:creationId xmlns:p14="http://schemas.microsoft.com/office/powerpoint/2010/main" val="952487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日本が戦うべき敵は，自らの中にあり</a:t>
            </a:r>
            <a:endParaRPr kumimoji="1" lang="ja-JP" altLang="en-US" dirty="0"/>
          </a:p>
        </p:txBody>
      </p:sp>
      <p:sp>
        <p:nvSpPr>
          <p:cNvPr id="6" name="テキスト プレースホルダー 5"/>
          <p:cNvSpPr>
            <a:spLocks noGrp="1"/>
          </p:cNvSpPr>
          <p:nvPr>
            <p:ph type="body" idx="1"/>
          </p:nvPr>
        </p:nvSpPr>
        <p:spPr>
          <a:xfrm>
            <a:off x="839788" y="1681163"/>
            <a:ext cx="5488441" cy="823912"/>
          </a:xfrm>
        </p:spPr>
        <p:txBody>
          <a:bodyPr>
            <a:noAutofit/>
          </a:bodyPr>
          <a:lstStyle/>
          <a:p>
            <a:r>
              <a:rPr kumimoji="1" lang="ja-JP" altLang="en-US" sz="2800" dirty="0" smtClean="0">
                <a:solidFill>
                  <a:srgbClr val="FF0000"/>
                </a:solidFill>
              </a:rPr>
              <a:t>言霊信仰（縁起でもない）</a:t>
            </a:r>
            <a:r>
              <a:rPr kumimoji="1" lang="ja-JP" altLang="en-US" sz="2800" dirty="0" smtClean="0"/>
              <a:t>と戦う</a:t>
            </a:r>
            <a:endParaRPr kumimoji="1" lang="ja-JP" altLang="en-US" sz="2800" dirty="0"/>
          </a:p>
        </p:txBody>
      </p:sp>
      <p:sp>
        <p:nvSpPr>
          <p:cNvPr id="7" name="コンテンツ プレースホルダー 6"/>
          <p:cNvSpPr>
            <a:spLocks noGrp="1"/>
          </p:cNvSpPr>
          <p:nvPr>
            <p:ph sz="half" idx="2"/>
          </p:nvPr>
        </p:nvSpPr>
        <p:spPr>
          <a:xfrm>
            <a:off x="839788" y="2505075"/>
            <a:ext cx="5488441" cy="3684588"/>
          </a:xfrm>
        </p:spPr>
        <p:txBody>
          <a:bodyPr>
            <a:normAutofit fontScale="92500" lnSpcReduction="10000"/>
          </a:bodyPr>
          <a:lstStyle/>
          <a:p>
            <a:pPr>
              <a:lnSpc>
                <a:spcPct val="120000"/>
              </a:lnSpc>
            </a:pPr>
            <a:r>
              <a:rPr kumimoji="1" lang="ja-JP" altLang="en-US" dirty="0" smtClean="0"/>
              <a:t>戦時中は，「中国とアメリカと双方を相手にしたら日本は負ける」とは言えなかった</a:t>
            </a:r>
            <a:r>
              <a:rPr lang="ja-JP" altLang="en-US" dirty="0" smtClean="0"/>
              <a:t>。「負けた場合にどうするか」などと言ったら，命をねらわれた。</a:t>
            </a:r>
            <a:endParaRPr lang="en-US" altLang="ja-JP" dirty="0" smtClean="0"/>
          </a:p>
          <a:p>
            <a:r>
              <a:rPr kumimoji="1" lang="ja-JP" altLang="en-US" dirty="0" smtClean="0"/>
              <a:t>現在でも，契約条項に，「開発に失敗したときの責任」が盛り込まれないことが多い。</a:t>
            </a:r>
            <a:endParaRPr kumimoji="1" lang="en-US" altLang="ja-JP" dirty="0" smtClean="0"/>
          </a:p>
          <a:p>
            <a:r>
              <a:rPr kumimoji="1" lang="ja-JP" altLang="en-US" dirty="0" smtClean="0"/>
              <a:t>これでは，肝心のリスク管理</a:t>
            </a:r>
            <a:r>
              <a:rPr lang="ja-JP" altLang="en-US" dirty="0" smtClean="0"/>
              <a:t>などできるはずがない。</a:t>
            </a:r>
            <a:endParaRPr kumimoji="1" lang="en-US" altLang="ja-JP" dirty="0" smtClean="0"/>
          </a:p>
        </p:txBody>
      </p:sp>
      <p:sp>
        <p:nvSpPr>
          <p:cNvPr id="8" name="テキスト プレースホルダー 7"/>
          <p:cNvSpPr>
            <a:spLocks noGrp="1"/>
          </p:cNvSpPr>
          <p:nvPr>
            <p:ph type="body" sz="quarter" idx="3"/>
          </p:nvPr>
        </p:nvSpPr>
        <p:spPr>
          <a:xfrm>
            <a:off x="6473370" y="1681163"/>
            <a:ext cx="4882018" cy="823912"/>
          </a:xfrm>
        </p:spPr>
        <p:txBody>
          <a:bodyPr>
            <a:normAutofit/>
          </a:bodyPr>
          <a:lstStyle/>
          <a:p>
            <a:r>
              <a:rPr kumimoji="1" lang="ja-JP" altLang="en-US" sz="3200" dirty="0" smtClean="0">
                <a:solidFill>
                  <a:srgbClr val="FF0000"/>
                </a:solidFill>
              </a:rPr>
              <a:t>空気・同調圧力</a:t>
            </a:r>
            <a:r>
              <a:rPr kumimoji="1" lang="ja-JP" altLang="en-US" sz="3200" dirty="0" smtClean="0"/>
              <a:t>と戦う</a:t>
            </a:r>
            <a:endParaRPr kumimoji="1" lang="ja-JP" altLang="en-US" sz="3200" dirty="0"/>
          </a:p>
        </p:txBody>
      </p:sp>
      <p:sp>
        <p:nvSpPr>
          <p:cNvPr id="9" name="コンテンツ プレースホルダー 8"/>
          <p:cNvSpPr>
            <a:spLocks noGrp="1"/>
          </p:cNvSpPr>
          <p:nvPr>
            <p:ph sz="quarter" idx="4"/>
          </p:nvPr>
        </p:nvSpPr>
        <p:spPr>
          <a:xfrm>
            <a:off x="6473370" y="2505075"/>
            <a:ext cx="4882017" cy="3684588"/>
          </a:xfrm>
        </p:spPr>
        <p:txBody>
          <a:bodyPr>
            <a:normAutofit fontScale="92500" lnSpcReduction="10000"/>
          </a:bodyPr>
          <a:lstStyle/>
          <a:p>
            <a:pPr>
              <a:lnSpc>
                <a:spcPct val="110000"/>
              </a:lnSpc>
            </a:pPr>
            <a:r>
              <a:rPr lang="ja-JP" altLang="en-US" dirty="0"/>
              <a:t>声</a:t>
            </a:r>
            <a:r>
              <a:rPr lang="ja-JP" altLang="en-US" dirty="0" smtClean="0"/>
              <a:t>の大きい者</a:t>
            </a:r>
            <a:r>
              <a:rPr lang="ja-JP" altLang="en-US" dirty="0"/>
              <a:t>に</a:t>
            </a:r>
            <a:r>
              <a:rPr kumimoji="1" lang="ja-JP" altLang="en-US" dirty="0" smtClean="0"/>
              <a:t>同調しないと，「空気を読めない」と非難される。</a:t>
            </a:r>
            <a:endParaRPr kumimoji="1" lang="en-US" altLang="ja-JP" dirty="0" smtClean="0"/>
          </a:p>
          <a:p>
            <a:pPr>
              <a:lnSpc>
                <a:spcPct val="110000"/>
              </a:lnSpc>
            </a:pPr>
            <a:r>
              <a:rPr lang="ja-JP" altLang="en-US" dirty="0" smtClean="0"/>
              <a:t>「反対をしようと思ったが，まともなことを言える雰囲気ではなかった。」というのが，言い訳として認められている。</a:t>
            </a:r>
            <a:endParaRPr lang="en-US" altLang="ja-JP" dirty="0" smtClean="0"/>
          </a:p>
          <a:p>
            <a:pPr>
              <a:lnSpc>
                <a:spcPct val="110000"/>
              </a:lnSpc>
            </a:pPr>
            <a:r>
              <a:rPr kumimoji="1" lang="ja-JP" altLang="en-US" dirty="0" smtClean="0"/>
              <a:t>これでは，いつまでたっても，失敗を繰り返すだけである。</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20</a:t>
            </a:fld>
            <a:endParaRPr kumimoji="1" lang="ja-JP" altLang="en-US"/>
          </a:p>
        </p:txBody>
      </p:sp>
    </p:spTree>
    <p:extLst>
      <p:ext uri="{BB962C8B-B14F-4D97-AF65-F5344CB8AC3E}">
        <p14:creationId xmlns:p14="http://schemas.microsoft.com/office/powerpoint/2010/main" val="163478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3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2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wipe(up)">
                                      <p:cBhvr>
                                        <p:cTn id="22" dur="1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wipe(up)">
                                      <p:cBhvr>
                                        <p:cTn id="27" dur="30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wipe(up)">
                                      <p:cBhvr>
                                        <p:cTn id="32" dur="1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同調圧力とは異なる「和の精神」とは何か</a:t>
            </a:r>
            <a:r>
              <a:rPr kumimoji="1" lang="en-US" altLang="ja-JP" dirty="0" smtClean="0"/>
              <a:t/>
            </a:r>
            <a:br>
              <a:rPr kumimoji="1" lang="en-US" altLang="ja-JP" dirty="0" smtClean="0"/>
            </a:br>
            <a:r>
              <a:rPr kumimoji="1" lang="ja-JP" altLang="en-US" sz="2800" dirty="0" smtClean="0"/>
              <a:t>「</a:t>
            </a:r>
            <a:r>
              <a:rPr lang="ja-JP" altLang="en-US" sz="2800" dirty="0" smtClean="0"/>
              <a:t>君子は和して同ぜず，小人は同じて和せず」（論語・子路第</a:t>
            </a:r>
            <a:r>
              <a:rPr lang="en-US" altLang="ja-JP" sz="2800" dirty="0" smtClean="0"/>
              <a:t>13</a:t>
            </a:r>
            <a:r>
              <a:rPr lang="ja-JP" altLang="en-US" sz="2800" dirty="0" smtClean="0"/>
              <a:t>）</a:t>
            </a:r>
            <a:endParaRPr kumimoji="1" lang="ja-JP" altLang="en-US" sz="2800" dirty="0"/>
          </a:p>
        </p:txBody>
      </p:sp>
      <p:sp>
        <p:nvSpPr>
          <p:cNvPr id="6" name="コンテンツ プレースホルダー 5"/>
          <p:cNvSpPr>
            <a:spLocks noGrp="1"/>
          </p:cNvSpPr>
          <p:nvPr>
            <p:ph sz="half" idx="1"/>
          </p:nvPr>
        </p:nvSpPr>
        <p:spPr>
          <a:xfrm>
            <a:off x="838200" y="1825625"/>
            <a:ext cx="4024086" cy="4351338"/>
          </a:xfrm>
        </p:spPr>
        <p:txBody>
          <a:bodyPr>
            <a:noAutofit/>
          </a:bodyPr>
          <a:lstStyle/>
          <a:p>
            <a:pPr>
              <a:lnSpc>
                <a:spcPct val="100000"/>
              </a:lnSpc>
            </a:pPr>
            <a:r>
              <a:rPr lang="ja-JP" altLang="en-US" dirty="0"/>
              <a:t>第</a:t>
            </a:r>
            <a:r>
              <a:rPr lang="en-US" altLang="ja-JP" dirty="0"/>
              <a:t>1</a:t>
            </a:r>
            <a:r>
              <a:rPr lang="ja-JP" altLang="en-US" dirty="0"/>
              <a:t>条</a:t>
            </a:r>
            <a:r>
              <a:rPr lang="en-US" altLang="ja-JP" dirty="0"/>
              <a:t>〔</a:t>
            </a:r>
            <a:r>
              <a:rPr lang="ja-JP" altLang="en-US" dirty="0"/>
              <a:t>和の精神</a:t>
            </a:r>
            <a:r>
              <a:rPr lang="en-US" altLang="ja-JP" dirty="0"/>
              <a:t>〕</a:t>
            </a:r>
          </a:p>
          <a:p>
            <a:pPr lvl="1">
              <a:lnSpc>
                <a:spcPct val="100000"/>
              </a:lnSpc>
            </a:pPr>
            <a:r>
              <a:rPr lang="ja-JP" altLang="en-US" sz="2000" b="1" dirty="0">
                <a:solidFill>
                  <a:schemeClr val="tx2"/>
                </a:solidFill>
              </a:rPr>
              <a:t>和をもつて貴（とうと）</a:t>
            </a:r>
            <a:r>
              <a:rPr lang="ja-JP" altLang="en-US" sz="2000" b="1" dirty="0" err="1">
                <a:solidFill>
                  <a:schemeClr val="tx2"/>
                </a:solidFill>
              </a:rPr>
              <a:t>しとな</a:t>
            </a:r>
            <a:r>
              <a:rPr lang="ja-JP" altLang="en-US" sz="2000" b="1" dirty="0">
                <a:solidFill>
                  <a:schemeClr val="tx2"/>
                </a:solidFill>
              </a:rPr>
              <a:t>し</a:t>
            </a:r>
            <a:r>
              <a:rPr lang="en-US" altLang="ja-JP" sz="2000" dirty="0"/>
              <a:t>〔</a:t>
            </a:r>
            <a:r>
              <a:rPr lang="ja-JP" altLang="en-US" sz="2000" dirty="0"/>
              <a:t>孔子</a:t>
            </a:r>
            <a:r>
              <a:rPr lang="en-US" altLang="ja-JP" sz="2000" dirty="0"/>
              <a:t>〕</a:t>
            </a:r>
            <a:r>
              <a:rPr lang="ja-JP" altLang="en-US" sz="2000" dirty="0" err="1"/>
              <a:t>，</a:t>
            </a:r>
            <a:r>
              <a:rPr lang="ja-JP" altLang="en-US" sz="2000" dirty="0"/>
              <a:t>忤（さから）</a:t>
            </a:r>
            <a:r>
              <a:rPr lang="ja-JP" altLang="en-US" sz="2000" dirty="0" err="1"/>
              <a:t>う</a:t>
            </a:r>
            <a:r>
              <a:rPr lang="ja-JP" altLang="en-US" sz="2000" dirty="0"/>
              <a:t>ことなきを宗とせよ。</a:t>
            </a:r>
          </a:p>
          <a:p>
            <a:pPr lvl="1">
              <a:lnSpc>
                <a:spcPct val="100000"/>
              </a:lnSpc>
            </a:pPr>
            <a:r>
              <a:rPr lang="ja-JP" altLang="en-US" sz="2000" dirty="0"/>
              <a:t>人みな党（たむら）あり，また達（さと）</a:t>
            </a:r>
            <a:r>
              <a:rPr lang="ja-JP" altLang="en-US" sz="2000" dirty="0" err="1"/>
              <a:t>れる</a:t>
            </a:r>
            <a:r>
              <a:rPr lang="ja-JP" altLang="en-US" sz="2000" dirty="0"/>
              <a:t>者少なし。ここをもつて，あるいは君父に順わず，また隣里に違（たが）う。</a:t>
            </a:r>
            <a:endParaRPr lang="en-US" altLang="ja-JP" sz="2000" dirty="0"/>
          </a:p>
          <a:p>
            <a:pPr lvl="1">
              <a:lnSpc>
                <a:spcPct val="100000"/>
              </a:lnSpc>
            </a:pPr>
            <a:r>
              <a:rPr lang="ja-JP" altLang="en-US" sz="2000" dirty="0"/>
              <a:t>しかれども，</a:t>
            </a:r>
            <a:r>
              <a:rPr lang="ja-JP" altLang="en-US" sz="2000" b="1" dirty="0">
                <a:solidFill>
                  <a:schemeClr val="tx2"/>
                </a:solidFill>
              </a:rPr>
              <a:t>上和（かみやわら）ぎ，下睦（しもむつ）びて，事を論ずるに諧（かな）うときは，すなわち事理（じり）自ら通ず。何事か成ら</a:t>
            </a:r>
            <a:r>
              <a:rPr lang="ja-JP" altLang="en-US" sz="2000" b="1" dirty="0" err="1">
                <a:solidFill>
                  <a:schemeClr val="tx2"/>
                </a:solidFill>
              </a:rPr>
              <a:t>ざらん</a:t>
            </a:r>
            <a:r>
              <a:rPr lang="ja-JP" altLang="en-US" sz="2000" b="1" dirty="0">
                <a:solidFill>
                  <a:schemeClr val="tx2"/>
                </a:solidFill>
              </a:rPr>
              <a:t>。</a:t>
            </a:r>
            <a:endParaRPr lang="en-US" altLang="ja-JP" sz="2000" b="1" dirty="0">
              <a:solidFill>
                <a:schemeClr val="tx2"/>
              </a:solidFill>
            </a:endParaRPr>
          </a:p>
          <a:p>
            <a:pPr marL="0" indent="0">
              <a:lnSpc>
                <a:spcPct val="100000"/>
              </a:lnSpc>
              <a:buNone/>
            </a:pPr>
            <a:endParaRPr kumimoji="1" lang="ja-JP" altLang="en-US" sz="3200" dirty="0"/>
          </a:p>
        </p:txBody>
      </p:sp>
      <p:sp>
        <p:nvSpPr>
          <p:cNvPr id="7" name="コンテンツ プレースホルダー 6"/>
          <p:cNvSpPr>
            <a:spLocks noGrp="1"/>
          </p:cNvSpPr>
          <p:nvPr>
            <p:ph sz="half" idx="2"/>
          </p:nvPr>
        </p:nvSpPr>
        <p:spPr>
          <a:xfrm>
            <a:off x="4862286" y="1825625"/>
            <a:ext cx="6491514" cy="4351338"/>
          </a:xfrm>
        </p:spPr>
        <p:txBody>
          <a:bodyPr>
            <a:normAutofit/>
          </a:bodyPr>
          <a:lstStyle/>
          <a:p>
            <a:pPr>
              <a:lnSpc>
                <a:spcPct val="100000"/>
              </a:lnSpc>
            </a:pPr>
            <a:r>
              <a:rPr lang="ja-JP" altLang="en-US" sz="2400" dirty="0"/>
              <a:t>第</a:t>
            </a:r>
            <a:r>
              <a:rPr lang="en-US" altLang="ja-JP" sz="2400" dirty="0"/>
              <a:t>10</a:t>
            </a:r>
            <a:r>
              <a:rPr lang="ja-JP" altLang="en-US" sz="2400" dirty="0"/>
              <a:t>条</a:t>
            </a:r>
            <a:r>
              <a:rPr lang="en-US" altLang="ja-JP" sz="2400" dirty="0"/>
              <a:t>〔</a:t>
            </a:r>
            <a:r>
              <a:rPr lang="ja-JP" altLang="en-US" sz="2400" dirty="0"/>
              <a:t>仏教の教え：議論の前提条件</a:t>
            </a:r>
            <a:r>
              <a:rPr lang="en-US" altLang="ja-JP" sz="2400" dirty="0"/>
              <a:t>〕</a:t>
            </a:r>
          </a:p>
          <a:p>
            <a:pPr lvl="1">
              <a:lnSpc>
                <a:spcPct val="100000"/>
              </a:lnSpc>
            </a:pPr>
            <a:r>
              <a:rPr lang="ja-JP" altLang="en-US" sz="2000" dirty="0"/>
              <a:t>　</a:t>
            </a:r>
            <a:r>
              <a:rPr lang="ja-JP" altLang="en-US" sz="2000" b="1" dirty="0">
                <a:solidFill>
                  <a:schemeClr val="tx2"/>
                </a:solidFill>
              </a:rPr>
              <a:t>心の怒りを絶ち，顔色に怒りを出さないようにし，人が自分と違うからといって怒らないようにせよ</a:t>
            </a:r>
            <a:r>
              <a:rPr lang="ja-JP" altLang="en-US" sz="2000" dirty="0"/>
              <a:t>。</a:t>
            </a:r>
          </a:p>
          <a:p>
            <a:pPr lvl="1">
              <a:lnSpc>
                <a:spcPct val="100000"/>
              </a:lnSpc>
            </a:pPr>
            <a:r>
              <a:rPr lang="ja-JP" altLang="en-US" sz="2000" dirty="0"/>
              <a:t>　人には皆それぞれ心があり，お互いに譲れないところもある。彼がよいと思うことを，自分はよくないと思ったり，自分が良いことだと思っても，彼の方は良くないと思ったりする。</a:t>
            </a:r>
            <a:r>
              <a:rPr lang="ja-JP" altLang="en-US" sz="2000" b="1" dirty="0">
                <a:solidFill>
                  <a:schemeClr val="tx2"/>
                </a:solidFill>
              </a:rPr>
              <a:t>自分が聖者で，彼が愚者ということもない。ともに凡人</a:t>
            </a:r>
            <a:r>
              <a:rPr lang="ja-JP" altLang="en-US" sz="2000" dirty="0"/>
              <a:t>なのである。</a:t>
            </a:r>
          </a:p>
          <a:p>
            <a:pPr lvl="1">
              <a:lnSpc>
                <a:spcPct val="100000"/>
              </a:lnSpc>
            </a:pPr>
            <a:r>
              <a:rPr lang="ja-JP" altLang="en-US" sz="2000" dirty="0"/>
              <a:t>　是非の理は誰も定めることはできない。お互いに賢者でもあり愚者でもあることは，</a:t>
            </a:r>
            <a:r>
              <a:rPr lang="ja-JP" altLang="en-US" sz="2000" b="1" dirty="0">
                <a:solidFill>
                  <a:schemeClr val="tx2"/>
                </a:solidFill>
              </a:rPr>
              <a:t>端のない環</a:t>
            </a:r>
            <a:r>
              <a:rPr lang="ja-JP" altLang="en-US" sz="2000" dirty="0"/>
              <a:t>のようなものだ。相手が怒ったら，自分が過ちをしているのではないかと反省する。自分一人が正しいと思っても，衆人の意見も尊重し，その行なうところに従うがよい</a:t>
            </a:r>
            <a:r>
              <a:rPr lang="ja-JP" altLang="en-US" sz="2000" dirty="0" smtClean="0"/>
              <a:t>。</a:t>
            </a:r>
            <a:endParaRPr lang="ja-JP" altLang="en-US" sz="2000"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21</a:t>
            </a:fld>
            <a:endParaRPr kumimoji="1" lang="ja-JP" altLang="en-US"/>
          </a:p>
        </p:txBody>
      </p:sp>
    </p:spTree>
    <p:extLst>
      <p:ext uri="{BB962C8B-B14F-4D97-AF65-F5344CB8AC3E}">
        <p14:creationId xmlns:p14="http://schemas.microsoft.com/office/powerpoint/2010/main" val="83309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2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up)">
                                      <p:cBhvr>
                                        <p:cTn id="17" dur="30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up)">
                                      <p:cBhvr>
                                        <p:cTn id="22" dur="1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wipe(up)">
                                      <p:cBhvr>
                                        <p:cTn id="27" dur="30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wipe(up)">
                                      <p:cBhvr>
                                        <p:cTn id="32" dur="3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グローバル人材育成の目標</a:t>
            </a:r>
            <a:endParaRPr kumimoji="1" lang="ja-JP" altLang="en-US" dirty="0"/>
          </a:p>
        </p:txBody>
      </p:sp>
      <p:sp>
        <p:nvSpPr>
          <p:cNvPr id="5" name="コンテンツ プレースホルダー 4"/>
          <p:cNvSpPr>
            <a:spLocks noGrp="1"/>
          </p:cNvSpPr>
          <p:nvPr>
            <p:ph sz="half" idx="1"/>
          </p:nvPr>
        </p:nvSpPr>
        <p:spPr>
          <a:xfrm>
            <a:off x="838200" y="1825625"/>
            <a:ext cx="4445000" cy="4351338"/>
          </a:xfrm>
        </p:spPr>
        <p:txBody>
          <a:bodyPr>
            <a:normAutofit/>
          </a:bodyPr>
          <a:lstStyle/>
          <a:p>
            <a:pPr>
              <a:lnSpc>
                <a:spcPct val="100000"/>
              </a:lnSpc>
            </a:pPr>
            <a:r>
              <a:rPr lang="ja-JP" altLang="en-US" sz="3200" b="1" dirty="0" smtClean="0"/>
              <a:t>自立力</a:t>
            </a:r>
            <a:endParaRPr lang="en-US" altLang="ja-JP" sz="3200" b="1" dirty="0" smtClean="0"/>
          </a:p>
          <a:p>
            <a:pPr lvl="1">
              <a:lnSpc>
                <a:spcPct val="100000"/>
              </a:lnSpc>
            </a:pPr>
            <a:r>
              <a:rPr lang="ja-JP" altLang="en-US" sz="2800" b="1" dirty="0" smtClean="0"/>
              <a:t>個人としての起業力を獲得する（就活革命）</a:t>
            </a:r>
            <a:endParaRPr lang="en-US" altLang="ja-JP" sz="2800" b="1" dirty="0" smtClean="0"/>
          </a:p>
          <a:p>
            <a:pPr>
              <a:lnSpc>
                <a:spcPct val="100000"/>
              </a:lnSpc>
            </a:pPr>
            <a:r>
              <a:rPr lang="ja-JP" altLang="en-US" sz="3200" dirty="0" smtClean="0"/>
              <a:t>交渉力</a:t>
            </a:r>
            <a:endParaRPr lang="en-US" altLang="ja-JP" sz="3200" dirty="0" smtClean="0"/>
          </a:p>
          <a:p>
            <a:pPr lvl="1">
              <a:lnSpc>
                <a:spcPct val="100000"/>
              </a:lnSpc>
            </a:pPr>
            <a:r>
              <a:rPr lang="ja-JP" altLang="en-US" sz="2800" b="1" dirty="0" smtClean="0"/>
              <a:t>当事者も，専門家も，世論も，いずれも納得する着地点があることについてのゆるぎない信念を持つ（着地点革命）。</a:t>
            </a:r>
            <a:endParaRPr lang="en-US" altLang="ja-JP" sz="2800" b="1" dirty="0"/>
          </a:p>
          <a:p>
            <a:pPr>
              <a:lnSpc>
                <a:spcPct val="100000"/>
              </a:lnSpc>
            </a:pPr>
            <a:endParaRPr lang="en-US" altLang="ja-JP" sz="3200" b="1" dirty="0" smtClean="0"/>
          </a:p>
          <a:p>
            <a:pPr>
              <a:lnSpc>
                <a:spcPct val="100000"/>
              </a:lnSpc>
            </a:pPr>
            <a:endParaRPr lang="en-US" altLang="ja-JP" sz="3200" b="1" dirty="0" smtClean="0"/>
          </a:p>
          <a:p>
            <a:pPr>
              <a:lnSpc>
                <a:spcPct val="100000"/>
              </a:lnSpc>
            </a:pPr>
            <a:endParaRPr kumimoji="1" lang="ja-JP" altLang="en-US" sz="3200" dirty="0"/>
          </a:p>
        </p:txBody>
      </p:sp>
      <p:sp>
        <p:nvSpPr>
          <p:cNvPr id="6" name="コンテンツ プレースホルダー 5"/>
          <p:cNvSpPr>
            <a:spLocks noGrp="1"/>
          </p:cNvSpPr>
          <p:nvPr>
            <p:ph sz="half" idx="2"/>
          </p:nvPr>
        </p:nvSpPr>
        <p:spPr>
          <a:xfrm>
            <a:off x="5675086" y="1825625"/>
            <a:ext cx="5678714" cy="4351338"/>
          </a:xfrm>
        </p:spPr>
        <p:txBody>
          <a:bodyPr>
            <a:noAutofit/>
          </a:bodyPr>
          <a:lstStyle/>
          <a:p>
            <a:pPr>
              <a:lnSpc>
                <a:spcPct val="100000"/>
              </a:lnSpc>
            </a:pPr>
            <a:r>
              <a:rPr lang="ja-JP" altLang="en-US" sz="3200" dirty="0" smtClean="0"/>
              <a:t>紛争解決力</a:t>
            </a:r>
            <a:endParaRPr lang="en-US" altLang="ja-JP" sz="3200" dirty="0" smtClean="0"/>
          </a:p>
          <a:p>
            <a:pPr lvl="1">
              <a:lnSpc>
                <a:spcPct val="100000"/>
              </a:lnSpc>
            </a:pPr>
            <a:r>
              <a:rPr lang="ja-JP" altLang="en-US" sz="2800" b="1" dirty="0" smtClean="0"/>
              <a:t>記録に残っても恥ずかしくないよう「法の支配」を忘れず，空気に流されない（空気破壊革命）。</a:t>
            </a:r>
            <a:endParaRPr lang="en-US" altLang="ja-JP" sz="2800" b="1" dirty="0" smtClean="0"/>
          </a:p>
          <a:p>
            <a:pPr>
              <a:lnSpc>
                <a:spcPct val="100000"/>
              </a:lnSpc>
            </a:pPr>
            <a:r>
              <a:rPr lang="ja-JP" altLang="en-US" sz="3200" dirty="0" smtClean="0"/>
              <a:t>目標デザイン力</a:t>
            </a:r>
            <a:endParaRPr lang="en-US" altLang="ja-JP" sz="3200" dirty="0" smtClean="0"/>
          </a:p>
          <a:p>
            <a:pPr lvl="1">
              <a:lnSpc>
                <a:spcPct val="100000"/>
              </a:lnSpc>
            </a:pPr>
            <a:r>
              <a:rPr lang="ja-JP" altLang="en-US" sz="2800" b="1" dirty="0" smtClean="0"/>
              <a:t>将来は予想できないが，あらゆる可能性を想定してシミュレーションすることを怠らない（ルール・デザイン革命）。</a:t>
            </a:r>
            <a:endParaRPr lang="en-US" altLang="ja-JP" sz="2800" dirty="0" smtClean="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22</a:t>
            </a:fld>
            <a:endParaRPr kumimoji="1" lang="ja-JP" altLang="en-US"/>
          </a:p>
        </p:txBody>
      </p:sp>
    </p:spTree>
    <p:extLst>
      <p:ext uri="{BB962C8B-B14F-4D97-AF65-F5344CB8AC3E}">
        <p14:creationId xmlns:p14="http://schemas.microsoft.com/office/powerpoint/2010/main" val="6386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up)">
                                      <p:cBhvr>
                                        <p:cTn id="7" dur="1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up)">
                                      <p:cBhvr>
                                        <p:cTn id="12" dur="3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2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sz="6000" dirty="0" smtClean="0"/>
              <a:t>結論</a:t>
            </a:r>
            <a:endParaRPr kumimoji="1" lang="ja-JP" altLang="en-US" sz="6000" dirty="0"/>
          </a:p>
        </p:txBody>
      </p:sp>
      <p:sp>
        <p:nvSpPr>
          <p:cNvPr id="8" name="コンテンツ プレースホルダー 7"/>
          <p:cNvSpPr>
            <a:spLocks noGrp="1"/>
          </p:cNvSpPr>
          <p:nvPr>
            <p:ph idx="1"/>
          </p:nvPr>
        </p:nvSpPr>
        <p:spPr/>
        <p:txBody>
          <a:bodyPr>
            <a:noAutofit/>
          </a:bodyPr>
          <a:lstStyle/>
          <a:p>
            <a:r>
              <a:rPr lang="ja-JP" altLang="en-US" sz="4000" dirty="0"/>
              <a:t>「法と</a:t>
            </a:r>
            <a:r>
              <a:rPr lang="en-US" altLang="ja-JP" sz="4000" dirty="0"/>
              <a:t>AI</a:t>
            </a:r>
            <a:r>
              <a:rPr lang="ja-JP" altLang="en-US" sz="4000" dirty="0"/>
              <a:t>」の研究の目標は，安易な「法曹支援システム」とすべきではなく</a:t>
            </a:r>
            <a:r>
              <a:rPr lang="ja-JP" altLang="en-US" sz="4000" dirty="0" smtClean="0"/>
              <a:t>，</a:t>
            </a:r>
            <a:endParaRPr lang="en-US" altLang="ja-JP" sz="4000" dirty="0" smtClean="0"/>
          </a:p>
          <a:p>
            <a:r>
              <a:rPr lang="ja-JP" altLang="en-US" sz="4000" dirty="0" smtClean="0"/>
              <a:t>裁</a:t>
            </a:r>
            <a:r>
              <a:rPr lang="ja-JP" altLang="en-US" sz="4000" dirty="0"/>
              <a:t>判官を教育すると同時に，国民が裁判官を罷免できる制度であるである最高裁の裁判官の国民</a:t>
            </a:r>
            <a:r>
              <a:rPr lang="ja-JP" altLang="en-US" sz="4000" dirty="0" smtClean="0"/>
              <a:t>審査（憲法</a:t>
            </a:r>
            <a:r>
              <a:rPr lang="en-US" altLang="ja-JP" sz="4000" dirty="0" smtClean="0"/>
              <a:t>79</a:t>
            </a:r>
            <a:r>
              <a:rPr lang="ja-JP" altLang="en-US" sz="4000" dirty="0" smtClean="0"/>
              <a:t>条）を</a:t>
            </a:r>
            <a:r>
              <a:rPr lang="ja-JP" altLang="en-US" sz="4000" dirty="0"/>
              <a:t>実質化するためにも</a:t>
            </a:r>
            <a:r>
              <a:rPr lang="ja-JP" altLang="en-US" sz="4000" dirty="0" smtClean="0"/>
              <a:t>，</a:t>
            </a:r>
            <a:endParaRPr lang="en-US" altLang="ja-JP" sz="4000" dirty="0" smtClean="0"/>
          </a:p>
          <a:p>
            <a:r>
              <a:rPr lang="ja-JP" altLang="en-US" sz="4000" dirty="0" smtClean="0"/>
              <a:t>「</a:t>
            </a:r>
            <a:r>
              <a:rPr lang="ja-JP" altLang="en-US" sz="4000" dirty="0"/>
              <a:t>判決文自動作成システム」の開発研究とすべきである。</a:t>
            </a:r>
            <a:endParaRPr kumimoji="1" lang="ja-JP" altLang="en-US" sz="4000" dirty="0"/>
          </a:p>
        </p:txBody>
      </p:sp>
      <p:sp>
        <p:nvSpPr>
          <p:cNvPr id="5" name="日付プレースホルダー 4"/>
          <p:cNvSpPr>
            <a:spLocks noGrp="1"/>
          </p:cNvSpPr>
          <p:nvPr>
            <p:ph type="dt" sz="half" idx="10"/>
          </p:nvPr>
        </p:nvSpPr>
        <p:spPr/>
        <p:txBody>
          <a:bodyPr/>
          <a:lstStyle/>
          <a:p>
            <a:r>
              <a:rPr kumimoji="1" lang="en-US" altLang="ja-JP" smtClean="0"/>
              <a:t>2017/9/17</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23</a:t>
            </a:fld>
            <a:endParaRPr kumimoji="1" lang="ja-JP" altLang="en-US"/>
          </a:p>
        </p:txBody>
      </p:sp>
    </p:spTree>
    <p:extLst>
      <p:ext uri="{BB962C8B-B14F-4D97-AF65-F5344CB8AC3E}">
        <p14:creationId xmlns:p14="http://schemas.microsoft.com/office/powerpoint/2010/main" val="359123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3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2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1850" y="824367"/>
            <a:ext cx="10515600" cy="1062490"/>
          </a:xfrm>
        </p:spPr>
        <p:txBody>
          <a:bodyPr/>
          <a:lstStyle/>
          <a:p>
            <a:r>
              <a:rPr kumimoji="1" lang="ja-JP" altLang="en-US" dirty="0" smtClean="0"/>
              <a:t>問題提起（</a:t>
            </a:r>
            <a:r>
              <a:rPr kumimoji="1" lang="en-US" altLang="ja-JP" dirty="0" smtClean="0"/>
              <a:t>AI</a:t>
            </a:r>
            <a:r>
              <a:rPr kumimoji="1" lang="ja-JP" altLang="en-US" dirty="0" err="1" smtClean="0"/>
              <a:t>への</a:t>
            </a:r>
            <a:r>
              <a:rPr kumimoji="1" lang="ja-JP" altLang="en-US" dirty="0" smtClean="0"/>
              <a:t>期待）</a:t>
            </a:r>
            <a:endParaRPr kumimoji="1" lang="ja-JP" altLang="en-US" dirty="0"/>
          </a:p>
        </p:txBody>
      </p:sp>
      <p:sp>
        <p:nvSpPr>
          <p:cNvPr id="8" name="テキスト プレースホルダー 7"/>
          <p:cNvSpPr>
            <a:spLocks noGrp="1"/>
          </p:cNvSpPr>
          <p:nvPr>
            <p:ph type="body" idx="1"/>
          </p:nvPr>
        </p:nvSpPr>
        <p:spPr>
          <a:xfrm>
            <a:off x="831850" y="2002972"/>
            <a:ext cx="10515600" cy="4093028"/>
          </a:xfrm>
        </p:spPr>
        <p:txBody>
          <a:bodyPr>
            <a:normAutofit fontScale="70000" lnSpcReduction="20000"/>
          </a:bodyPr>
          <a:lstStyle/>
          <a:p>
            <a:pPr marL="342900" indent="-342900">
              <a:lnSpc>
                <a:spcPct val="120000"/>
              </a:lnSpc>
              <a:buFont typeface="Wingdings" panose="05000000000000000000" pitchFamily="2" charset="2"/>
              <a:buChar char="n"/>
            </a:pPr>
            <a:r>
              <a:rPr kumimoji="1" lang="ja-JP" altLang="en-US" sz="3400" dirty="0" smtClean="0">
                <a:solidFill>
                  <a:schemeClr val="tx1"/>
                </a:solidFill>
              </a:rPr>
              <a:t>判決文の自動作成</a:t>
            </a:r>
            <a:endParaRPr kumimoji="1" lang="en-US" altLang="ja-JP" sz="3400" dirty="0" smtClean="0">
              <a:solidFill>
                <a:schemeClr val="tx1"/>
              </a:solidFill>
            </a:endParaRPr>
          </a:p>
          <a:p>
            <a:pPr marL="800100" lvl="1" indent="-342900">
              <a:lnSpc>
                <a:spcPct val="120000"/>
              </a:lnSpc>
              <a:buFont typeface="Wingdings" panose="05000000000000000000" pitchFamily="2" charset="2"/>
              <a:buChar char="n"/>
            </a:pPr>
            <a:r>
              <a:rPr lang="ja-JP" altLang="en-US" sz="3000" dirty="0" smtClean="0">
                <a:solidFill>
                  <a:schemeClr val="tx1"/>
                </a:solidFill>
              </a:rPr>
              <a:t>事実とルールの論理化</a:t>
            </a:r>
            <a:endParaRPr kumimoji="1" lang="en-US" altLang="ja-JP" sz="3000" dirty="0" smtClean="0">
              <a:solidFill>
                <a:schemeClr val="tx1"/>
              </a:solidFill>
            </a:endParaRPr>
          </a:p>
          <a:p>
            <a:pPr marL="1257300" lvl="2" indent="-342900">
              <a:lnSpc>
                <a:spcPct val="120000"/>
              </a:lnSpc>
              <a:buFont typeface="Wingdings" panose="05000000000000000000" pitchFamily="2" charset="2"/>
              <a:buChar char="n"/>
            </a:pPr>
            <a:r>
              <a:rPr lang="ja-JP" altLang="en-US" sz="2800" dirty="0" smtClean="0">
                <a:solidFill>
                  <a:schemeClr val="tx1"/>
                </a:solidFill>
              </a:rPr>
              <a:t>自然言語による事実の記述を論理へ</a:t>
            </a:r>
            <a:endParaRPr lang="en-US" altLang="ja-JP" sz="2800" dirty="0" smtClean="0">
              <a:solidFill>
                <a:schemeClr val="tx1"/>
              </a:solidFill>
            </a:endParaRPr>
          </a:p>
          <a:p>
            <a:pPr marL="1257300" lvl="2" indent="-342900">
              <a:lnSpc>
                <a:spcPct val="120000"/>
              </a:lnSpc>
              <a:buFont typeface="Wingdings" panose="05000000000000000000" pitchFamily="2" charset="2"/>
              <a:buChar char="n"/>
            </a:pPr>
            <a:r>
              <a:rPr kumimoji="1" lang="ja-JP" altLang="en-US" sz="2800" dirty="0">
                <a:solidFill>
                  <a:schemeClr val="tx1"/>
                </a:solidFill>
              </a:rPr>
              <a:t>論理化</a:t>
            </a:r>
            <a:r>
              <a:rPr kumimoji="1" lang="ja-JP" altLang="en-US" sz="2800" dirty="0" smtClean="0">
                <a:solidFill>
                  <a:schemeClr val="tx1"/>
                </a:solidFill>
              </a:rPr>
              <a:t>された事実に適合するルールの発見</a:t>
            </a:r>
            <a:endParaRPr kumimoji="1" lang="en-US" altLang="ja-JP" sz="2800" dirty="0" smtClean="0">
              <a:solidFill>
                <a:schemeClr val="tx1"/>
              </a:solidFill>
            </a:endParaRPr>
          </a:p>
          <a:p>
            <a:pPr marL="1257300" lvl="2" indent="-342900">
              <a:lnSpc>
                <a:spcPct val="120000"/>
              </a:lnSpc>
              <a:buFont typeface="Wingdings" panose="05000000000000000000" pitchFamily="2" charset="2"/>
              <a:buChar char="n"/>
            </a:pPr>
            <a:r>
              <a:rPr lang="ja-JP" altLang="en-US" sz="2800" dirty="0" smtClean="0">
                <a:solidFill>
                  <a:schemeClr val="tx1"/>
                </a:solidFill>
              </a:rPr>
              <a:t>ルールの論理化</a:t>
            </a:r>
            <a:endParaRPr lang="en-US" altLang="ja-JP" sz="2800" dirty="0" smtClean="0">
              <a:solidFill>
                <a:schemeClr val="tx1"/>
              </a:solidFill>
            </a:endParaRPr>
          </a:p>
          <a:p>
            <a:pPr marL="800100" lvl="1" indent="-342900">
              <a:lnSpc>
                <a:spcPct val="120000"/>
              </a:lnSpc>
              <a:buFont typeface="Wingdings" panose="05000000000000000000" pitchFamily="2" charset="2"/>
              <a:buChar char="n"/>
            </a:pPr>
            <a:r>
              <a:rPr lang="ja-JP" altLang="en-US" sz="3000" dirty="0" smtClean="0">
                <a:solidFill>
                  <a:schemeClr val="tx1"/>
                </a:solidFill>
              </a:rPr>
              <a:t>論理化された事実への論理化されたルールの適用</a:t>
            </a:r>
            <a:endParaRPr lang="en-US" altLang="ja-JP" sz="3000" dirty="0" smtClean="0">
              <a:solidFill>
                <a:schemeClr val="tx1"/>
              </a:solidFill>
            </a:endParaRPr>
          </a:p>
          <a:p>
            <a:pPr marL="1257300" lvl="2" indent="-342900">
              <a:lnSpc>
                <a:spcPct val="120000"/>
              </a:lnSpc>
              <a:buFont typeface="Wingdings" panose="05000000000000000000" pitchFamily="2" charset="2"/>
              <a:buChar char="n"/>
            </a:pPr>
            <a:r>
              <a:rPr kumimoji="1" lang="ja-JP" altLang="en-US" sz="2800" dirty="0">
                <a:solidFill>
                  <a:schemeClr val="tx1"/>
                </a:solidFill>
              </a:rPr>
              <a:t>論理化</a:t>
            </a:r>
            <a:r>
              <a:rPr kumimoji="1" lang="ja-JP" altLang="en-US" sz="2800" dirty="0" smtClean="0">
                <a:solidFill>
                  <a:schemeClr val="tx1"/>
                </a:solidFill>
              </a:rPr>
              <a:t>されたルールへの論理化された事実の適用</a:t>
            </a:r>
            <a:endParaRPr kumimoji="1" lang="en-US" altLang="ja-JP" sz="2800" dirty="0" smtClean="0">
              <a:solidFill>
                <a:schemeClr val="tx1"/>
              </a:solidFill>
            </a:endParaRPr>
          </a:p>
          <a:p>
            <a:pPr marL="1257300" lvl="2" indent="-342900">
              <a:lnSpc>
                <a:spcPct val="120000"/>
              </a:lnSpc>
              <a:buFont typeface="Wingdings" panose="05000000000000000000" pitchFamily="2" charset="2"/>
              <a:buChar char="n"/>
            </a:pPr>
            <a:r>
              <a:rPr lang="ja-JP" altLang="en-US" sz="2800" dirty="0" smtClean="0">
                <a:solidFill>
                  <a:schemeClr val="tx1"/>
                </a:solidFill>
              </a:rPr>
              <a:t>複数の適用結果の間での議論</a:t>
            </a:r>
            <a:endParaRPr lang="en-US" altLang="ja-JP" sz="2800" dirty="0" smtClean="0">
              <a:solidFill>
                <a:schemeClr val="tx1"/>
              </a:solidFill>
            </a:endParaRPr>
          </a:p>
          <a:p>
            <a:pPr marL="1257300" lvl="2" indent="-342900">
              <a:lnSpc>
                <a:spcPct val="120000"/>
              </a:lnSpc>
              <a:buFont typeface="Wingdings" panose="05000000000000000000" pitchFamily="2" charset="2"/>
              <a:buChar char="n"/>
            </a:pPr>
            <a:r>
              <a:rPr lang="ja-JP" altLang="en-US" sz="2800" dirty="0">
                <a:solidFill>
                  <a:schemeClr val="tx1"/>
                </a:solidFill>
              </a:rPr>
              <a:t>結論</a:t>
            </a:r>
            <a:r>
              <a:rPr lang="ja-JP" altLang="en-US" sz="2800" dirty="0" smtClean="0">
                <a:solidFill>
                  <a:schemeClr val="tx1"/>
                </a:solidFill>
              </a:rPr>
              <a:t>としての判決の論理</a:t>
            </a:r>
            <a:endParaRPr lang="en-US" altLang="ja-JP" sz="2800" dirty="0" smtClean="0">
              <a:solidFill>
                <a:schemeClr val="tx1"/>
              </a:solidFill>
            </a:endParaRPr>
          </a:p>
          <a:p>
            <a:pPr marL="800100" lvl="1" indent="-342900">
              <a:lnSpc>
                <a:spcPct val="120000"/>
              </a:lnSpc>
              <a:buFont typeface="Wingdings" panose="05000000000000000000" pitchFamily="2" charset="2"/>
              <a:buChar char="n"/>
            </a:pPr>
            <a:r>
              <a:rPr kumimoji="1" lang="ja-JP" altLang="en-US" sz="3000" dirty="0">
                <a:solidFill>
                  <a:schemeClr val="tx1"/>
                </a:solidFill>
              </a:rPr>
              <a:t>論理化</a:t>
            </a:r>
            <a:r>
              <a:rPr kumimoji="1" lang="ja-JP" altLang="en-US" sz="3000" dirty="0" smtClean="0">
                <a:solidFill>
                  <a:schemeClr val="tx1"/>
                </a:solidFill>
              </a:rPr>
              <a:t>された判決の自然言語への変換</a:t>
            </a:r>
            <a:endParaRPr kumimoji="1" lang="ja-JP" altLang="en-US" sz="3000" dirty="0">
              <a:solidFill>
                <a:schemeClr val="tx1"/>
              </a:solidFill>
            </a:endParaRPr>
          </a:p>
        </p:txBody>
      </p:sp>
      <p:sp>
        <p:nvSpPr>
          <p:cNvPr id="5" name="日付プレースホルダー 4"/>
          <p:cNvSpPr>
            <a:spLocks noGrp="1"/>
          </p:cNvSpPr>
          <p:nvPr>
            <p:ph type="dt" sz="half" idx="10"/>
          </p:nvPr>
        </p:nvSpPr>
        <p:spPr/>
        <p:txBody>
          <a:bodyPr/>
          <a:lstStyle/>
          <a:p>
            <a:r>
              <a:rPr kumimoji="1" lang="en-US" altLang="ja-JP" smtClean="0"/>
              <a:t>2017/9/17</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3</a:t>
            </a:fld>
            <a:endParaRPr kumimoji="1" lang="ja-JP" altLang="en-US"/>
          </a:p>
        </p:txBody>
      </p:sp>
    </p:spTree>
    <p:extLst>
      <p:ext uri="{BB962C8B-B14F-4D97-AF65-F5344CB8AC3E}">
        <p14:creationId xmlns:p14="http://schemas.microsoft.com/office/powerpoint/2010/main" val="50500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75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75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left)">
                                      <p:cBhvr>
                                        <p:cTn id="22" dur="10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wipe(left)">
                                      <p:cBhvr>
                                        <p:cTn id="27" dur="750"/>
                                        <p:tgtEl>
                                          <p:spTgt spid="8">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wipe(left)">
                                      <p:cBhvr>
                                        <p:cTn id="32" dur="75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法教育の目標（医学との対比において）</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2017/9/17</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4</a:t>
            </a:fld>
            <a:endParaRPr kumimoji="1" lang="ja-JP" altLang="en-US"/>
          </a:p>
        </p:txBody>
      </p:sp>
      <p:sp>
        <p:nvSpPr>
          <p:cNvPr id="7" name="テキスト プレースホルダー 18"/>
          <p:cNvSpPr txBox="1">
            <a:spLocks/>
          </p:cNvSpPr>
          <p:nvPr/>
        </p:nvSpPr>
        <p:spPr>
          <a:xfrm>
            <a:off x="838199" y="1535112"/>
            <a:ext cx="5417652" cy="1029791"/>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dirty="0" smtClean="0"/>
              <a:t>司法改革審議会意見書（</a:t>
            </a:r>
            <a:r>
              <a:rPr lang="en-US" altLang="ja-JP" dirty="0" smtClean="0"/>
              <a:t>2001</a:t>
            </a:r>
            <a:r>
              <a:rPr lang="ja-JP" altLang="en-US" dirty="0" smtClean="0"/>
              <a:t>）</a:t>
            </a:r>
            <a:endParaRPr lang="ja-JP" altLang="en-US" dirty="0"/>
          </a:p>
        </p:txBody>
      </p:sp>
      <p:sp>
        <p:nvSpPr>
          <p:cNvPr id="8" name="コンテンツ プレースホルダー 19"/>
          <p:cNvSpPr txBox="1">
            <a:spLocks/>
          </p:cNvSpPr>
          <p:nvPr/>
        </p:nvSpPr>
        <p:spPr>
          <a:xfrm>
            <a:off x="1008185" y="2564903"/>
            <a:ext cx="2432218" cy="357798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dirty="0" smtClean="0"/>
              <a:t>事実に即して</a:t>
            </a:r>
            <a:r>
              <a:rPr lang="ja-JP" altLang="en-US" dirty="0" smtClean="0"/>
              <a:t>具体的な法的問題を解決していくため必要な</a:t>
            </a:r>
            <a:r>
              <a:rPr lang="ja-JP" altLang="en-US" b="1" dirty="0" smtClean="0"/>
              <a:t>法的分析能力</a:t>
            </a:r>
            <a:r>
              <a:rPr lang="ja-JP" altLang="en-US" dirty="0" smtClean="0"/>
              <a:t>や法的</a:t>
            </a:r>
            <a:r>
              <a:rPr lang="ja-JP" altLang="en-US" b="1" dirty="0" smtClean="0"/>
              <a:t>議論の能力</a:t>
            </a:r>
            <a:r>
              <a:rPr lang="ja-JP" altLang="en-US" dirty="0" smtClean="0"/>
              <a:t>等を育成する。</a:t>
            </a:r>
            <a:endParaRPr lang="ja-JP" altLang="en-US" dirty="0"/>
          </a:p>
        </p:txBody>
      </p:sp>
      <p:sp>
        <p:nvSpPr>
          <p:cNvPr id="9" name="テキスト プレースホルダー 20"/>
          <p:cNvSpPr txBox="1">
            <a:spLocks/>
          </p:cNvSpPr>
          <p:nvPr/>
        </p:nvSpPr>
        <p:spPr>
          <a:xfrm>
            <a:off x="6403488" y="1535112"/>
            <a:ext cx="4041775" cy="1029791"/>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en-US" altLang="ja-JP" dirty="0" smtClean="0"/>
              <a:t>NHK</a:t>
            </a:r>
            <a:r>
              <a:rPr lang="ja-JP" altLang="en-US" dirty="0" smtClean="0"/>
              <a:t>病名推理番組</a:t>
            </a:r>
            <a:endParaRPr lang="en-US" altLang="ja-JP" dirty="0" smtClean="0"/>
          </a:p>
          <a:p>
            <a:pPr algn="ctr"/>
            <a:r>
              <a:rPr lang="ja-JP" altLang="en-US" dirty="0" smtClean="0"/>
              <a:t>総合診療医ドクター</a:t>
            </a:r>
            <a:r>
              <a:rPr lang="en-US" altLang="ja-JP" dirty="0" smtClean="0"/>
              <a:t>G</a:t>
            </a:r>
            <a:endParaRPr lang="ja-JP" altLang="en-US" dirty="0"/>
          </a:p>
        </p:txBody>
      </p:sp>
      <p:sp>
        <p:nvSpPr>
          <p:cNvPr id="10" name="コンテンツ プレースホルダー 21"/>
          <p:cNvSpPr txBox="1">
            <a:spLocks/>
          </p:cNvSpPr>
          <p:nvPr/>
        </p:nvSpPr>
        <p:spPr>
          <a:xfrm>
            <a:off x="5586925" y="4437112"/>
            <a:ext cx="6041488" cy="170578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smtClean="0"/>
              <a:t>患者の病状から，病名を解明し，診療方法を確定するまでのプロセスを見せる。</a:t>
            </a:r>
            <a:endParaRPr lang="en-US" altLang="ja-JP" sz="2000" dirty="0" smtClean="0"/>
          </a:p>
          <a:p>
            <a:pPr lvl="1"/>
            <a:r>
              <a:rPr lang="ja-JP" altLang="en-US" sz="1800" dirty="0" smtClean="0"/>
              <a:t>研修医の最初の見立ては，全て外れ。</a:t>
            </a:r>
            <a:endParaRPr lang="en-US" altLang="ja-JP" sz="1800" dirty="0" smtClean="0"/>
          </a:p>
          <a:p>
            <a:pPr lvl="1"/>
            <a:r>
              <a:rPr lang="ja-JP" altLang="en-US" sz="1800" dirty="0" smtClean="0"/>
              <a:t>総合診療医のアドバイスを受けながら，可能性のある病名を全てチェックし，除外すべきものを除外して，正解にたどり着く。</a:t>
            </a:r>
            <a:endParaRPr lang="ja-JP" altLang="en-US" sz="1800" dirty="0"/>
          </a:p>
        </p:txBody>
      </p:sp>
      <p:pic>
        <p:nvPicPr>
          <p:cNvPr id="11" name="Picture 4" descr="C:\kagayama\WWW\lawschool_jp\kagayama\material\civi_law\contract\obligation\presentation\2015\NHK_DoctorG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7356" y="2600907"/>
            <a:ext cx="3174037"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kagayama\Photo\MyPohtos\themis.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8040" y="2860675"/>
            <a:ext cx="1709286" cy="2861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77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up)">
                                      <p:cBhvr>
                                        <p:cTn id="12" dur="2000"/>
                                        <p:tgtEl>
                                          <p:spTgt spid="8">
                                            <p:txEl>
                                              <p:pRg st="0" end="0"/>
                                            </p:txEl>
                                          </p:spTgt>
                                        </p:tgtEl>
                                      </p:cBhvr>
                                    </p:animEffect>
                                  </p:childTnLst>
                                </p:cTn>
                              </p:par>
                              <p:par>
                                <p:cTn id="13" presetID="6" presetClass="entr" presetSubtype="32" fill="hold" nodeType="withEffect">
                                  <p:stCondLst>
                                    <p:cond delay="750"/>
                                  </p:stCondLst>
                                  <p:childTnLst>
                                    <p:set>
                                      <p:cBhvr>
                                        <p:cTn id="14" dur="1" fill="hold">
                                          <p:stCondLst>
                                            <p:cond delay="0"/>
                                          </p:stCondLst>
                                        </p:cTn>
                                        <p:tgtEl>
                                          <p:spTgt spid="12"/>
                                        </p:tgtEl>
                                        <p:attrNameLst>
                                          <p:attrName>style.visibility</p:attrName>
                                        </p:attrNameLst>
                                      </p:cBhvr>
                                      <p:to>
                                        <p:strVal val="visible"/>
                                      </p:to>
                                    </p:set>
                                    <p:animEffect transition="in" filter="circle(out)">
                                      <p:cBhvr>
                                        <p:cTn id="15" dur="2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750"/>
                                        <p:tgtEl>
                                          <p:spTgt spid="9">
                                            <p:txEl>
                                              <p:pRg st="0" end="0"/>
                                            </p:txEl>
                                          </p:spTgt>
                                        </p:tgtEl>
                                      </p:cBhvr>
                                    </p:animEffect>
                                  </p:childTnLst>
                                </p:cTn>
                              </p:par>
                              <p:par>
                                <p:cTn id="21" presetID="22" presetClass="entr" presetSubtype="8" fill="hold" grpId="0" nodeType="withEffect">
                                  <p:stCondLst>
                                    <p:cond delay="100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wipe(left)">
                                      <p:cBhvr>
                                        <p:cTn id="23" dur="1000"/>
                                        <p:tgtEl>
                                          <p:spTgt spid="9">
                                            <p:txEl>
                                              <p:pRg st="1" end="1"/>
                                            </p:txEl>
                                          </p:spTgt>
                                        </p:tgtEl>
                                      </p:cBhvr>
                                    </p:animEffect>
                                  </p:childTnLst>
                                </p:cTn>
                              </p:par>
                              <p:par>
                                <p:cTn id="24" presetID="4" presetClass="entr" presetSubtype="32" fill="hold" nodeType="withEffect">
                                  <p:stCondLst>
                                    <p:cond delay="1250"/>
                                  </p:stCondLst>
                                  <p:childTnLst>
                                    <p:set>
                                      <p:cBhvr>
                                        <p:cTn id="25" dur="1" fill="hold">
                                          <p:stCondLst>
                                            <p:cond delay="0"/>
                                          </p:stCondLst>
                                        </p:cTn>
                                        <p:tgtEl>
                                          <p:spTgt spid="11"/>
                                        </p:tgtEl>
                                        <p:attrNameLst>
                                          <p:attrName>style.visibility</p:attrName>
                                        </p:attrNameLst>
                                      </p:cBhvr>
                                      <p:to>
                                        <p:strVal val="visible"/>
                                      </p:to>
                                    </p:set>
                                    <p:animEffect transition="in" filter="box(out)">
                                      <p:cBhvr>
                                        <p:cTn id="26" dur="1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wipe(up)">
                                      <p:cBhvr>
                                        <p:cTn id="31" dur="2000"/>
                                        <p:tgtEl>
                                          <p:spTgt spid="1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wipe(left)">
                                      <p:cBhvr>
                                        <p:cTn id="36" dur="1000"/>
                                        <p:tgtEl>
                                          <p:spTgt spid="1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Effect transition="in" filter="wipe(up)">
                                      <p:cBhvr>
                                        <p:cTn id="41" dur="2250"/>
                                        <p:tgtEl>
                                          <p:spTgt spid="10">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mph" presetSubtype="0" repeatCount="3000" fill="remove" nodeType="clickEffect">
                                  <p:stCondLst>
                                    <p:cond delay="0"/>
                                  </p:stCondLst>
                                  <p:childTnLst>
                                    <p:animClr clrSpc="rgb" dir="cw">
                                      <p:cBhvr override="childStyle">
                                        <p:cTn id="45" dur="250" autoRev="1" fill="remove"/>
                                        <p:tgtEl>
                                          <p:spTgt spid="8">
                                            <p:txEl>
                                              <p:pRg st="0" end="0"/>
                                            </p:txEl>
                                          </p:spTgt>
                                        </p:tgtEl>
                                        <p:attrNameLst>
                                          <p:attrName>style.color</p:attrName>
                                        </p:attrNameLst>
                                      </p:cBhvr>
                                      <p:to>
                                        <a:schemeClr val="bg1"/>
                                      </p:to>
                                    </p:animClr>
                                    <p:animClr clrSpc="rgb" dir="cw">
                                      <p:cBhvr>
                                        <p:cTn id="46" dur="250" autoRev="1" fill="remove"/>
                                        <p:tgtEl>
                                          <p:spTgt spid="8">
                                            <p:txEl>
                                              <p:pRg st="0" end="0"/>
                                            </p:txEl>
                                          </p:spTgt>
                                        </p:tgtEl>
                                        <p:attrNameLst>
                                          <p:attrName>fillcolor</p:attrName>
                                        </p:attrNameLst>
                                      </p:cBhvr>
                                      <p:to>
                                        <a:schemeClr val="bg1"/>
                                      </p:to>
                                    </p:animClr>
                                    <p:set>
                                      <p:cBhvr>
                                        <p:cTn id="47" dur="250" autoRev="1" fill="remove"/>
                                        <p:tgtEl>
                                          <p:spTgt spid="8">
                                            <p:txEl>
                                              <p:pRg st="0" end="0"/>
                                            </p:txEl>
                                          </p:spTgt>
                                        </p:tgtEl>
                                        <p:attrNameLst>
                                          <p:attrName>fill.type</p:attrName>
                                        </p:attrNameLst>
                                      </p:cBhvr>
                                      <p:to>
                                        <p:strVal val="solid"/>
                                      </p:to>
                                    </p:set>
                                    <p:set>
                                      <p:cBhvr>
                                        <p:cTn id="48" dur="250" autoRev="1" fill="remove"/>
                                        <p:tgtEl>
                                          <p:spTgt spid="8">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71508"/>
          </a:xfrm>
        </p:spPr>
        <p:txBody>
          <a:bodyPr>
            <a:normAutofit fontScale="90000"/>
          </a:bodyPr>
          <a:lstStyle/>
          <a:p>
            <a:r>
              <a:rPr kumimoji="1" lang="ja-JP" altLang="en-US" dirty="0" smtClean="0"/>
              <a:t>科学的推論の</a:t>
            </a:r>
            <a:r>
              <a:rPr kumimoji="1" lang="en-US" altLang="ja-JP" dirty="0" smtClean="0"/>
              <a:t>3</a:t>
            </a:r>
            <a:r>
              <a:rPr kumimoji="1" lang="ja-JP" altLang="en-US" dirty="0" smtClean="0"/>
              <a:t>類型（ケプラーの発見の推論）</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5</a:t>
            </a:fld>
            <a:endParaRPr kumimoji="1" lang="ja-JP" altLang="en-US"/>
          </a:p>
        </p:txBody>
      </p:sp>
      <p:sp>
        <p:nvSpPr>
          <p:cNvPr id="5" name="テキスト プレースホルダー 3"/>
          <p:cNvSpPr txBox="1">
            <a:spLocks/>
          </p:cNvSpPr>
          <p:nvPr/>
        </p:nvSpPr>
        <p:spPr>
          <a:xfrm>
            <a:off x="1196496" y="1462195"/>
            <a:ext cx="2816268" cy="906115"/>
          </a:xfrm>
          <a:prstGeom prst="rect">
            <a:avLst/>
          </a:prstGeom>
        </p:spPr>
        <p:txBody>
          <a:bodyPr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smtClean="0"/>
              <a:t>演繹（三段論法）</a:t>
            </a:r>
            <a:r>
              <a:rPr lang="en-US" altLang="ja-JP" dirty="0" smtClean="0"/>
              <a:t/>
            </a:r>
            <a:br>
              <a:rPr lang="en-US" altLang="ja-JP" dirty="0" smtClean="0"/>
            </a:br>
            <a:r>
              <a:rPr lang="ja-JP" altLang="en-US" dirty="0" smtClean="0"/>
              <a:t>（</a:t>
            </a:r>
            <a:r>
              <a:rPr lang="en-US" altLang="ja-JP" dirty="0" smtClean="0">
                <a:solidFill>
                  <a:srgbClr val="0070C0"/>
                </a:solidFill>
              </a:rPr>
              <a:t>de</a:t>
            </a:r>
            <a:r>
              <a:rPr lang="en-US" altLang="ja-JP" dirty="0" smtClean="0"/>
              <a:t>duction</a:t>
            </a:r>
            <a:r>
              <a:rPr lang="ja-JP" altLang="en-US" dirty="0" smtClean="0"/>
              <a:t>）</a:t>
            </a:r>
            <a:endParaRPr lang="ja-JP" altLang="en-US" dirty="0"/>
          </a:p>
        </p:txBody>
      </p:sp>
      <p:sp>
        <p:nvSpPr>
          <p:cNvPr id="6" name="コンテンツ プレースホルダー 4"/>
          <p:cNvSpPr txBox="1">
            <a:spLocks/>
          </p:cNvSpPr>
          <p:nvPr/>
        </p:nvSpPr>
        <p:spPr>
          <a:xfrm>
            <a:off x="1195754" y="2368310"/>
            <a:ext cx="2760784" cy="3951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smtClean="0"/>
              <a:t>全ての惑星は太陽を</a:t>
            </a:r>
            <a:r>
              <a:rPr lang="en-US" altLang="ja-JP" sz="2400" dirty="0" smtClean="0"/>
              <a:t>1</a:t>
            </a:r>
            <a:r>
              <a:rPr lang="ja-JP" altLang="en-US" sz="2400" dirty="0" err="1" smtClean="0"/>
              <a:t>つの</a:t>
            </a:r>
            <a:r>
              <a:rPr lang="ja-JP" altLang="en-US" sz="2400" dirty="0" smtClean="0"/>
              <a:t>焦点とした楕円軌道を描く。</a:t>
            </a:r>
            <a:endParaRPr lang="en-US" altLang="ja-JP" sz="2400" dirty="0" smtClean="0"/>
          </a:p>
          <a:p>
            <a:r>
              <a:rPr lang="ja-JP" altLang="en-US" sz="2400" dirty="0" smtClean="0"/>
              <a:t>火星は惑星である。</a:t>
            </a:r>
            <a:endParaRPr lang="en-US" altLang="ja-JP" sz="2400" dirty="0" smtClean="0"/>
          </a:p>
          <a:p>
            <a:r>
              <a:rPr lang="ja-JP" altLang="en-US" sz="2400" dirty="0" smtClean="0"/>
              <a:t>故に，火星は，太陽を</a:t>
            </a:r>
            <a:r>
              <a:rPr lang="en-US" altLang="ja-JP" sz="2400" dirty="0" smtClean="0"/>
              <a:t>1</a:t>
            </a:r>
            <a:r>
              <a:rPr lang="ja-JP" altLang="en-US" sz="2400" dirty="0" err="1" smtClean="0"/>
              <a:t>つの</a:t>
            </a:r>
            <a:r>
              <a:rPr lang="ja-JP" altLang="en-US" sz="2400" dirty="0" smtClean="0"/>
              <a:t>焦点とした楕円軌道を描く。</a:t>
            </a:r>
            <a:endParaRPr lang="ja-JP" altLang="en-US" sz="2400" dirty="0"/>
          </a:p>
        </p:txBody>
      </p:sp>
      <p:sp>
        <p:nvSpPr>
          <p:cNvPr id="7" name="テキスト プレースホルダー 5"/>
          <p:cNvSpPr txBox="1">
            <a:spLocks/>
          </p:cNvSpPr>
          <p:nvPr/>
        </p:nvSpPr>
        <p:spPr>
          <a:xfrm>
            <a:off x="4711124" y="1462195"/>
            <a:ext cx="2796405" cy="906115"/>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smtClean="0"/>
              <a:t>帰納法</a:t>
            </a:r>
            <a:r>
              <a:rPr lang="en-US" altLang="ja-JP" dirty="0" smtClean="0"/>
              <a:t/>
            </a:r>
            <a:br>
              <a:rPr lang="en-US" altLang="ja-JP" dirty="0" smtClean="0"/>
            </a:br>
            <a:r>
              <a:rPr lang="ja-JP" altLang="en-US" dirty="0" smtClean="0"/>
              <a:t>（</a:t>
            </a:r>
            <a:r>
              <a:rPr lang="en-US" altLang="ja-JP" dirty="0" smtClean="0">
                <a:solidFill>
                  <a:srgbClr val="0070C0"/>
                </a:solidFill>
              </a:rPr>
              <a:t>in</a:t>
            </a:r>
            <a:r>
              <a:rPr lang="en-US" altLang="ja-JP" dirty="0" smtClean="0"/>
              <a:t>duction</a:t>
            </a:r>
            <a:r>
              <a:rPr lang="ja-JP" altLang="en-US" dirty="0" smtClean="0"/>
              <a:t>）</a:t>
            </a:r>
            <a:endParaRPr lang="ja-JP" altLang="en-US" dirty="0"/>
          </a:p>
        </p:txBody>
      </p:sp>
      <p:sp>
        <p:nvSpPr>
          <p:cNvPr id="8" name="コンテンツ プレースホルダー 6"/>
          <p:cNvSpPr txBox="1">
            <a:spLocks/>
          </p:cNvSpPr>
          <p:nvPr/>
        </p:nvSpPr>
        <p:spPr>
          <a:xfrm>
            <a:off x="4711124" y="2326291"/>
            <a:ext cx="2796405" cy="39512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smtClean="0"/>
              <a:t>水星，金星，火星</a:t>
            </a:r>
            <a:r>
              <a:rPr lang="en-US" altLang="ja-JP" sz="2400" dirty="0" smtClean="0"/>
              <a:t>…</a:t>
            </a:r>
            <a:r>
              <a:rPr lang="ja-JP" altLang="en-US" sz="2400" dirty="0" smtClean="0"/>
              <a:t>は，太陽を１つの焦点とした楕円軌道を描く。</a:t>
            </a:r>
            <a:endParaRPr lang="en-US" altLang="ja-JP" sz="2400" dirty="0" smtClean="0"/>
          </a:p>
          <a:p>
            <a:r>
              <a:rPr lang="ja-JP" altLang="en-US" sz="2400" dirty="0" smtClean="0"/>
              <a:t>水星，金星，火星</a:t>
            </a:r>
            <a:r>
              <a:rPr lang="en-US" altLang="ja-JP" sz="2400" dirty="0" smtClean="0"/>
              <a:t>…</a:t>
            </a:r>
            <a:r>
              <a:rPr lang="ja-JP" altLang="en-US" sz="2400" dirty="0" smtClean="0"/>
              <a:t>は惑星である。</a:t>
            </a:r>
            <a:endParaRPr lang="en-US" altLang="ja-JP" sz="2400" dirty="0" smtClean="0"/>
          </a:p>
          <a:p>
            <a:r>
              <a:rPr lang="ja-JP" altLang="en-US" sz="2400" dirty="0" smtClean="0"/>
              <a:t>故に，全ての惑星は，太陽を</a:t>
            </a:r>
            <a:r>
              <a:rPr lang="en-US" altLang="ja-JP" sz="2400" dirty="0" smtClean="0"/>
              <a:t>1</a:t>
            </a:r>
            <a:r>
              <a:rPr lang="ja-JP" altLang="en-US" sz="2400" dirty="0" err="1" smtClean="0"/>
              <a:t>つの</a:t>
            </a:r>
            <a:r>
              <a:rPr lang="ja-JP" altLang="en-US" sz="2400" dirty="0" smtClean="0"/>
              <a:t>焦点とした円軌道を描く。</a:t>
            </a:r>
            <a:endParaRPr lang="ja-JP" altLang="en-US" sz="2400" dirty="0"/>
          </a:p>
        </p:txBody>
      </p:sp>
      <p:sp>
        <p:nvSpPr>
          <p:cNvPr id="9" name="テキスト プレースホルダー 5"/>
          <p:cNvSpPr txBox="1">
            <a:spLocks/>
          </p:cNvSpPr>
          <p:nvPr/>
        </p:nvSpPr>
        <p:spPr>
          <a:xfrm>
            <a:off x="7074807" y="1462195"/>
            <a:ext cx="3312368" cy="92779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endParaRPr lang="ja-JP" altLang="en-US" sz="1600" dirty="0"/>
          </a:p>
        </p:txBody>
      </p:sp>
      <p:sp>
        <p:nvSpPr>
          <p:cNvPr id="10" name="コンテンツ プレースホルダー 6"/>
          <p:cNvSpPr txBox="1">
            <a:spLocks/>
          </p:cNvSpPr>
          <p:nvPr/>
        </p:nvSpPr>
        <p:spPr>
          <a:xfrm>
            <a:off x="8013744" y="2389989"/>
            <a:ext cx="3489476" cy="3951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9pPr>
          </a:lstStyle>
          <a:p>
            <a:r>
              <a:rPr lang="ja-JP" altLang="en-US" dirty="0"/>
              <a:t>火星は惑星である。</a:t>
            </a:r>
            <a:endParaRPr lang="en-US" altLang="ja-JP" dirty="0"/>
          </a:p>
          <a:p>
            <a:r>
              <a:rPr lang="ja-JP" altLang="en-US" dirty="0" smtClean="0"/>
              <a:t>火星は，太陽を１つの焦点とした楕円軌道を描く</a:t>
            </a:r>
            <a:r>
              <a:rPr lang="ja-JP" altLang="en-US" sz="1800" dirty="0" smtClean="0"/>
              <a:t>（ティコ・ブラーエの観測結果を基に</a:t>
            </a:r>
            <a:r>
              <a:rPr lang="ja-JP" altLang="en-US" sz="1800" b="1" dirty="0" smtClean="0"/>
              <a:t>ケプラー</a:t>
            </a:r>
            <a:r>
              <a:rPr lang="ja-JP" altLang="en-US" sz="1800" dirty="0" smtClean="0"/>
              <a:t>が発見）</a:t>
            </a:r>
            <a:r>
              <a:rPr lang="ja-JP" altLang="en-US" dirty="0" smtClean="0"/>
              <a:t>。</a:t>
            </a:r>
            <a:endParaRPr lang="en-US" altLang="ja-JP" dirty="0" smtClean="0"/>
          </a:p>
          <a:p>
            <a:r>
              <a:rPr lang="ja-JP" altLang="en-US" dirty="0" smtClean="0"/>
              <a:t>故に，全ての惑星は，太陽を</a:t>
            </a:r>
            <a:r>
              <a:rPr lang="en-US" altLang="ja-JP" dirty="0" smtClean="0"/>
              <a:t>1</a:t>
            </a:r>
            <a:r>
              <a:rPr lang="ja-JP" altLang="en-US" dirty="0" err="1" smtClean="0"/>
              <a:t>つの</a:t>
            </a:r>
            <a:r>
              <a:rPr lang="ja-JP" altLang="en-US" dirty="0" smtClean="0"/>
              <a:t>焦点とした楕円軌道を描く</a:t>
            </a:r>
            <a:r>
              <a:rPr lang="ja-JP" altLang="en-US" sz="1800" dirty="0" smtClean="0"/>
              <a:t>（</a:t>
            </a:r>
            <a:r>
              <a:rPr lang="ja-JP" altLang="en-US" sz="1800" b="1" dirty="0" smtClean="0"/>
              <a:t>ケプラー</a:t>
            </a:r>
            <a:r>
              <a:rPr lang="ja-JP" altLang="en-US" sz="1800" dirty="0" smtClean="0"/>
              <a:t>の法則の定式化）</a:t>
            </a:r>
            <a:r>
              <a:rPr lang="ja-JP" altLang="en-US" dirty="0" smtClean="0"/>
              <a:t>。</a:t>
            </a:r>
            <a:endParaRPr lang="ja-JP" altLang="en-US" dirty="0"/>
          </a:p>
        </p:txBody>
      </p:sp>
      <p:sp>
        <p:nvSpPr>
          <p:cNvPr id="11" name="テキスト プレースホルダー 5"/>
          <p:cNvSpPr txBox="1">
            <a:spLocks/>
          </p:cNvSpPr>
          <p:nvPr/>
        </p:nvSpPr>
        <p:spPr>
          <a:xfrm>
            <a:off x="8013744" y="1462195"/>
            <a:ext cx="3489477" cy="906115"/>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r>
              <a:rPr lang="ja-JP" altLang="en-US" dirty="0" smtClean="0"/>
              <a:t>発見の推論</a:t>
            </a:r>
            <a:r>
              <a:rPr lang="en-US" altLang="ja-JP" dirty="0" smtClean="0"/>
              <a:t/>
            </a:r>
            <a:br>
              <a:rPr lang="en-US" altLang="ja-JP" dirty="0" smtClean="0"/>
            </a:br>
            <a:r>
              <a:rPr lang="ja-JP" altLang="en-US" dirty="0" smtClean="0"/>
              <a:t>（</a:t>
            </a:r>
            <a:r>
              <a:rPr lang="en-US" altLang="ja-JP" dirty="0" smtClean="0">
                <a:solidFill>
                  <a:srgbClr val="0070C0"/>
                </a:solidFill>
              </a:rPr>
              <a:t>ab</a:t>
            </a:r>
            <a:r>
              <a:rPr lang="en-US" altLang="ja-JP" dirty="0" smtClean="0"/>
              <a:t>duction</a:t>
            </a:r>
            <a:r>
              <a:rPr lang="ja-JP" altLang="en-US" dirty="0" smtClean="0"/>
              <a:t>）</a:t>
            </a:r>
            <a:endParaRPr lang="ja-JP" altLang="en-US" dirty="0"/>
          </a:p>
        </p:txBody>
      </p:sp>
      <p:cxnSp>
        <p:nvCxnSpPr>
          <p:cNvPr id="12" name="直線矢印コネクタ 11"/>
          <p:cNvCxnSpPr/>
          <p:nvPr/>
        </p:nvCxnSpPr>
        <p:spPr>
          <a:xfrm>
            <a:off x="4012764" y="3405366"/>
            <a:ext cx="763411" cy="13160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3903783" y="4026881"/>
            <a:ext cx="871534" cy="2994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3902582" y="2662198"/>
            <a:ext cx="898400" cy="23318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6735475" y="3094895"/>
            <a:ext cx="1348609" cy="4220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7347190" y="2697369"/>
            <a:ext cx="754479" cy="13295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7347190" y="4703820"/>
            <a:ext cx="736894" cy="65949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79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500"/>
                                        <p:tgtEl>
                                          <p:spTgt spid="6">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up)">
                                      <p:cBhvr>
                                        <p:cTn id="11" dur="10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wipe(up)">
                                      <p:cBhvr>
                                        <p:cTn id="16" dur="1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75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wipe(up)">
                                      <p:cBhvr>
                                        <p:cTn id="21" dur="1500"/>
                                        <p:tgtEl>
                                          <p:spTgt spid="8">
                                            <p:txEl>
                                              <p:pRg st="0" end="0"/>
                                            </p:txEl>
                                          </p:spTgt>
                                        </p:tgtEl>
                                      </p:cBhvr>
                                    </p:animEffect>
                                  </p:childTnLst>
                                </p:cTn>
                              </p:par>
                            </p:childTnLst>
                          </p:cTn>
                        </p:par>
                        <p:par>
                          <p:cTn id="22" fill="hold">
                            <p:stCondLst>
                              <p:cond delay="2250"/>
                            </p:stCondLst>
                            <p:childTnLst>
                              <p:par>
                                <p:cTn id="23" presetID="22" presetClass="entr" presetSubtype="4"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wipe(up)">
                                      <p:cBhvr>
                                        <p:cTn id="29" dur="1000"/>
                                        <p:tgtEl>
                                          <p:spTgt spid="8">
                                            <p:txEl>
                                              <p:pRg st="1" end="1"/>
                                            </p:txEl>
                                          </p:spTgt>
                                        </p:tgtEl>
                                      </p:cBhvr>
                                    </p:animEffect>
                                  </p:childTnLst>
                                </p:cTn>
                              </p:par>
                            </p:childTnLst>
                          </p:cTn>
                        </p:par>
                        <p:par>
                          <p:cTn id="30" fill="hold">
                            <p:stCondLst>
                              <p:cond delay="3750"/>
                            </p:stCondLst>
                            <p:childTnLst>
                              <p:par>
                                <p:cTn id="31" presetID="2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75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wipe(up)">
                                      <p:cBhvr>
                                        <p:cTn id="38" dur="1250"/>
                                        <p:tgtEl>
                                          <p:spTgt spid="8">
                                            <p:txEl>
                                              <p:pRg st="2" end="2"/>
                                            </p:txEl>
                                          </p:spTgt>
                                        </p:tgtEl>
                                      </p:cBhvr>
                                    </p:animEffect>
                                  </p:childTnLst>
                                </p:cTn>
                              </p:par>
                            </p:childTnLst>
                          </p:cTn>
                        </p:par>
                        <p:par>
                          <p:cTn id="39" fill="hold">
                            <p:stCondLst>
                              <p:cond delay="2000"/>
                            </p:stCondLst>
                            <p:childTnLst>
                              <p:par>
                                <p:cTn id="40" presetID="22" presetClass="entr" presetSubtype="1"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75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wipe(left)">
                                      <p:cBhvr>
                                        <p:cTn id="47" dur="500"/>
                                        <p:tgtEl>
                                          <p:spTgt spid="10">
                                            <p:txEl>
                                              <p:pRg st="0" end="0"/>
                                            </p:txEl>
                                          </p:spTgt>
                                        </p:tgtEl>
                                      </p:cBhvr>
                                    </p:animEffect>
                                  </p:childTnLst>
                                </p:cTn>
                              </p:par>
                            </p:childTnLst>
                          </p:cTn>
                        </p:par>
                        <p:par>
                          <p:cTn id="48" fill="hold">
                            <p:stCondLst>
                              <p:cond delay="1250"/>
                            </p:stCondLst>
                            <p:childTnLst>
                              <p:par>
                                <p:cTn id="49" presetID="22" presetClass="entr" presetSubtype="4"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down)">
                                      <p:cBhvr>
                                        <p:cTn id="51" dur="500"/>
                                        <p:tgtEl>
                                          <p:spTgt spid="16"/>
                                        </p:tgtEl>
                                      </p:cBhvr>
                                    </p:animEffect>
                                  </p:childTnLst>
                                </p:cTn>
                              </p:par>
                            </p:childTnLst>
                          </p:cTn>
                        </p:par>
                        <p:par>
                          <p:cTn id="52" fill="hold">
                            <p:stCondLst>
                              <p:cond delay="1750"/>
                            </p:stCondLst>
                            <p:childTnLst>
                              <p:par>
                                <p:cTn id="53" presetID="22" presetClass="entr" presetSubtype="1" fill="hold" grpId="0" nodeType="after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Effect transition="in" filter="wipe(up)">
                                      <p:cBhvr>
                                        <p:cTn id="55" dur="3000"/>
                                        <p:tgtEl>
                                          <p:spTgt spid="10">
                                            <p:txEl>
                                              <p:pRg st="1" end="1"/>
                                            </p:txEl>
                                          </p:spTgt>
                                        </p:tgtEl>
                                      </p:cBhvr>
                                    </p:animEffect>
                                  </p:childTnLst>
                                </p:cTn>
                              </p:par>
                            </p:childTnLst>
                          </p:cTn>
                        </p:par>
                        <p:par>
                          <p:cTn id="56" fill="hold">
                            <p:stCondLst>
                              <p:cond delay="4750"/>
                            </p:stCondLst>
                            <p:childTnLst>
                              <p:par>
                                <p:cTn id="57" presetID="22" presetClass="entr" presetSubtype="8"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750"/>
                                  </p:stCondLst>
                                  <p:childTnLst>
                                    <p:set>
                                      <p:cBhvr>
                                        <p:cTn id="63" dur="1" fill="hold">
                                          <p:stCondLst>
                                            <p:cond delay="0"/>
                                          </p:stCondLst>
                                        </p:cTn>
                                        <p:tgtEl>
                                          <p:spTgt spid="10">
                                            <p:txEl>
                                              <p:pRg st="2" end="2"/>
                                            </p:txEl>
                                          </p:spTgt>
                                        </p:tgtEl>
                                        <p:attrNameLst>
                                          <p:attrName>style.visibility</p:attrName>
                                        </p:attrNameLst>
                                      </p:cBhvr>
                                      <p:to>
                                        <p:strVal val="visible"/>
                                      </p:to>
                                    </p:set>
                                    <p:animEffect transition="in" filter="wipe(up)">
                                      <p:cBhvr>
                                        <p:cTn id="64" dur="2000"/>
                                        <p:tgtEl>
                                          <p:spTgt spid="10">
                                            <p:txEl>
                                              <p:pRg st="2" end="2"/>
                                            </p:txEl>
                                          </p:spTgt>
                                        </p:tgtEl>
                                      </p:cBhvr>
                                    </p:animEffect>
                                  </p:childTnLst>
                                </p:cTn>
                              </p:par>
                            </p:childTnLst>
                          </p:cTn>
                        </p:par>
                        <p:par>
                          <p:cTn id="65" fill="hold">
                            <p:stCondLst>
                              <p:cond delay="2750"/>
                            </p:stCondLst>
                            <p:childTnLst>
                              <p:par>
                                <p:cTn id="66" presetID="22" presetClass="entr" presetSubtype="4"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down)">
                                      <p:cBhvr>
                                        <p:cTn id="6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88813"/>
          </a:xfrm>
        </p:spPr>
        <p:txBody>
          <a:bodyPr/>
          <a:lstStyle/>
          <a:p>
            <a:r>
              <a:rPr kumimoji="1" lang="ja-JP" altLang="en-US" dirty="0" smtClean="0"/>
              <a:t>法の論理（判決三段論法）</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6</a:t>
            </a:fld>
            <a:endParaRPr kumimoji="1" lang="ja-JP" altLang="en-US"/>
          </a:p>
        </p:txBody>
      </p:sp>
      <p:graphicFrame>
        <p:nvGraphicFramePr>
          <p:cNvPr id="5" name="Object 4"/>
          <p:cNvGraphicFramePr>
            <a:graphicFrameLocks noChangeAspect="1"/>
          </p:cNvGraphicFramePr>
          <p:nvPr>
            <p:extLst/>
          </p:nvPr>
        </p:nvGraphicFramePr>
        <p:xfrm>
          <a:off x="457807" y="1202698"/>
          <a:ext cx="8644786" cy="2379941"/>
        </p:xfrm>
        <a:graphic>
          <a:graphicData uri="http://schemas.openxmlformats.org/presentationml/2006/ole">
            <mc:AlternateContent xmlns:mc="http://schemas.openxmlformats.org/markup-compatibility/2006">
              <mc:Choice xmlns:v="urn:schemas-microsoft-com:vml" Requires="v">
                <p:oleObj spid="_x0000_s1182" name="Visio" r:id="rId4" imgW="2777642" imgH="765962" progId="Visio.Drawing.11">
                  <p:embed/>
                </p:oleObj>
              </mc:Choice>
              <mc:Fallback>
                <p:oleObj name="Visio" r:id="rId4" imgW="2777642" imgH="765962"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807" y="1202698"/>
                        <a:ext cx="8644786" cy="2379941"/>
                      </a:xfrm>
                      <a:prstGeom prst="rect">
                        <a:avLst/>
                      </a:prstGeom>
                      <a:noFill/>
                      <a:ln>
                        <a:noFill/>
                      </a:ln>
                      <a:effectLst/>
                    </p:spPr>
                  </p:pic>
                </p:oleObj>
              </mc:Fallback>
            </mc:AlternateContent>
          </a:graphicData>
        </a:graphic>
      </p:graphicFrame>
      <p:graphicFrame>
        <p:nvGraphicFramePr>
          <p:cNvPr id="6" name="Object 6"/>
          <p:cNvGraphicFramePr>
            <a:graphicFrameLocks noChangeAspect="1"/>
          </p:cNvGraphicFramePr>
          <p:nvPr>
            <p:extLst/>
          </p:nvPr>
        </p:nvGraphicFramePr>
        <p:xfrm>
          <a:off x="386368" y="3697409"/>
          <a:ext cx="8819781" cy="2562714"/>
        </p:xfrm>
        <a:graphic>
          <a:graphicData uri="http://schemas.openxmlformats.org/presentationml/2006/ole">
            <mc:AlternateContent xmlns:mc="http://schemas.openxmlformats.org/markup-compatibility/2006">
              <mc:Choice xmlns:v="urn:schemas-microsoft-com:vml" Requires="v">
                <p:oleObj spid="_x0000_s1183" name="Visio" r:id="rId6" imgW="3580181" imgH="1040282" progId="Visio.Drawing.6">
                  <p:embed/>
                </p:oleObj>
              </mc:Choice>
              <mc:Fallback>
                <p:oleObj name="Visio" r:id="rId6" imgW="3580181" imgH="1040282" progId="Visio.Drawing.6">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6368" y="3697409"/>
                        <a:ext cx="8819781" cy="2562714"/>
                      </a:xfrm>
                      <a:prstGeom prst="rect">
                        <a:avLst/>
                      </a:prstGeom>
                      <a:noFill/>
                      <a:ln>
                        <a:noFill/>
                      </a:ln>
                      <a:effectLst/>
                    </p:spPr>
                  </p:pic>
                </p:oleObj>
              </mc:Fallback>
            </mc:AlternateContent>
          </a:graphicData>
        </a:graphic>
      </p:graphicFrame>
      <p:sp>
        <p:nvSpPr>
          <p:cNvPr id="7" name="テキスト ボックス 6"/>
          <p:cNvSpPr txBox="1"/>
          <p:nvPr/>
        </p:nvSpPr>
        <p:spPr>
          <a:xfrm>
            <a:off x="9076056" y="3917754"/>
            <a:ext cx="2861497" cy="584775"/>
          </a:xfrm>
          <a:prstGeom prst="rect">
            <a:avLst/>
          </a:prstGeom>
          <a:noFill/>
        </p:spPr>
        <p:txBody>
          <a:bodyPr wrap="square" rtlCol="0">
            <a:spAutoFit/>
          </a:bodyPr>
          <a:lstStyle/>
          <a:p>
            <a:pPr algn="ctr"/>
            <a:r>
              <a:rPr kumimoji="1" lang="ja-JP" altLang="en-US" sz="3200" dirty="0" smtClean="0"/>
              <a:t>実体法</a:t>
            </a:r>
            <a:endParaRPr kumimoji="1" lang="ja-JP" altLang="en-US" sz="3200" dirty="0"/>
          </a:p>
        </p:txBody>
      </p:sp>
      <p:sp>
        <p:nvSpPr>
          <p:cNvPr id="8" name="テキスト ボックス 7"/>
          <p:cNvSpPr txBox="1"/>
          <p:nvPr/>
        </p:nvSpPr>
        <p:spPr>
          <a:xfrm>
            <a:off x="9076056" y="4735262"/>
            <a:ext cx="2861497" cy="584775"/>
          </a:xfrm>
          <a:prstGeom prst="rect">
            <a:avLst/>
          </a:prstGeom>
          <a:noFill/>
        </p:spPr>
        <p:txBody>
          <a:bodyPr wrap="square" rtlCol="0">
            <a:spAutoFit/>
          </a:bodyPr>
          <a:lstStyle/>
          <a:p>
            <a:pPr algn="ctr"/>
            <a:r>
              <a:rPr kumimoji="1" lang="ja-JP" altLang="en-US" sz="3200" dirty="0" smtClean="0"/>
              <a:t>事実認定</a:t>
            </a:r>
            <a:endParaRPr kumimoji="1" lang="ja-JP" altLang="en-US" sz="3200" dirty="0"/>
          </a:p>
        </p:txBody>
      </p:sp>
      <p:sp>
        <p:nvSpPr>
          <p:cNvPr id="9" name="テキスト ボックス 8"/>
          <p:cNvSpPr txBox="1"/>
          <p:nvPr/>
        </p:nvSpPr>
        <p:spPr>
          <a:xfrm>
            <a:off x="9096405" y="5549212"/>
            <a:ext cx="2852051" cy="584775"/>
          </a:xfrm>
          <a:prstGeom prst="rect">
            <a:avLst/>
          </a:prstGeom>
          <a:noFill/>
        </p:spPr>
        <p:txBody>
          <a:bodyPr wrap="square" rtlCol="0">
            <a:spAutoFit/>
          </a:bodyPr>
          <a:lstStyle/>
          <a:p>
            <a:pPr algn="ctr"/>
            <a:r>
              <a:rPr kumimoji="1" lang="ja-JP" altLang="en-US" sz="3200" dirty="0" smtClean="0"/>
              <a:t>実体法の適用</a:t>
            </a:r>
            <a:endParaRPr kumimoji="1" lang="ja-JP" altLang="en-US" sz="3200" dirty="0"/>
          </a:p>
        </p:txBody>
      </p:sp>
      <p:sp>
        <p:nvSpPr>
          <p:cNvPr id="10" name="テキスト ボックス 9"/>
          <p:cNvSpPr txBox="1"/>
          <p:nvPr/>
        </p:nvSpPr>
        <p:spPr>
          <a:xfrm>
            <a:off x="9754488" y="1299630"/>
            <a:ext cx="1552437" cy="531614"/>
          </a:xfrm>
          <a:prstGeom prst="rect">
            <a:avLst/>
          </a:prstGeom>
          <a:noFill/>
        </p:spPr>
        <p:txBody>
          <a:bodyPr wrap="square" rtlCol="0">
            <a:spAutoFit/>
          </a:bodyPr>
          <a:lstStyle/>
          <a:p>
            <a:pPr algn="ctr"/>
            <a:r>
              <a:rPr kumimoji="1" lang="ja-JP" altLang="en-US" sz="3200" dirty="0" smtClean="0"/>
              <a:t>大前提</a:t>
            </a:r>
            <a:endParaRPr kumimoji="1" lang="ja-JP" altLang="en-US" sz="3200" dirty="0"/>
          </a:p>
        </p:txBody>
      </p:sp>
      <p:sp>
        <p:nvSpPr>
          <p:cNvPr id="11" name="テキスト ボックス 10"/>
          <p:cNvSpPr txBox="1"/>
          <p:nvPr/>
        </p:nvSpPr>
        <p:spPr>
          <a:xfrm>
            <a:off x="9754488" y="1880004"/>
            <a:ext cx="1552437" cy="531614"/>
          </a:xfrm>
          <a:prstGeom prst="rect">
            <a:avLst/>
          </a:prstGeom>
          <a:noFill/>
        </p:spPr>
        <p:txBody>
          <a:bodyPr wrap="square" rtlCol="0">
            <a:spAutoFit/>
          </a:bodyPr>
          <a:lstStyle/>
          <a:p>
            <a:pPr algn="ctr"/>
            <a:r>
              <a:rPr kumimoji="1" lang="ja-JP" altLang="en-US" sz="3200" dirty="0" smtClean="0"/>
              <a:t>小前提</a:t>
            </a:r>
            <a:endParaRPr kumimoji="1" lang="ja-JP" altLang="en-US" sz="3200" dirty="0"/>
          </a:p>
        </p:txBody>
      </p:sp>
      <p:sp>
        <p:nvSpPr>
          <p:cNvPr id="12" name="テキスト ボックス 11"/>
          <p:cNvSpPr txBox="1"/>
          <p:nvPr/>
        </p:nvSpPr>
        <p:spPr>
          <a:xfrm>
            <a:off x="9765919" y="2724153"/>
            <a:ext cx="1547088" cy="531614"/>
          </a:xfrm>
          <a:prstGeom prst="rect">
            <a:avLst/>
          </a:prstGeom>
          <a:noFill/>
        </p:spPr>
        <p:txBody>
          <a:bodyPr wrap="square" rtlCol="0">
            <a:spAutoFit/>
          </a:bodyPr>
          <a:lstStyle/>
          <a:p>
            <a:pPr algn="ctr"/>
            <a:r>
              <a:rPr kumimoji="1" lang="ja-JP" altLang="en-US" sz="3200" dirty="0" smtClean="0"/>
              <a:t>結論</a:t>
            </a:r>
            <a:endParaRPr kumimoji="1" lang="ja-JP" altLang="en-US" sz="3200" dirty="0"/>
          </a:p>
        </p:txBody>
      </p:sp>
    </p:spTree>
    <p:extLst>
      <p:ext uri="{BB962C8B-B14F-4D97-AF65-F5344CB8AC3E}">
        <p14:creationId xmlns:p14="http://schemas.microsoft.com/office/powerpoint/2010/main" val="128806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up)">
                                      <p:cBhvr>
                                        <p:cTn id="10" dur="500"/>
                                        <p:tgtEl>
                                          <p:spTgt spid="10">
                                            <p:txEl>
                                              <p:pRg st="0" end="0"/>
                                            </p:txEl>
                                          </p:spTgt>
                                        </p:tgtEl>
                                      </p:cBhvr>
                                    </p:animEffect>
                                  </p:childTnLst>
                                </p:cTn>
                              </p:par>
                              <p:par>
                                <p:cTn id="11" presetID="22" presetClass="entr" presetSubtype="1" fill="hold" grpId="0" nodeType="withEffect">
                                  <p:stCondLst>
                                    <p:cond delay="75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wipe(up)">
                                      <p:cBhvr>
                                        <p:cTn id="13" dur="500"/>
                                        <p:tgtEl>
                                          <p:spTgt spid="11">
                                            <p:txEl>
                                              <p:pRg st="0" end="0"/>
                                            </p:txEl>
                                          </p:spTgt>
                                        </p:tgtEl>
                                      </p:cBhvr>
                                    </p:animEffect>
                                  </p:childTnLst>
                                </p:cTn>
                              </p:par>
                              <p:par>
                                <p:cTn id="14" presetID="22" presetClass="entr" presetSubtype="1" fill="hold" grpId="0" nodeType="withEffect">
                                  <p:stCondLst>
                                    <p:cond delay="1500"/>
                                  </p:stCondLst>
                                  <p:childTnLst>
                                    <p:set>
                                      <p:cBhvr>
                                        <p:cTn id="15" dur="1" fill="hold">
                                          <p:stCondLst>
                                            <p:cond delay="0"/>
                                          </p:stCondLst>
                                        </p:cTn>
                                        <p:tgtEl>
                                          <p:spTgt spid="12">
                                            <p:txEl>
                                              <p:pRg st="0" end="0"/>
                                            </p:txEl>
                                          </p:spTgt>
                                        </p:tgtEl>
                                        <p:attrNameLst>
                                          <p:attrName>style.visibility</p:attrName>
                                        </p:attrNameLst>
                                      </p:cBhvr>
                                      <p:to>
                                        <p:strVal val="visible"/>
                                      </p:to>
                                    </p:set>
                                    <p:animEffect transition="in" filter="wipe(up)">
                                      <p:cBhvr>
                                        <p:cTn id="16" dur="500"/>
                                        <p:tgtEl>
                                          <p:spTgt spid="1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0"/>
                                        <p:tgtEl>
                                          <p:spTgt spid="6"/>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wipe(left)">
                                      <p:cBhvr>
                                        <p:cTn id="24" dur="750"/>
                                        <p:tgtEl>
                                          <p:spTgt spid="7">
                                            <p:txEl>
                                              <p:pRg st="0" end="0"/>
                                            </p:txEl>
                                          </p:spTgt>
                                        </p:tgtEl>
                                      </p:cBhvr>
                                    </p:animEffect>
                                  </p:childTnLst>
                                </p:cTn>
                              </p:par>
                              <p:par>
                                <p:cTn id="25" presetID="22" presetClass="entr" presetSubtype="8" fill="hold" grpId="0" nodeType="withEffect">
                                  <p:stCondLst>
                                    <p:cond delay="250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left)">
                                      <p:cBhvr>
                                        <p:cTn id="27" dur="750"/>
                                        <p:tgtEl>
                                          <p:spTgt spid="8">
                                            <p:txEl>
                                              <p:pRg st="0" end="0"/>
                                            </p:txEl>
                                          </p:spTgt>
                                        </p:tgtEl>
                                      </p:cBhvr>
                                    </p:animEffect>
                                  </p:childTnLst>
                                </p:cTn>
                              </p:par>
                              <p:par>
                                <p:cTn id="28" presetID="22" presetClass="entr" presetSubtype="8" fill="hold" grpId="0" nodeType="withEffect">
                                  <p:stCondLst>
                                    <p:cond delay="400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wipe(left)">
                                      <p:cBhvr>
                                        <p:cTn id="30" dur="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P spid="11" grpId="0" build="p"/>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解釈の方法（「車馬通行止め」の解釈論）</a:t>
            </a:r>
            <a:endParaRPr kumimoji="1" lang="ja-JP" altLang="en-US" dirty="0"/>
          </a:p>
        </p:txBody>
      </p:sp>
      <p:sp>
        <p:nvSpPr>
          <p:cNvPr id="5" name="正方形/長方形 4"/>
          <p:cNvSpPr/>
          <p:nvPr/>
        </p:nvSpPr>
        <p:spPr>
          <a:xfrm>
            <a:off x="908831" y="1946902"/>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6" name="円/楕円 5"/>
          <p:cNvSpPr/>
          <p:nvPr/>
        </p:nvSpPr>
        <p:spPr>
          <a:xfrm>
            <a:off x="1124856" y="2504433"/>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7" name="正方形/長方形 6"/>
          <p:cNvSpPr/>
          <p:nvPr/>
        </p:nvSpPr>
        <p:spPr>
          <a:xfrm>
            <a:off x="6776758" y="1946902"/>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8" name="円/楕円 7"/>
          <p:cNvSpPr/>
          <p:nvPr/>
        </p:nvSpPr>
        <p:spPr>
          <a:xfrm>
            <a:off x="7063123" y="2504433"/>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9" name="円/楕円 8"/>
          <p:cNvSpPr/>
          <p:nvPr/>
        </p:nvSpPr>
        <p:spPr>
          <a:xfrm>
            <a:off x="9035837" y="2504433"/>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10" name="円/楕円 9"/>
          <p:cNvSpPr/>
          <p:nvPr/>
        </p:nvSpPr>
        <p:spPr>
          <a:xfrm>
            <a:off x="9412337" y="3153951"/>
            <a:ext cx="1258686" cy="25958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b="1" dirty="0" smtClean="0"/>
              <a:t>木馬</a:t>
            </a:r>
            <a:endParaRPr kumimoji="1" lang="ja-JP" altLang="en-US" sz="1400" b="1" dirty="0"/>
          </a:p>
        </p:txBody>
      </p:sp>
      <p:sp>
        <p:nvSpPr>
          <p:cNvPr id="11" name="円/楕円 10"/>
          <p:cNvSpPr/>
          <p:nvPr/>
        </p:nvSpPr>
        <p:spPr>
          <a:xfrm>
            <a:off x="3115155" y="2504433"/>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12" name="円/楕円 11"/>
          <p:cNvSpPr/>
          <p:nvPr/>
        </p:nvSpPr>
        <p:spPr>
          <a:xfrm>
            <a:off x="4083968" y="2110265"/>
            <a:ext cx="1012230" cy="412571"/>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牛</a:t>
            </a:r>
            <a:endParaRPr kumimoji="1" lang="ja-JP" altLang="en-US" b="1" dirty="0"/>
          </a:p>
        </p:txBody>
      </p:sp>
      <p:sp>
        <p:nvSpPr>
          <p:cNvPr id="13" name="円/楕円 12"/>
          <p:cNvSpPr/>
          <p:nvPr/>
        </p:nvSpPr>
        <p:spPr>
          <a:xfrm>
            <a:off x="7412798" y="3143441"/>
            <a:ext cx="1384554" cy="25958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b="1" dirty="0" smtClean="0"/>
              <a:t>おもちゃ</a:t>
            </a:r>
            <a:endParaRPr kumimoji="1" lang="ja-JP" altLang="en-US" sz="1400" b="1" dirty="0"/>
          </a:p>
        </p:txBody>
      </p:sp>
      <p:sp>
        <p:nvSpPr>
          <p:cNvPr id="14" name="テキスト ボックス 13"/>
          <p:cNvSpPr txBox="1"/>
          <p:nvPr/>
        </p:nvSpPr>
        <p:spPr>
          <a:xfrm>
            <a:off x="1546196" y="1372241"/>
            <a:ext cx="3018860" cy="584775"/>
          </a:xfrm>
          <a:prstGeom prst="rect">
            <a:avLst/>
          </a:prstGeom>
          <a:noFill/>
        </p:spPr>
        <p:txBody>
          <a:bodyPr wrap="square" rtlCol="0">
            <a:spAutoFit/>
          </a:bodyPr>
          <a:lstStyle/>
          <a:p>
            <a:pPr algn="ctr"/>
            <a:r>
              <a:rPr kumimoji="1" lang="ja-JP" altLang="en-US" sz="3200" dirty="0" smtClean="0"/>
              <a:t>拡大解釈</a:t>
            </a:r>
            <a:endParaRPr kumimoji="1" lang="ja-JP" altLang="en-US" sz="3200" dirty="0"/>
          </a:p>
        </p:txBody>
      </p:sp>
      <p:sp>
        <p:nvSpPr>
          <p:cNvPr id="15" name="テキスト ボックス 14"/>
          <p:cNvSpPr txBox="1"/>
          <p:nvPr/>
        </p:nvSpPr>
        <p:spPr>
          <a:xfrm>
            <a:off x="7414123" y="1372241"/>
            <a:ext cx="3018860" cy="584775"/>
          </a:xfrm>
          <a:prstGeom prst="rect">
            <a:avLst/>
          </a:prstGeom>
          <a:noFill/>
        </p:spPr>
        <p:txBody>
          <a:bodyPr wrap="square" rtlCol="0">
            <a:spAutoFit/>
          </a:bodyPr>
          <a:lstStyle/>
          <a:p>
            <a:pPr algn="ctr"/>
            <a:r>
              <a:rPr kumimoji="1" lang="ja-JP" altLang="en-US" sz="3200" dirty="0" smtClean="0"/>
              <a:t>縮小解釈</a:t>
            </a:r>
            <a:endParaRPr kumimoji="1" lang="ja-JP" altLang="en-US" sz="3200" dirty="0"/>
          </a:p>
        </p:txBody>
      </p:sp>
      <p:sp>
        <p:nvSpPr>
          <p:cNvPr id="16" name="正方形/長方形 15"/>
          <p:cNvSpPr/>
          <p:nvPr/>
        </p:nvSpPr>
        <p:spPr>
          <a:xfrm>
            <a:off x="908831" y="4443189"/>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17" name="円/楕円 16"/>
          <p:cNvSpPr/>
          <p:nvPr/>
        </p:nvSpPr>
        <p:spPr>
          <a:xfrm>
            <a:off x="1177611" y="5018305"/>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18" name="円/楕円 17"/>
          <p:cNvSpPr/>
          <p:nvPr/>
        </p:nvSpPr>
        <p:spPr>
          <a:xfrm>
            <a:off x="3167910" y="5018305"/>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19" name="円/楕円 18"/>
          <p:cNvSpPr/>
          <p:nvPr/>
        </p:nvSpPr>
        <p:spPr>
          <a:xfrm>
            <a:off x="2386668" y="4701032"/>
            <a:ext cx="1523010" cy="41669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飛行船</a:t>
            </a:r>
            <a:endParaRPr kumimoji="1" lang="ja-JP" altLang="en-US" b="1" dirty="0"/>
          </a:p>
        </p:txBody>
      </p:sp>
      <p:sp>
        <p:nvSpPr>
          <p:cNvPr id="20" name="テキスト ボックス 19"/>
          <p:cNvSpPr txBox="1"/>
          <p:nvPr/>
        </p:nvSpPr>
        <p:spPr>
          <a:xfrm>
            <a:off x="1546174" y="3903698"/>
            <a:ext cx="3018860" cy="584775"/>
          </a:xfrm>
          <a:prstGeom prst="rect">
            <a:avLst/>
          </a:prstGeom>
          <a:noFill/>
        </p:spPr>
        <p:txBody>
          <a:bodyPr wrap="square" rtlCol="0">
            <a:spAutoFit/>
          </a:bodyPr>
          <a:lstStyle/>
          <a:p>
            <a:pPr algn="ctr"/>
            <a:r>
              <a:rPr kumimoji="1" lang="ja-JP" altLang="en-US" sz="3200" dirty="0" smtClean="0"/>
              <a:t>類推解釈</a:t>
            </a:r>
            <a:endParaRPr kumimoji="1" lang="ja-JP" altLang="en-US" sz="3200" dirty="0"/>
          </a:p>
        </p:txBody>
      </p:sp>
      <p:sp>
        <p:nvSpPr>
          <p:cNvPr id="21" name="正方形/長方形 20"/>
          <p:cNvSpPr/>
          <p:nvPr/>
        </p:nvSpPr>
        <p:spPr>
          <a:xfrm>
            <a:off x="6776758" y="4443189"/>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22" name="円/楕円 21"/>
          <p:cNvSpPr/>
          <p:nvPr/>
        </p:nvSpPr>
        <p:spPr>
          <a:xfrm>
            <a:off x="6992783" y="5018305"/>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23" name="円/楕円 22"/>
          <p:cNvSpPr/>
          <p:nvPr/>
        </p:nvSpPr>
        <p:spPr>
          <a:xfrm>
            <a:off x="9000667" y="5018305"/>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24" name="円/楕円 23"/>
          <p:cNvSpPr/>
          <p:nvPr/>
        </p:nvSpPr>
        <p:spPr>
          <a:xfrm>
            <a:off x="8254595" y="4580003"/>
            <a:ext cx="1523010" cy="41669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b="1" dirty="0" smtClean="0"/>
              <a:t>人間</a:t>
            </a:r>
            <a:endParaRPr kumimoji="1" lang="ja-JP" altLang="en-US" b="1" dirty="0"/>
          </a:p>
        </p:txBody>
      </p:sp>
      <p:sp>
        <p:nvSpPr>
          <p:cNvPr id="25" name="テキスト ボックス 24"/>
          <p:cNvSpPr txBox="1"/>
          <p:nvPr/>
        </p:nvSpPr>
        <p:spPr>
          <a:xfrm>
            <a:off x="7414101" y="3903698"/>
            <a:ext cx="3018860" cy="584775"/>
          </a:xfrm>
          <a:prstGeom prst="rect">
            <a:avLst/>
          </a:prstGeom>
          <a:noFill/>
        </p:spPr>
        <p:txBody>
          <a:bodyPr wrap="square" rtlCol="0">
            <a:spAutoFit/>
          </a:bodyPr>
          <a:lstStyle/>
          <a:p>
            <a:pPr algn="ctr"/>
            <a:r>
              <a:rPr kumimoji="1" lang="ja-JP" altLang="en-US" sz="3200" dirty="0" smtClean="0"/>
              <a:t>反対解釈</a:t>
            </a:r>
            <a:endParaRPr kumimoji="1" lang="ja-JP" altLang="en-US" sz="3200" dirty="0"/>
          </a:p>
        </p:txBody>
      </p:sp>
      <p:sp>
        <p:nvSpPr>
          <p:cNvPr id="26" name="日付プレースホルダー 25"/>
          <p:cNvSpPr>
            <a:spLocks noGrp="1"/>
          </p:cNvSpPr>
          <p:nvPr>
            <p:ph type="dt" sz="half" idx="10"/>
          </p:nvPr>
        </p:nvSpPr>
        <p:spPr/>
        <p:txBody>
          <a:bodyPr/>
          <a:lstStyle/>
          <a:p>
            <a:r>
              <a:rPr kumimoji="1" lang="en-US" altLang="ja-JP" smtClean="0"/>
              <a:t>2017/9/17</a:t>
            </a:r>
            <a:endParaRPr kumimoji="1" lang="ja-JP" altLang="en-US"/>
          </a:p>
        </p:txBody>
      </p:sp>
      <p:sp>
        <p:nvSpPr>
          <p:cNvPr id="27" name="スライド番号プレースホルダー 26"/>
          <p:cNvSpPr>
            <a:spLocks noGrp="1"/>
          </p:cNvSpPr>
          <p:nvPr>
            <p:ph type="sldNum" sz="quarter" idx="12"/>
          </p:nvPr>
        </p:nvSpPr>
        <p:spPr/>
        <p:txBody>
          <a:bodyPr/>
          <a:lstStyle/>
          <a:p>
            <a:fld id="{3507F99E-D391-4E5A-AAED-153F014C8998}" type="slidenum">
              <a:rPr kumimoji="1" lang="ja-JP" altLang="en-US" smtClean="0"/>
              <a:t>7</a:t>
            </a:fld>
            <a:endParaRPr kumimoji="1" lang="ja-JP" altLang="en-US"/>
          </a:p>
        </p:txBody>
      </p:sp>
    </p:spTree>
    <p:extLst>
      <p:ext uri="{BB962C8B-B14F-4D97-AF65-F5344CB8AC3E}">
        <p14:creationId xmlns:p14="http://schemas.microsoft.com/office/powerpoint/2010/main" val="74467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1000" fill="hold"/>
                                        <p:tgtEl>
                                          <p:spTgt spid="13"/>
                                        </p:tgtEl>
                                        <p:attrNameLst>
                                          <p:attrName>ppt_w</p:attrName>
                                        </p:attrNameLst>
                                      </p:cBhvr>
                                      <p:tavLst>
                                        <p:tav tm="0">
                                          <p:val>
                                            <p:fltVal val="0"/>
                                          </p:val>
                                        </p:tav>
                                        <p:tav tm="100000">
                                          <p:val>
                                            <p:strVal val="#ppt_w"/>
                                          </p:val>
                                        </p:tav>
                                      </p:tavLst>
                                    </p:anim>
                                    <p:anim calcmode="lin" valueType="num">
                                      <p:cBhvr>
                                        <p:cTn id="15" dur="1000" fill="hold"/>
                                        <p:tgtEl>
                                          <p:spTgt spid="13"/>
                                        </p:tgtEl>
                                        <p:attrNameLst>
                                          <p:attrName>ppt_h</p:attrName>
                                        </p:attrNameLst>
                                      </p:cBhvr>
                                      <p:tavLst>
                                        <p:tav tm="0">
                                          <p:val>
                                            <p:fltVal val="0"/>
                                          </p:val>
                                        </p:tav>
                                        <p:tav tm="100000">
                                          <p:val>
                                            <p:strVal val="#ppt_h"/>
                                          </p:val>
                                        </p:tav>
                                      </p:tavLst>
                                    </p:anim>
                                    <p:animEffect transition="in" filter="fade">
                                      <p:cBhvr>
                                        <p:cTn id="16" dur="1000"/>
                                        <p:tgtEl>
                                          <p:spTgt spid="13"/>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2000" fill="hold"/>
                                        <p:tgtEl>
                                          <p:spTgt spid="19"/>
                                        </p:tgtEl>
                                        <p:attrNameLst>
                                          <p:attrName>ppt_w</p:attrName>
                                        </p:attrNameLst>
                                      </p:cBhvr>
                                      <p:tavLst>
                                        <p:tav tm="0">
                                          <p:val>
                                            <p:fltVal val="0"/>
                                          </p:val>
                                        </p:tav>
                                        <p:tav tm="100000">
                                          <p:val>
                                            <p:strVal val="#ppt_w"/>
                                          </p:val>
                                        </p:tav>
                                      </p:tavLst>
                                    </p:anim>
                                    <p:anim calcmode="lin" valueType="num">
                                      <p:cBhvr>
                                        <p:cTn id="27" dur="2000" fill="hold"/>
                                        <p:tgtEl>
                                          <p:spTgt spid="19"/>
                                        </p:tgtEl>
                                        <p:attrNameLst>
                                          <p:attrName>ppt_h</p:attrName>
                                        </p:attrNameLst>
                                      </p:cBhvr>
                                      <p:tavLst>
                                        <p:tav tm="0">
                                          <p:val>
                                            <p:fltVal val="0"/>
                                          </p:val>
                                        </p:tav>
                                        <p:tav tm="100000">
                                          <p:val>
                                            <p:strVal val="#ppt_h"/>
                                          </p:val>
                                        </p:tav>
                                      </p:tavLst>
                                    </p:anim>
                                    <p:anim calcmode="lin" valueType="num">
                                      <p:cBhvr>
                                        <p:cTn id="28" dur="2000" fill="hold"/>
                                        <p:tgtEl>
                                          <p:spTgt spid="19"/>
                                        </p:tgtEl>
                                        <p:attrNameLst>
                                          <p:attrName>style.rotation</p:attrName>
                                        </p:attrNameLst>
                                      </p:cBhvr>
                                      <p:tavLst>
                                        <p:tav tm="0">
                                          <p:val>
                                            <p:fltVal val="90"/>
                                          </p:val>
                                        </p:tav>
                                        <p:tav tm="100000">
                                          <p:val>
                                            <p:fltVal val="0"/>
                                          </p:val>
                                        </p:tav>
                                      </p:tavLst>
                                    </p:anim>
                                    <p:animEffect transition="in" filter="fade">
                                      <p:cBhvr>
                                        <p:cTn id="29" dur="20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down)">
                                      <p:cBhvr>
                                        <p:cTn id="34" dur="580">
                                          <p:stCondLst>
                                            <p:cond delay="0"/>
                                          </p:stCondLst>
                                        </p:cTn>
                                        <p:tgtEl>
                                          <p:spTgt spid="24"/>
                                        </p:tgtEl>
                                      </p:cBhvr>
                                    </p:animEffect>
                                    <p:anim calcmode="lin" valueType="num">
                                      <p:cBhvr>
                                        <p:cTn id="35"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40" dur="26">
                                          <p:stCondLst>
                                            <p:cond delay="650"/>
                                          </p:stCondLst>
                                        </p:cTn>
                                        <p:tgtEl>
                                          <p:spTgt spid="24"/>
                                        </p:tgtEl>
                                      </p:cBhvr>
                                      <p:to x="100000" y="60000"/>
                                    </p:animScale>
                                    <p:animScale>
                                      <p:cBhvr>
                                        <p:cTn id="41" dur="166" decel="50000">
                                          <p:stCondLst>
                                            <p:cond delay="676"/>
                                          </p:stCondLst>
                                        </p:cTn>
                                        <p:tgtEl>
                                          <p:spTgt spid="24"/>
                                        </p:tgtEl>
                                      </p:cBhvr>
                                      <p:to x="100000" y="100000"/>
                                    </p:animScale>
                                    <p:animScale>
                                      <p:cBhvr>
                                        <p:cTn id="42" dur="26">
                                          <p:stCondLst>
                                            <p:cond delay="1312"/>
                                          </p:stCondLst>
                                        </p:cTn>
                                        <p:tgtEl>
                                          <p:spTgt spid="24"/>
                                        </p:tgtEl>
                                      </p:cBhvr>
                                      <p:to x="100000" y="80000"/>
                                    </p:animScale>
                                    <p:animScale>
                                      <p:cBhvr>
                                        <p:cTn id="43" dur="166" decel="50000">
                                          <p:stCondLst>
                                            <p:cond delay="1338"/>
                                          </p:stCondLst>
                                        </p:cTn>
                                        <p:tgtEl>
                                          <p:spTgt spid="24"/>
                                        </p:tgtEl>
                                      </p:cBhvr>
                                      <p:to x="100000" y="100000"/>
                                    </p:animScale>
                                    <p:animScale>
                                      <p:cBhvr>
                                        <p:cTn id="44" dur="26">
                                          <p:stCondLst>
                                            <p:cond delay="1642"/>
                                          </p:stCondLst>
                                        </p:cTn>
                                        <p:tgtEl>
                                          <p:spTgt spid="24"/>
                                        </p:tgtEl>
                                      </p:cBhvr>
                                      <p:to x="100000" y="90000"/>
                                    </p:animScale>
                                    <p:animScale>
                                      <p:cBhvr>
                                        <p:cTn id="45" dur="166" decel="50000">
                                          <p:stCondLst>
                                            <p:cond delay="1668"/>
                                          </p:stCondLst>
                                        </p:cTn>
                                        <p:tgtEl>
                                          <p:spTgt spid="24"/>
                                        </p:tgtEl>
                                      </p:cBhvr>
                                      <p:to x="100000" y="100000"/>
                                    </p:animScale>
                                    <p:animScale>
                                      <p:cBhvr>
                                        <p:cTn id="46" dur="26">
                                          <p:stCondLst>
                                            <p:cond delay="1808"/>
                                          </p:stCondLst>
                                        </p:cTn>
                                        <p:tgtEl>
                                          <p:spTgt spid="24"/>
                                        </p:tgtEl>
                                      </p:cBhvr>
                                      <p:to x="100000" y="95000"/>
                                    </p:animScale>
                                    <p:animScale>
                                      <p:cBhvr>
                                        <p:cTn id="47"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9"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拡大解釈の例</a:t>
            </a:r>
            <a:r>
              <a:rPr kumimoji="1" lang="en-US" altLang="ja-JP" dirty="0" smtClean="0"/>
              <a:t/>
            </a:r>
            <a:br>
              <a:rPr kumimoji="1" lang="en-US" altLang="ja-JP" dirty="0" smtClean="0"/>
            </a:br>
            <a:r>
              <a:rPr kumimoji="1" lang="ja-JP" altLang="en-US" sz="3600" dirty="0" smtClean="0"/>
              <a:t>日米</a:t>
            </a:r>
            <a:r>
              <a:rPr lang="ja-JP" altLang="en-US" sz="3600" dirty="0" smtClean="0"/>
              <a:t>地位協定第</a:t>
            </a:r>
            <a:r>
              <a:rPr lang="en-US" altLang="ja-JP" sz="3600" dirty="0" smtClean="0"/>
              <a:t>3</a:t>
            </a:r>
            <a:r>
              <a:rPr lang="ja-JP" altLang="en-US" sz="3600" dirty="0" smtClean="0"/>
              <a:t>条第</a:t>
            </a:r>
            <a:r>
              <a:rPr lang="en-US" altLang="ja-JP" sz="3600" dirty="0" smtClean="0"/>
              <a:t>1</a:t>
            </a:r>
            <a:r>
              <a:rPr lang="ja-JP" altLang="en-US" sz="3600" dirty="0" smtClean="0"/>
              <a:t>項後段の解釈</a:t>
            </a:r>
            <a:endParaRPr kumimoji="1" lang="ja-JP" altLang="en-US" dirty="0"/>
          </a:p>
        </p:txBody>
      </p:sp>
      <p:sp>
        <p:nvSpPr>
          <p:cNvPr id="6" name="コンテンツ プレースホルダー 5"/>
          <p:cNvSpPr>
            <a:spLocks noGrp="1"/>
          </p:cNvSpPr>
          <p:nvPr>
            <p:ph idx="1"/>
          </p:nvPr>
        </p:nvSpPr>
        <p:spPr/>
        <p:txBody>
          <a:bodyPr>
            <a:normAutofit fontScale="77500" lnSpcReduction="20000"/>
          </a:bodyPr>
          <a:lstStyle/>
          <a:p>
            <a:pPr>
              <a:lnSpc>
                <a:spcPct val="120000"/>
              </a:lnSpc>
            </a:pPr>
            <a:r>
              <a:rPr kumimoji="1" lang="ja-JP" altLang="en-US" dirty="0" smtClean="0"/>
              <a:t>日本国政府は，施設及び区域の支持，警護及び管理のための合衆国軍隊の施設及び区域への出入り</a:t>
            </a:r>
            <a:r>
              <a:rPr kumimoji="1" lang="en-US" altLang="ja-JP" dirty="0" smtClean="0">
                <a:solidFill>
                  <a:srgbClr val="FF0000"/>
                </a:solidFill>
              </a:rPr>
              <a:t>〔</a:t>
            </a:r>
            <a:r>
              <a:rPr kumimoji="1" lang="ja-JP" altLang="en-US" dirty="0" smtClean="0">
                <a:solidFill>
                  <a:srgbClr val="FF0000"/>
                </a:solidFill>
              </a:rPr>
              <a:t>米軍の航空機が北海道の基地を出て，日本列島を低空で飛び回って，九州の基地に入ることを含む</a:t>
            </a:r>
            <a:r>
              <a:rPr kumimoji="1" lang="en-US" altLang="ja-JP" dirty="0" smtClean="0">
                <a:solidFill>
                  <a:srgbClr val="FF0000"/>
                </a:solidFill>
              </a:rPr>
              <a:t>=</a:t>
            </a:r>
            <a:r>
              <a:rPr kumimoji="1" lang="ja-JP" altLang="en-US" dirty="0" smtClean="0">
                <a:solidFill>
                  <a:srgbClr val="FF0000"/>
                </a:solidFill>
              </a:rPr>
              <a:t>拡張解釈</a:t>
            </a:r>
            <a:r>
              <a:rPr kumimoji="1" lang="en-US" altLang="ja-JP" dirty="0" smtClean="0">
                <a:solidFill>
                  <a:srgbClr val="FF0000"/>
                </a:solidFill>
              </a:rPr>
              <a:t>〕</a:t>
            </a:r>
            <a:r>
              <a:rPr kumimoji="1" lang="ja-JP" altLang="en-US" dirty="0" smtClean="0"/>
              <a:t>の便を図るため，</a:t>
            </a:r>
            <a:endParaRPr kumimoji="1" lang="en-US" altLang="ja-JP" dirty="0" smtClean="0"/>
          </a:p>
          <a:p>
            <a:pPr>
              <a:lnSpc>
                <a:spcPct val="120000"/>
              </a:lnSpc>
            </a:pPr>
            <a:r>
              <a:rPr lang="ja-JP" altLang="en-US" dirty="0" smtClean="0"/>
              <a:t>合衆国軍隊</a:t>
            </a:r>
            <a:r>
              <a:rPr lang="en-US" altLang="ja-JP" dirty="0" smtClean="0"/>
              <a:t>〔</a:t>
            </a:r>
            <a:r>
              <a:rPr lang="ja-JP" altLang="en-US" dirty="0" smtClean="0"/>
              <a:t>米軍</a:t>
            </a:r>
            <a:r>
              <a:rPr lang="en-US" altLang="ja-JP" dirty="0" smtClean="0"/>
              <a:t>〕</a:t>
            </a:r>
            <a:r>
              <a:rPr lang="ja-JP" altLang="en-US" dirty="0" smtClean="0"/>
              <a:t>の要請があったときは，</a:t>
            </a:r>
            <a:endParaRPr lang="en-US" altLang="ja-JP" dirty="0" smtClean="0"/>
          </a:p>
          <a:p>
            <a:pPr>
              <a:lnSpc>
                <a:spcPct val="120000"/>
              </a:lnSpc>
            </a:pPr>
            <a:r>
              <a:rPr kumimoji="1" lang="ja-JP" altLang="en-US" dirty="0" smtClean="0"/>
              <a:t>合同員会</a:t>
            </a:r>
            <a:r>
              <a:rPr kumimoji="1" lang="en-US" altLang="ja-JP" dirty="0" smtClean="0"/>
              <a:t>〔</a:t>
            </a:r>
            <a:r>
              <a:rPr kumimoji="1" lang="ja-JP" altLang="en-US" dirty="0" smtClean="0"/>
              <a:t>ニュー山王ホテルで開催される米軍主導の非公開の会議</a:t>
            </a:r>
            <a:r>
              <a:rPr kumimoji="1" lang="en-US" altLang="ja-JP" dirty="0" smtClean="0"/>
              <a:t>〕</a:t>
            </a:r>
            <a:r>
              <a:rPr kumimoji="1" lang="ja-JP" altLang="en-US" dirty="0" smtClean="0"/>
              <a:t>を通ずる両政府間の協議の上で，</a:t>
            </a:r>
            <a:endParaRPr kumimoji="1" lang="en-US" altLang="ja-JP" dirty="0" smtClean="0"/>
          </a:p>
          <a:p>
            <a:pPr>
              <a:lnSpc>
                <a:spcPct val="120000"/>
              </a:lnSpc>
            </a:pPr>
            <a:r>
              <a:rPr lang="ja-JP" altLang="en-US" dirty="0" smtClean="0"/>
              <a:t>それらの施設及び区域に隣接し又はそれらの近傍の土地</a:t>
            </a:r>
            <a:r>
              <a:rPr lang="en-US" altLang="ja-JP" dirty="0" smtClean="0">
                <a:solidFill>
                  <a:srgbClr val="FF0000"/>
                </a:solidFill>
              </a:rPr>
              <a:t>〔</a:t>
            </a:r>
            <a:r>
              <a:rPr lang="ja-JP" altLang="en-US" dirty="0" smtClean="0">
                <a:solidFill>
                  <a:srgbClr val="FF0000"/>
                </a:solidFill>
              </a:rPr>
              <a:t>基地の外のいかなる地とを含む</a:t>
            </a:r>
            <a:r>
              <a:rPr lang="en-US" altLang="ja-JP" dirty="0" smtClean="0">
                <a:solidFill>
                  <a:srgbClr val="FF0000"/>
                </a:solidFill>
              </a:rPr>
              <a:t>=</a:t>
            </a:r>
            <a:r>
              <a:rPr lang="ja-JP" altLang="en-US" dirty="0" smtClean="0">
                <a:solidFill>
                  <a:srgbClr val="FF0000"/>
                </a:solidFill>
              </a:rPr>
              <a:t>拡大解釈</a:t>
            </a:r>
            <a:r>
              <a:rPr lang="en-US" altLang="ja-JP" dirty="0" smtClean="0">
                <a:solidFill>
                  <a:srgbClr val="FF0000"/>
                </a:solidFill>
              </a:rPr>
              <a:t>〕</a:t>
            </a:r>
            <a:r>
              <a:rPr lang="ja-JP" altLang="en-US" dirty="0" err="1" smtClean="0"/>
              <a:t>，</a:t>
            </a:r>
            <a:r>
              <a:rPr lang="ja-JP" altLang="en-US" dirty="0" smtClean="0"/>
              <a:t>領水及び空間において，関係法令の範囲内で必要な措置を執るものとする（義務）。</a:t>
            </a:r>
            <a:endParaRPr lang="en-US" altLang="ja-JP" dirty="0" smtClean="0"/>
          </a:p>
          <a:p>
            <a:pPr>
              <a:lnSpc>
                <a:spcPct val="120000"/>
              </a:lnSpc>
            </a:pPr>
            <a:r>
              <a:rPr kumimoji="1" lang="ja-JP" altLang="en-US" dirty="0"/>
              <a:t>合衆国</a:t>
            </a:r>
            <a:r>
              <a:rPr kumimoji="1" lang="ja-JP" altLang="en-US" dirty="0" smtClean="0"/>
              <a:t>も</a:t>
            </a:r>
            <a:r>
              <a:rPr lang="ja-JP" altLang="en-US" dirty="0" smtClean="0"/>
              <a:t>また，合同委員会を通ずる両政府間の協議の上で前記の目的のため必要な措置を執ることができる（権利）。</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8</a:t>
            </a:fld>
            <a:endParaRPr kumimoji="1" lang="ja-JP" altLang="en-US"/>
          </a:p>
        </p:txBody>
      </p:sp>
    </p:spTree>
    <p:extLst>
      <p:ext uri="{BB962C8B-B14F-4D97-AF65-F5344CB8AC3E}">
        <p14:creationId xmlns:p14="http://schemas.microsoft.com/office/powerpoint/2010/main" val="322936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3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2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22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1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52269" y="1799772"/>
            <a:ext cx="11160035" cy="43978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kumimoji="1" lang="ja-JP" altLang="en-US" dirty="0" smtClean="0"/>
              <a:t>一般法と特別法の関係と一般法の反対解釈</a:t>
            </a:r>
            <a:r>
              <a:rPr kumimoji="1" lang="en-US" altLang="ja-JP" dirty="0" smtClean="0"/>
              <a:t/>
            </a:r>
            <a:br>
              <a:rPr kumimoji="1" lang="en-US" altLang="ja-JP" dirty="0" smtClean="0"/>
            </a:br>
            <a:r>
              <a:rPr lang="ja-JP" altLang="en-US" sz="4000" dirty="0" smtClean="0"/>
              <a:t>（米軍の治外法権の現実）</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2017/9/17</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9</a:t>
            </a:fld>
            <a:endParaRPr kumimoji="1" lang="ja-JP" altLang="en-US"/>
          </a:p>
        </p:txBody>
      </p:sp>
      <p:graphicFrame>
        <p:nvGraphicFramePr>
          <p:cNvPr id="6" name="図表 5"/>
          <p:cNvGraphicFramePr/>
          <p:nvPr>
            <p:extLst>
              <p:ext uri="{D42A27DB-BD31-4B8C-83A1-F6EECF244321}">
                <p14:modId xmlns:p14="http://schemas.microsoft.com/office/powerpoint/2010/main" val="1820469655"/>
              </p:ext>
            </p:extLst>
          </p:nvPr>
        </p:nvGraphicFramePr>
        <p:xfrm>
          <a:off x="552269" y="2046515"/>
          <a:ext cx="11160035" cy="3933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テキスト ボックス 6"/>
          <p:cNvSpPr txBox="1"/>
          <p:nvPr/>
        </p:nvSpPr>
        <p:spPr>
          <a:xfrm>
            <a:off x="9506857" y="3306188"/>
            <a:ext cx="2017486" cy="1815882"/>
          </a:xfrm>
          <a:prstGeom prst="rect">
            <a:avLst/>
          </a:prstGeom>
          <a:noFill/>
        </p:spPr>
        <p:txBody>
          <a:bodyPr wrap="square" rtlCol="0">
            <a:spAutoFit/>
          </a:bodyPr>
          <a:lstStyle/>
          <a:p>
            <a:r>
              <a:rPr kumimoji="1" lang="ja-JP" altLang="en-US" sz="2800" dirty="0" smtClean="0"/>
              <a:t>国土交通大臣の許可は不要</a:t>
            </a:r>
            <a:r>
              <a:rPr kumimoji="1" lang="en-US" altLang="ja-JP" sz="2800" dirty="0" smtClean="0"/>
              <a:t/>
            </a:r>
            <a:br>
              <a:rPr kumimoji="1" lang="en-US" altLang="ja-JP" sz="2800" dirty="0" smtClean="0"/>
            </a:br>
            <a:r>
              <a:rPr kumimoji="1" lang="ja-JP" altLang="en-US" sz="2800" dirty="0" smtClean="0"/>
              <a:t>（治外法権）</a:t>
            </a:r>
            <a:endParaRPr kumimoji="1" lang="ja-JP" altLang="en-US" sz="2800" dirty="0"/>
          </a:p>
        </p:txBody>
      </p:sp>
    </p:spTree>
    <p:extLst>
      <p:ext uri="{BB962C8B-B14F-4D97-AF65-F5344CB8AC3E}">
        <p14:creationId xmlns:p14="http://schemas.microsoft.com/office/powerpoint/2010/main" val="223111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graphicEl>
                                              <a:dgm id="{47374EFE-9931-4EDF-99C6-50355E46D264}"/>
                                            </p:graphicEl>
                                          </p:spTgt>
                                        </p:tgtEl>
                                        <p:attrNameLst>
                                          <p:attrName>style.visibility</p:attrName>
                                        </p:attrNameLst>
                                      </p:cBhvr>
                                      <p:to>
                                        <p:strVal val="visible"/>
                                      </p:to>
                                    </p:set>
                                    <p:animEffect transition="in" filter="wipe(up)">
                                      <p:cBhvr>
                                        <p:cTn id="7" dur="1000"/>
                                        <p:tgtEl>
                                          <p:spTgt spid="6">
                                            <p:graphicEl>
                                              <a:dgm id="{47374EFE-9931-4EDF-99C6-50355E46D26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graphicEl>
                                              <a:dgm id="{4B5B1A5A-626E-41E7-AC55-DB8A8D63074A}"/>
                                            </p:graphicEl>
                                          </p:spTgt>
                                        </p:tgtEl>
                                        <p:attrNameLst>
                                          <p:attrName>style.visibility</p:attrName>
                                        </p:attrNameLst>
                                      </p:cBhvr>
                                      <p:to>
                                        <p:strVal val="visible"/>
                                      </p:to>
                                    </p:set>
                                    <p:animEffect transition="in" filter="wipe(up)">
                                      <p:cBhvr>
                                        <p:cTn id="12" dur="1000"/>
                                        <p:tgtEl>
                                          <p:spTgt spid="6">
                                            <p:graphicEl>
                                              <a:dgm id="{4B5B1A5A-626E-41E7-AC55-DB8A8D63074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out)">
                                      <p:cBhvr>
                                        <p:cTn id="17" dur="1250"/>
                                        <p:tgtEl>
                                          <p:spTgt spid="5"/>
                                        </p:tgtEl>
                                      </p:cBhvr>
                                    </p:animEffect>
                                  </p:childTnLst>
                                </p:cTn>
                              </p:par>
                              <p:par>
                                <p:cTn id="18" presetID="22" presetClass="entr" presetSubtype="1" fill="hold" grpId="0" nodeType="withEffect">
                                  <p:stCondLst>
                                    <p:cond delay="100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uiExpand="1">
        <p:bldSub>
          <a:bldDgm bld="one"/>
        </p:bldSub>
      </p:bldGraphic>
      <p:bldP spid="7"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753</TotalTime>
  <Words>1983</Words>
  <Application>Microsoft Office PowerPoint</Application>
  <PresentationFormat>ワイド画面</PresentationFormat>
  <Paragraphs>294</Paragraphs>
  <Slides>23</Slides>
  <Notes>23</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23</vt:i4>
      </vt:variant>
    </vt:vector>
  </HeadingPairs>
  <TitlesOfParts>
    <vt:vector size="34" baseType="lpstr">
      <vt:lpstr>ＭＳ Ｐゴシック</vt:lpstr>
      <vt:lpstr>新細明體</vt:lpstr>
      <vt:lpstr>Arial</vt:lpstr>
      <vt:lpstr>Calibri</vt:lpstr>
      <vt:lpstr>Calibri Light</vt:lpstr>
      <vt:lpstr>Tahoma</vt:lpstr>
      <vt:lpstr>Times New Roman</vt:lpstr>
      <vt:lpstr>Wingdings</vt:lpstr>
      <vt:lpstr>Office テーマ</vt:lpstr>
      <vt:lpstr>1_Office テーマ</vt:lpstr>
      <vt:lpstr>Visio</vt:lpstr>
      <vt:lpstr>法学者からAIへの期待  － 判決文の自動作成－</vt:lpstr>
      <vt:lpstr>目次 </vt:lpstr>
      <vt:lpstr>問題提起（AIへの期待）</vt:lpstr>
      <vt:lpstr>法教育の目標（医学との対比において）</vt:lpstr>
      <vt:lpstr>科学的推論の3類型（ケプラーの発見の推論）</vt:lpstr>
      <vt:lpstr>法の論理（判決三段論法）</vt:lpstr>
      <vt:lpstr>解釈の方法（「車馬通行止め」の解釈論）</vt:lpstr>
      <vt:lpstr>拡大解釈の例 日米地位協定第3条第1項後段の解釈</vt:lpstr>
      <vt:lpstr>一般法と特別法の関係と一般法の反対解釈 （米軍の治外法権の現実）</vt:lpstr>
      <vt:lpstr>一般法と特別法との関係 特別法は一般法に優先するが，一般法が，特別法を補完する</vt:lpstr>
      <vt:lpstr>一般法と特別法との関係 特別法は一般法に優先するが，一般法が，特別法を補完する</vt:lpstr>
      <vt:lpstr>「治外法権」の意味と撤廃の戦略</vt:lpstr>
      <vt:lpstr>法律家の思考方法（アイラック(IRAC)）</vt:lpstr>
      <vt:lpstr>法適用における事実の発見とルールの発見</vt:lpstr>
      <vt:lpstr>法の議論の方法論（トゥールミン図式）</vt:lpstr>
      <vt:lpstr>トゥールミンの図式　その1</vt:lpstr>
      <vt:lpstr>トゥールミンの図式　その2</vt:lpstr>
      <vt:lpstr>トゥールミンの図式　その3</vt:lpstr>
      <vt:lpstr>沈没船から男を海に飛び込ませる言葉（信条） 各国の男性の気質を捉えたジョーク</vt:lpstr>
      <vt:lpstr>日本が戦うべき敵は，自らの中にあり</vt:lpstr>
      <vt:lpstr>同調圧力とは異なる「和の精神」とは何か 「君子は和して同ぜず，小人は同じて和せず」（論語・子路第13）</vt:lpstr>
      <vt:lpstr>グローバル人材育成の目標</vt:lpstr>
      <vt:lpstr>結論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74</cp:revision>
  <dcterms:created xsi:type="dcterms:W3CDTF">2017-09-10T20:19:32Z</dcterms:created>
  <dcterms:modified xsi:type="dcterms:W3CDTF">2017-09-18T11:11:38Z</dcterms:modified>
</cp:coreProperties>
</file>