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69" r:id="rId3"/>
    <p:sldId id="266" r:id="rId4"/>
    <p:sldId id="267" r:id="rId5"/>
    <p:sldId id="257" r:id="rId6"/>
    <p:sldId id="258" r:id="rId7"/>
    <p:sldId id="259" r:id="rId8"/>
    <p:sldId id="260" r:id="rId9"/>
    <p:sldId id="261" r:id="rId10"/>
    <p:sldId id="262" r:id="rId11"/>
    <p:sldId id="263" r:id="rId12"/>
    <p:sldId id="264" r:id="rId13"/>
    <p:sldId id="265" r:id="rId14"/>
    <p:sldId id="268"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78" autoAdjust="0"/>
    <p:restoredTop sz="94660"/>
  </p:normalViewPr>
  <p:slideViewPr>
    <p:cSldViewPr snapToGrid="0" showGuides="1">
      <p:cViewPr varScale="1">
        <p:scale>
          <a:sx n="53" d="100"/>
          <a:sy n="53" d="100"/>
        </p:scale>
        <p:origin x="18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kumimoji="1" lang="en-US" altLang="ja-JP" smtClean="0"/>
              <a:t>2017/4/27</a:t>
            </a:r>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smtClean="0"/>
              <a:t>KAGAYAMA Shigeru, 2017</a:t>
            </a:r>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D5BEA4-1F25-4452-8857-2875906BD08C}" type="slidenum">
              <a:rPr kumimoji="1" lang="ja-JP" altLang="en-US" smtClean="0"/>
              <a:t>‹#›</a:t>
            </a:fld>
            <a:endParaRPr kumimoji="1" lang="ja-JP" altLang="en-US"/>
          </a:p>
        </p:txBody>
      </p:sp>
    </p:spTree>
    <p:extLst>
      <p:ext uri="{BB962C8B-B14F-4D97-AF65-F5344CB8AC3E}">
        <p14:creationId xmlns:p14="http://schemas.microsoft.com/office/powerpoint/2010/main" val="226253258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kumimoji="1" lang="en-US" altLang="ja-JP" smtClean="0"/>
              <a:t>2017/4/27</a:t>
            </a:r>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smtClean="0"/>
              <a:t>KAGAYAMA Shigeru, 2017</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B9E048-B1BD-4529-AE95-641BA8AC4094}" type="slidenum">
              <a:rPr kumimoji="1" lang="ja-JP" altLang="en-US" smtClean="0"/>
              <a:t>‹#›</a:t>
            </a:fld>
            <a:endParaRPr kumimoji="1" lang="ja-JP" altLang="en-US"/>
          </a:p>
        </p:txBody>
      </p:sp>
    </p:spTree>
    <p:extLst>
      <p:ext uri="{BB962C8B-B14F-4D97-AF65-F5344CB8AC3E}">
        <p14:creationId xmlns:p14="http://schemas.microsoft.com/office/powerpoint/2010/main" val="1131643004"/>
      </p:ext>
    </p:extLst>
  </p:cSld>
  <p:clrMap bg1="lt1" tx1="dk1" bg2="lt2" tx2="dk2" accent1="accent1" accent2="accent2" accent3="accent3" accent4="accent4" accent5="accent5" accent6="accent6" hlink="hlink" folHlink="folHlink"/>
  <p:hf hd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D8B9E048-B1BD-4529-AE95-641BA8AC4094}" type="slidenum">
              <a:rPr kumimoji="1" lang="ja-JP" altLang="en-US" smtClean="0"/>
              <a:t>1</a:t>
            </a:fld>
            <a:endParaRPr kumimoji="1" lang="ja-JP" altLang="en-US"/>
          </a:p>
        </p:txBody>
      </p:sp>
    </p:spTree>
    <p:extLst>
      <p:ext uri="{BB962C8B-B14F-4D97-AF65-F5344CB8AC3E}">
        <p14:creationId xmlns:p14="http://schemas.microsoft.com/office/powerpoint/2010/main" val="1562208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D8B9E048-B1BD-4529-AE95-641BA8AC4094}" type="slidenum">
              <a:rPr kumimoji="1" lang="ja-JP" altLang="en-US" smtClean="0"/>
              <a:t>10</a:t>
            </a:fld>
            <a:endParaRPr kumimoji="1" lang="ja-JP" altLang="en-US"/>
          </a:p>
        </p:txBody>
      </p:sp>
    </p:spTree>
    <p:extLst>
      <p:ext uri="{BB962C8B-B14F-4D97-AF65-F5344CB8AC3E}">
        <p14:creationId xmlns:p14="http://schemas.microsoft.com/office/powerpoint/2010/main" val="1468864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D8B9E048-B1BD-4529-AE95-641BA8AC4094}" type="slidenum">
              <a:rPr kumimoji="1" lang="ja-JP" altLang="en-US" smtClean="0"/>
              <a:t>11</a:t>
            </a:fld>
            <a:endParaRPr kumimoji="1" lang="ja-JP" altLang="en-US"/>
          </a:p>
        </p:txBody>
      </p:sp>
    </p:spTree>
    <p:extLst>
      <p:ext uri="{BB962C8B-B14F-4D97-AF65-F5344CB8AC3E}">
        <p14:creationId xmlns:p14="http://schemas.microsoft.com/office/powerpoint/2010/main" val="4272905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D8B9E048-B1BD-4529-AE95-641BA8AC4094}" type="slidenum">
              <a:rPr kumimoji="1" lang="ja-JP" altLang="en-US" smtClean="0"/>
              <a:t>12</a:t>
            </a:fld>
            <a:endParaRPr kumimoji="1" lang="ja-JP" altLang="en-US"/>
          </a:p>
        </p:txBody>
      </p:sp>
    </p:spTree>
    <p:extLst>
      <p:ext uri="{BB962C8B-B14F-4D97-AF65-F5344CB8AC3E}">
        <p14:creationId xmlns:p14="http://schemas.microsoft.com/office/powerpoint/2010/main" val="36277201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D8B9E048-B1BD-4529-AE95-641BA8AC4094}" type="slidenum">
              <a:rPr kumimoji="1" lang="ja-JP" altLang="en-US" smtClean="0"/>
              <a:t>13</a:t>
            </a:fld>
            <a:endParaRPr kumimoji="1" lang="ja-JP" altLang="en-US"/>
          </a:p>
        </p:txBody>
      </p:sp>
    </p:spTree>
    <p:extLst>
      <p:ext uri="{BB962C8B-B14F-4D97-AF65-F5344CB8AC3E}">
        <p14:creationId xmlns:p14="http://schemas.microsoft.com/office/powerpoint/2010/main" val="410506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D8B9E048-B1BD-4529-AE95-641BA8AC4094}" type="slidenum">
              <a:rPr kumimoji="1" lang="ja-JP" altLang="en-US" smtClean="0"/>
              <a:t>14</a:t>
            </a:fld>
            <a:endParaRPr kumimoji="1" lang="ja-JP" altLang="en-US"/>
          </a:p>
        </p:txBody>
      </p:sp>
    </p:spTree>
    <p:extLst>
      <p:ext uri="{BB962C8B-B14F-4D97-AF65-F5344CB8AC3E}">
        <p14:creationId xmlns:p14="http://schemas.microsoft.com/office/powerpoint/2010/main" val="751419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8B9E048-B1BD-4529-AE95-641BA8AC4094}" type="slidenum">
              <a:rPr kumimoji="1" lang="ja-JP" altLang="en-US" smtClean="0"/>
              <a:t>2</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2017/4/27</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2017</a:t>
            </a:r>
            <a:endParaRPr kumimoji="1" lang="ja-JP" altLang="en-US"/>
          </a:p>
        </p:txBody>
      </p:sp>
    </p:spTree>
    <p:extLst>
      <p:ext uri="{BB962C8B-B14F-4D97-AF65-F5344CB8AC3E}">
        <p14:creationId xmlns:p14="http://schemas.microsoft.com/office/powerpoint/2010/main" val="2090156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D8B9E048-B1BD-4529-AE95-641BA8AC4094}" type="slidenum">
              <a:rPr kumimoji="1" lang="ja-JP" altLang="en-US" smtClean="0"/>
              <a:t>3</a:t>
            </a:fld>
            <a:endParaRPr kumimoji="1" lang="ja-JP" altLang="en-US"/>
          </a:p>
        </p:txBody>
      </p:sp>
    </p:spTree>
    <p:extLst>
      <p:ext uri="{BB962C8B-B14F-4D97-AF65-F5344CB8AC3E}">
        <p14:creationId xmlns:p14="http://schemas.microsoft.com/office/powerpoint/2010/main" val="2028014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D8B9E048-B1BD-4529-AE95-641BA8AC4094}" type="slidenum">
              <a:rPr kumimoji="1" lang="ja-JP" altLang="en-US" smtClean="0"/>
              <a:t>4</a:t>
            </a:fld>
            <a:endParaRPr kumimoji="1" lang="ja-JP" altLang="en-US"/>
          </a:p>
        </p:txBody>
      </p:sp>
    </p:spTree>
    <p:extLst>
      <p:ext uri="{BB962C8B-B14F-4D97-AF65-F5344CB8AC3E}">
        <p14:creationId xmlns:p14="http://schemas.microsoft.com/office/powerpoint/2010/main" val="2299606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D8B9E048-B1BD-4529-AE95-641BA8AC4094}" type="slidenum">
              <a:rPr kumimoji="1" lang="ja-JP" altLang="en-US" smtClean="0"/>
              <a:t>5</a:t>
            </a:fld>
            <a:endParaRPr kumimoji="1" lang="ja-JP" altLang="en-US"/>
          </a:p>
        </p:txBody>
      </p:sp>
    </p:spTree>
    <p:extLst>
      <p:ext uri="{BB962C8B-B14F-4D97-AF65-F5344CB8AC3E}">
        <p14:creationId xmlns:p14="http://schemas.microsoft.com/office/powerpoint/2010/main" val="1376775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D8B9E048-B1BD-4529-AE95-641BA8AC4094}" type="slidenum">
              <a:rPr kumimoji="1" lang="ja-JP" altLang="en-US" smtClean="0"/>
              <a:t>6</a:t>
            </a:fld>
            <a:endParaRPr kumimoji="1" lang="ja-JP" altLang="en-US"/>
          </a:p>
        </p:txBody>
      </p:sp>
    </p:spTree>
    <p:extLst>
      <p:ext uri="{BB962C8B-B14F-4D97-AF65-F5344CB8AC3E}">
        <p14:creationId xmlns:p14="http://schemas.microsoft.com/office/powerpoint/2010/main" val="123420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D8B9E048-B1BD-4529-AE95-641BA8AC4094}" type="slidenum">
              <a:rPr kumimoji="1" lang="ja-JP" altLang="en-US" smtClean="0"/>
              <a:t>7</a:t>
            </a:fld>
            <a:endParaRPr kumimoji="1" lang="ja-JP" altLang="en-US"/>
          </a:p>
        </p:txBody>
      </p:sp>
    </p:spTree>
    <p:extLst>
      <p:ext uri="{BB962C8B-B14F-4D97-AF65-F5344CB8AC3E}">
        <p14:creationId xmlns:p14="http://schemas.microsoft.com/office/powerpoint/2010/main" val="2899707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D8B9E048-B1BD-4529-AE95-641BA8AC4094}" type="slidenum">
              <a:rPr kumimoji="1" lang="ja-JP" altLang="en-US" smtClean="0"/>
              <a:t>8</a:t>
            </a:fld>
            <a:endParaRPr kumimoji="1" lang="ja-JP" altLang="en-US"/>
          </a:p>
        </p:txBody>
      </p:sp>
    </p:spTree>
    <p:extLst>
      <p:ext uri="{BB962C8B-B14F-4D97-AF65-F5344CB8AC3E}">
        <p14:creationId xmlns:p14="http://schemas.microsoft.com/office/powerpoint/2010/main" val="1597299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D8B9E048-B1BD-4529-AE95-641BA8AC4094}" type="slidenum">
              <a:rPr kumimoji="1" lang="ja-JP" altLang="en-US" smtClean="0"/>
              <a:t>9</a:t>
            </a:fld>
            <a:endParaRPr kumimoji="1" lang="ja-JP" altLang="en-US"/>
          </a:p>
        </p:txBody>
      </p:sp>
    </p:spTree>
    <p:extLst>
      <p:ext uri="{BB962C8B-B14F-4D97-AF65-F5344CB8AC3E}">
        <p14:creationId xmlns:p14="http://schemas.microsoft.com/office/powerpoint/2010/main" val="3729424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ctr"/>
          <a:lstStyle>
            <a:lvl1pPr algn="ctr">
              <a:defRPr sz="6000"/>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524000" y="3602038"/>
            <a:ext cx="9144000" cy="1655762"/>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05180EEA-1EDD-42BF-A33E-56271E54F7B8}" type="slidenum">
              <a:rPr kumimoji="1" lang="ja-JP" altLang="en-US" smtClean="0"/>
              <a:t>‹#›</a:t>
            </a:fld>
            <a:endParaRPr kumimoji="1" lang="ja-JP" altLang="en-US"/>
          </a:p>
        </p:txBody>
      </p:sp>
    </p:spTree>
    <p:extLst>
      <p:ext uri="{BB962C8B-B14F-4D97-AF65-F5344CB8AC3E}">
        <p14:creationId xmlns:p14="http://schemas.microsoft.com/office/powerpoint/2010/main" val="620738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05180EEA-1EDD-42BF-A33E-56271E54F7B8}" type="slidenum">
              <a:rPr kumimoji="1" lang="ja-JP" altLang="en-US" smtClean="0"/>
              <a:t>‹#›</a:t>
            </a:fld>
            <a:endParaRPr kumimoji="1" lang="ja-JP" altLang="en-US"/>
          </a:p>
        </p:txBody>
      </p:sp>
    </p:spTree>
    <p:extLst>
      <p:ext uri="{BB962C8B-B14F-4D97-AF65-F5344CB8AC3E}">
        <p14:creationId xmlns:p14="http://schemas.microsoft.com/office/powerpoint/2010/main" val="465771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05180EEA-1EDD-42BF-A33E-56271E54F7B8}" type="slidenum">
              <a:rPr kumimoji="1" lang="ja-JP" altLang="en-US" smtClean="0"/>
              <a:t>‹#›</a:t>
            </a:fld>
            <a:endParaRPr kumimoji="1" lang="ja-JP" altLang="en-US"/>
          </a:p>
        </p:txBody>
      </p:sp>
    </p:spTree>
    <p:extLst>
      <p:ext uri="{BB962C8B-B14F-4D97-AF65-F5344CB8AC3E}">
        <p14:creationId xmlns:p14="http://schemas.microsoft.com/office/powerpoint/2010/main" val="1598948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lvl1pPr marL="357188" indent="-357188">
              <a:defRPr/>
            </a:lvl1pPr>
            <a:lvl2pPr marL="715963" indent="-358775">
              <a:defRPr/>
            </a:lvl2pPr>
            <a:lvl3pPr marL="981075" indent="-265113">
              <a:defRPr/>
            </a:lvl3pPr>
            <a:lvl4pPr marL="1258888" indent="-277813">
              <a:defRPr/>
            </a:lvl4pPr>
            <a:lvl5pPr marL="1524000" indent="-265113">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05180EEA-1EDD-42BF-A33E-56271E54F7B8}" type="slidenum">
              <a:rPr kumimoji="1" lang="ja-JP" altLang="en-US" smtClean="0"/>
              <a:t>‹#›</a:t>
            </a:fld>
            <a:endParaRPr kumimoji="1" lang="ja-JP" altLang="en-US"/>
          </a:p>
        </p:txBody>
      </p:sp>
    </p:spTree>
    <p:extLst>
      <p:ext uri="{BB962C8B-B14F-4D97-AF65-F5344CB8AC3E}">
        <p14:creationId xmlns:p14="http://schemas.microsoft.com/office/powerpoint/2010/main" val="2534571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defRPr sz="6000"/>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05180EEA-1EDD-42BF-A33E-56271E54F7B8}" type="slidenum">
              <a:rPr kumimoji="1" lang="ja-JP" altLang="en-US" smtClean="0"/>
              <a:t>‹#›</a:t>
            </a:fld>
            <a:endParaRPr kumimoji="1" lang="ja-JP" altLang="en-US"/>
          </a:p>
        </p:txBody>
      </p:sp>
    </p:spTree>
    <p:extLst>
      <p:ext uri="{BB962C8B-B14F-4D97-AF65-F5344CB8AC3E}">
        <p14:creationId xmlns:p14="http://schemas.microsoft.com/office/powerpoint/2010/main" val="2235129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2017/4/27</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2017</a:t>
            </a:r>
            <a:endParaRPr kumimoji="1" lang="ja-JP" altLang="en-US"/>
          </a:p>
        </p:txBody>
      </p:sp>
      <p:sp>
        <p:nvSpPr>
          <p:cNvPr id="7" name="スライド番号プレースホルダー 6"/>
          <p:cNvSpPr>
            <a:spLocks noGrp="1"/>
          </p:cNvSpPr>
          <p:nvPr>
            <p:ph type="sldNum" sz="quarter" idx="12"/>
          </p:nvPr>
        </p:nvSpPr>
        <p:spPr/>
        <p:txBody>
          <a:bodyPr/>
          <a:lstStyle/>
          <a:p>
            <a:fld id="{05180EEA-1EDD-42BF-A33E-56271E54F7B8}" type="slidenum">
              <a:rPr kumimoji="1" lang="ja-JP" altLang="en-US" smtClean="0"/>
              <a:t>‹#›</a:t>
            </a:fld>
            <a:endParaRPr kumimoji="1" lang="ja-JP" altLang="en-US"/>
          </a:p>
        </p:txBody>
      </p:sp>
    </p:spTree>
    <p:extLst>
      <p:ext uri="{BB962C8B-B14F-4D97-AF65-F5344CB8AC3E}">
        <p14:creationId xmlns:p14="http://schemas.microsoft.com/office/powerpoint/2010/main" val="24233536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normAutofit/>
          </a:bodyPr>
          <a:lstStyle>
            <a:lvl1pPr>
              <a:defRPr sz="6000"/>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9788" y="1681163"/>
            <a:ext cx="5157787" cy="823912"/>
          </a:xfrm>
        </p:spPr>
        <p:txBody>
          <a:bodyPr anchor="ctr">
            <a:normAutofit/>
          </a:bodyPr>
          <a:lstStyle>
            <a:lvl1pPr marL="0" indent="0" algn="ctr">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ctr">
            <a:normAutofit/>
          </a:bodyPr>
          <a:lstStyle>
            <a:lvl1pPr marL="0" indent="0" algn="ctr">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2017/4/27</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KAGAYAMA Shigeru, 2017</a:t>
            </a:r>
            <a:endParaRPr kumimoji="1" lang="ja-JP" altLang="en-US"/>
          </a:p>
        </p:txBody>
      </p:sp>
      <p:sp>
        <p:nvSpPr>
          <p:cNvPr id="9" name="スライド番号プレースホルダー 8"/>
          <p:cNvSpPr>
            <a:spLocks noGrp="1"/>
          </p:cNvSpPr>
          <p:nvPr>
            <p:ph type="sldNum" sz="quarter" idx="12"/>
          </p:nvPr>
        </p:nvSpPr>
        <p:spPr/>
        <p:txBody>
          <a:bodyPr/>
          <a:lstStyle/>
          <a:p>
            <a:fld id="{05180EEA-1EDD-42BF-A33E-56271E54F7B8}" type="slidenum">
              <a:rPr kumimoji="1" lang="ja-JP" altLang="en-US" smtClean="0"/>
              <a:t>‹#›</a:t>
            </a:fld>
            <a:endParaRPr kumimoji="1" lang="ja-JP" altLang="en-US"/>
          </a:p>
        </p:txBody>
      </p:sp>
    </p:spTree>
    <p:extLst>
      <p:ext uri="{BB962C8B-B14F-4D97-AF65-F5344CB8AC3E}">
        <p14:creationId xmlns:p14="http://schemas.microsoft.com/office/powerpoint/2010/main" val="2615428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2017/4/27</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KAGAYAMA Shigeru, 2017</a:t>
            </a:r>
            <a:endParaRPr kumimoji="1" lang="ja-JP" altLang="en-US"/>
          </a:p>
        </p:txBody>
      </p:sp>
      <p:sp>
        <p:nvSpPr>
          <p:cNvPr id="5" name="スライド番号プレースホルダー 4"/>
          <p:cNvSpPr>
            <a:spLocks noGrp="1"/>
          </p:cNvSpPr>
          <p:nvPr>
            <p:ph type="sldNum" sz="quarter" idx="12"/>
          </p:nvPr>
        </p:nvSpPr>
        <p:spPr/>
        <p:txBody>
          <a:bodyPr/>
          <a:lstStyle/>
          <a:p>
            <a:fld id="{05180EEA-1EDD-42BF-A33E-56271E54F7B8}" type="slidenum">
              <a:rPr kumimoji="1" lang="ja-JP" altLang="en-US" smtClean="0"/>
              <a:t>‹#›</a:t>
            </a:fld>
            <a:endParaRPr kumimoji="1" lang="ja-JP" altLang="en-US"/>
          </a:p>
        </p:txBody>
      </p:sp>
    </p:spTree>
    <p:extLst>
      <p:ext uri="{BB962C8B-B14F-4D97-AF65-F5344CB8AC3E}">
        <p14:creationId xmlns:p14="http://schemas.microsoft.com/office/powerpoint/2010/main" val="1165765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2017/4/27</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KAGAYAMA Shigeru, 2017</a:t>
            </a:r>
            <a:endParaRPr kumimoji="1" lang="ja-JP" altLang="en-US"/>
          </a:p>
        </p:txBody>
      </p:sp>
      <p:sp>
        <p:nvSpPr>
          <p:cNvPr id="4" name="スライド番号プレースホルダー 3"/>
          <p:cNvSpPr>
            <a:spLocks noGrp="1"/>
          </p:cNvSpPr>
          <p:nvPr>
            <p:ph type="sldNum" sz="quarter" idx="12"/>
          </p:nvPr>
        </p:nvSpPr>
        <p:spPr/>
        <p:txBody>
          <a:bodyPr/>
          <a:lstStyle/>
          <a:p>
            <a:fld id="{05180EEA-1EDD-42BF-A33E-56271E54F7B8}" type="slidenum">
              <a:rPr kumimoji="1" lang="ja-JP" altLang="en-US" smtClean="0"/>
              <a:t>‹#›</a:t>
            </a:fld>
            <a:endParaRPr kumimoji="1" lang="ja-JP" altLang="en-US"/>
          </a:p>
        </p:txBody>
      </p:sp>
    </p:spTree>
    <p:extLst>
      <p:ext uri="{BB962C8B-B14F-4D97-AF65-F5344CB8AC3E}">
        <p14:creationId xmlns:p14="http://schemas.microsoft.com/office/powerpoint/2010/main" val="1590352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2017/4/27</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2017</a:t>
            </a:r>
            <a:endParaRPr kumimoji="1" lang="ja-JP" altLang="en-US"/>
          </a:p>
        </p:txBody>
      </p:sp>
      <p:sp>
        <p:nvSpPr>
          <p:cNvPr id="7" name="スライド番号プレースホルダー 6"/>
          <p:cNvSpPr>
            <a:spLocks noGrp="1"/>
          </p:cNvSpPr>
          <p:nvPr>
            <p:ph type="sldNum" sz="quarter" idx="12"/>
          </p:nvPr>
        </p:nvSpPr>
        <p:spPr/>
        <p:txBody>
          <a:bodyPr/>
          <a:lstStyle/>
          <a:p>
            <a:fld id="{05180EEA-1EDD-42BF-A33E-56271E54F7B8}" type="slidenum">
              <a:rPr kumimoji="1" lang="ja-JP" altLang="en-US" smtClean="0"/>
              <a:t>‹#›</a:t>
            </a:fld>
            <a:endParaRPr kumimoji="1" lang="ja-JP" altLang="en-US"/>
          </a:p>
        </p:txBody>
      </p:sp>
    </p:spTree>
    <p:extLst>
      <p:ext uri="{BB962C8B-B14F-4D97-AF65-F5344CB8AC3E}">
        <p14:creationId xmlns:p14="http://schemas.microsoft.com/office/powerpoint/2010/main" val="3939107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2017/4/27</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2017</a:t>
            </a:r>
            <a:endParaRPr kumimoji="1" lang="ja-JP" altLang="en-US"/>
          </a:p>
        </p:txBody>
      </p:sp>
      <p:sp>
        <p:nvSpPr>
          <p:cNvPr id="7" name="スライド番号プレースホルダー 6"/>
          <p:cNvSpPr>
            <a:spLocks noGrp="1"/>
          </p:cNvSpPr>
          <p:nvPr>
            <p:ph type="sldNum" sz="quarter" idx="12"/>
          </p:nvPr>
        </p:nvSpPr>
        <p:spPr/>
        <p:txBody>
          <a:bodyPr/>
          <a:lstStyle/>
          <a:p>
            <a:fld id="{05180EEA-1EDD-42BF-A33E-56271E54F7B8}" type="slidenum">
              <a:rPr kumimoji="1" lang="ja-JP" altLang="en-US" smtClean="0"/>
              <a:t>‹#›</a:t>
            </a:fld>
            <a:endParaRPr kumimoji="1" lang="ja-JP" altLang="en-US"/>
          </a:p>
        </p:txBody>
      </p:sp>
    </p:spTree>
    <p:extLst>
      <p:ext uri="{BB962C8B-B14F-4D97-AF65-F5344CB8AC3E}">
        <p14:creationId xmlns:p14="http://schemas.microsoft.com/office/powerpoint/2010/main" val="4113936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2017/4/27</a:t>
            </a:r>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80EEA-1EDD-42BF-A33E-56271E54F7B8}" type="slidenum">
              <a:rPr kumimoji="1" lang="ja-JP" altLang="en-US" smtClean="0"/>
              <a:t>‹#›</a:t>
            </a:fld>
            <a:endParaRPr kumimoji="1" lang="ja-JP" altLang="en-US"/>
          </a:p>
        </p:txBody>
      </p:sp>
      <p:sp>
        <p:nvSpPr>
          <p:cNvPr id="7" name="動作設定ボタン: ホーム 6">
            <a:hlinkClick r:id="" action="ppaction://hlinkshowjump?jump=firstslide" highlightClick="1"/>
          </p:cNvPr>
          <p:cNvSpPr/>
          <p:nvPr userDrawn="1"/>
        </p:nvSpPr>
        <p:spPr>
          <a:xfrm>
            <a:off x="2820423" y="6366409"/>
            <a:ext cx="360000" cy="36000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最初 7">
            <a:hlinkClick r:id="rId13" action="ppaction://hlinksldjump" highlightClick="1"/>
          </p:cNvPr>
          <p:cNvSpPr/>
          <p:nvPr userDrawn="1"/>
        </p:nvSpPr>
        <p:spPr>
          <a:xfrm>
            <a:off x="3581400" y="6366409"/>
            <a:ext cx="360000" cy="360000"/>
          </a:xfrm>
          <a:prstGeom prst="actionButtonBeginning">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最後 8">
            <a:hlinkClick r:id="" action="ppaction://hlinkshowjump?jump=lastslide" highlightClick="1"/>
          </p:cNvPr>
          <p:cNvSpPr/>
          <p:nvPr userDrawn="1"/>
        </p:nvSpPr>
        <p:spPr>
          <a:xfrm>
            <a:off x="9460765" y="6366409"/>
            <a:ext cx="360000" cy="360000"/>
          </a:xfrm>
          <a:prstGeom prst="actionButtonEn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戻る 9">
            <a:hlinkClick r:id="" action="ppaction://hlinkshowjump?jump=lastslideviewed" highlightClick="1"/>
          </p:cNvPr>
          <p:cNvSpPr/>
          <p:nvPr userDrawn="1"/>
        </p:nvSpPr>
        <p:spPr>
          <a:xfrm>
            <a:off x="8593003" y="6366409"/>
            <a:ext cx="360000" cy="360000"/>
          </a:xfrm>
          <a:prstGeom prst="actionButtonRetur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情報 10">
            <a:hlinkClick r:id="rId14" action="ppaction://hlinksldjump" highlightClick="1"/>
          </p:cNvPr>
          <p:cNvSpPr/>
          <p:nvPr userDrawn="1"/>
        </p:nvSpPr>
        <p:spPr>
          <a:xfrm>
            <a:off x="4280702" y="6366409"/>
            <a:ext cx="360000" cy="360000"/>
          </a:xfrm>
          <a:prstGeom prst="actionButtonInformat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8302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657350" indent="-28575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3.xml"/><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slide" Target="slide1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slide" Target="slide6.xml"/><Relationship Id="rId11" Type="http://schemas.openxmlformats.org/officeDocument/2006/relationships/slide" Target="slide11.xml"/><Relationship Id="rId5" Type="http://schemas.openxmlformats.org/officeDocument/2006/relationships/slide" Target="slide5.xml"/><Relationship Id="rId10" Type="http://schemas.openxmlformats.org/officeDocument/2006/relationships/slide" Target="slide10.xml"/><Relationship Id="rId4" Type="http://schemas.openxmlformats.org/officeDocument/2006/relationships/slide" Target="slide4.xml"/><Relationship Id="rId9" Type="http://schemas.openxmlformats.org/officeDocument/2006/relationships/slide" Target="slide9.xml"/><Relationship Id="rId14" Type="http://schemas.openxmlformats.org/officeDocument/2006/relationships/slide" Target="slide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034438"/>
            <a:ext cx="9144000" cy="2387600"/>
          </a:xfrm>
        </p:spPr>
        <p:txBody>
          <a:bodyPr>
            <a:normAutofit/>
          </a:bodyPr>
          <a:lstStyle/>
          <a:p>
            <a:r>
              <a:rPr kumimoji="1" lang="ja-JP" altLang="en-US" dirty="0" smtClean="0"/>
              <a:t>保険法における</a:t>
            </a:r>
            <a:r>
              <a:rPr kumimoji="1" lang="en-US" altLang="ja-JP" dirty="0" smtClean="0"/>
              <a:t/>
            </a:r>
            <a:br>
              <a:rPr kumimoji="1" lang="en-US" altLang="ja-JP" dirty="0" smtClean="0"/>
            </a:br>
            <a:r>
              <a:rPr lang="ja-JP" altLang="en-US" dirty="0" smtClean="0"/>
              <a:t>第三者のためにする契約</a:t>
            </a:r>
            <a:endParaRPr kumimoji="1" lang="ja-JP" altLang="en-US" dirty="0"/>
          </a:p>
        </p:txBody>
      </p:sp>
      <p:sp>
        <p:nvSpPr>
          <p:cNvPr id="3" name="サブタイトル 2"/>
          <p:cNvSpPr>
            <a:spLocks noGrp="1"/>
          </p:cNvSpPr>
          <p:nvPr>
            <p:ph type="subTitle" idx="1"/>
          </p:nvPr>
        </p:nvSpPr>
        <p:spPr>
          <a:xfrm>
            <a:off x="563880" y="3602037"/>
            <a:ext cx="11064240" cy="2411901"/>
          </a:xfrm>
        </p:spPr>
        <p:txBody>
          <a:bodyPr anchor="ctr">
            <a:noAutofit/>
          </a:bodyPr>
          <a:lstStyle/>
          <a:p>
            <a:pPr algn="r"/>
            <a:r>
              <a:rPr kumimoji="1" lang="ja-JP" altLang="en-US" sz="4000" dirty="0" smtClean="0"/>
              <a:t>明治学院</a:t>
            </a:r>
            <a:r>
              <a:rPr kumimoji="1" lang="ja-JP" altLang="en-US" sz="4000" dirty="0" smtClean="0"/>
              <a:t>大学 法</a:t>
            </a:r>
            <a:r>
              <a:rPr kumimoji="1" lang="ja-JP" altLang="en-US" sz="4000" dirty="0" smtClean="0"/>
              <a:t>と経営学</a:t>
            </a:r>
            <a:r>
              <a:rPr kumimoji="1" lang="ja-JP" altLang="en-US" sz="4000" dirty="0" smtClean="0"/>
              <a:t>研究科 設立時委員長</a:t>
            </a:r>
            <a:endParaRPr kumimoji="1" lang="en-US" altLang="ja-JP" sz="4000" dirty="0" smtClean="0"/>
          </a:p>
          <a:p>
            <a:pPr algn="r"/>
            <a:r>
              <a:rPr lang="ja-JP" altLang="en-US" sz="4000" dirty="0" smtClean="0"/>
              <a:t>名古屋大学　名誉教授</a:t>
            </a:r>
            <a:endParaRPr kumimoji="1" lang="en-US" altLang="ja-JP" sz="4000" dirty="0" smtClean="0"/>
          </a:p>
          <a:p>
            <a:pPr algn="r"/>
            <a:r>
              <a:rPr lang="ja-JP" altLang="en-US" sz="4000" dirty="0" smtClean="0"/>
              <a:t>加賀山　茂</a:t>
            </a:r>
            <a:endParaRPr kumimoji="1" lang="ja-JP" altLang="en-US" sz="4000" dirty="0"/>
          </a:p>
        </p:txBody>
      </p:sp>
      <p:sp>
        <p:nvSpPr>
          <p:cNvPr id="4" name="日付プレースホルダー 3"/>
          <p:cNvSpPr>
            <a:spLocks noGrp="1"/>
          </p:cNvSpPr>
          <p:nvPr>
            <p:ph type="dt" sz="half"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05180EEA-1EDD-42BF-A33E-56271E54F7B8}" type="slidenum">
              <a:rPr kumimoji="1" lang="ja-JP" altLang="en-US" smtClean="0"/>
              <a:t>1</a:t>
            </a:fld>
            <a:endParaRPr kumimoji="1" lang="ja-JP" altLang="en-US"/>
          </a:p>
        </p:txBody>
      </p:sp>
    </p:spTree>
    <p:extLst>
      <p:ext uri="{BB962C8B-B14F-4D97-AF65-F5344CB8AC3E}">
        <p14:creationId xmlns:p14="http://schemas.microsoft.com/office/powerpoint/2010/main" val="27055959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4800" dirty="0" smtClean="0"/>
              <a:t>第三人利益契約</a:t>
            </a:r>
            <a:r>
              <a:rPr lang="ja-JP" altLang="en-US" sz="4800" dirty="0"/>
              <a:t>の</a:t>
            </a:r>
            <a:r>
              <a:rPr lang="ja-JP" altLang="en-US" sz="4800" dirty="0" smtClean="0"/>
              <a:t>典型例（</a:t>
            </a:r>
            <a:r>
              <a:rPr lang="en-US" altLang="ja-JP" sz="4800" dirty="0" smtClean="0"/>
              <a:t>3/3</a:t>
            </a:r>
            <a:r>
              <a:rPr lang="ja-JP" altLang="en-US" sz="4800" dirty="0" smtClean="0"/>
              <a:t>）</a:t>
            </a:r>
            <a:endParaRPr kumimoji="1" lang="ja-JP" altLang="en-US" sz="4800" dirty="0"/>
          </a:p>
        </p:txBody>
      </p:sp>
      <p:sp>
        <p:nvSpPr>
          <p:cNvPr id="15" name="テキスト プレースホルダー 14"/>
          <p:cNvSpPr>
            <a:spLocks noGrp="1"/>
          </p:cNvSpPr>
          <p:nvPr>
            <p:ph type="body" idx="1"/>
          </p:nvPr>
        </p:nvSpPr>
        <p:spPr>
          <a:xfrm>
            <a:off x="839789" y="1681163"/>
            <a:ext cx="3844490" cy="823912"/>
          </a:xfrm>
        </p:spPr>
        <p:txBody>
          <a:bodyPr/>
          <a:lstStyle/>
          <a:p>
            <a:r>
              <a:rPr kumimoji="1" lang="ja-JP" altLang="en-US" dirty="0" smtClean="0"/>
              <a:t>中華民国民法</a:t>
            </a:r>
            <a:endParaRPr kumimoji="1" lang="ja-JP" altLang="en-US" dirty="0"/>
          </a:p>
        </p:txBody>
      </p:sp>
      <p:sp>
        <p:nvSpPr>
          <p:cNvPr id="16" name="コンテンツ プレースホルダー 15"/>
          <p:cNvSpPr>
            <a:spLocks noGrp="1"/>
          </p:cNvSpPr>
          <p:nvPr>
            <p:ph sz="half" idx="2"/>
          </p:nvPr>
        </p:nvSpPr>
        <p:spPr>
          <a:xfrm>
            <a:off x="478972" y="2532258"/>
            <a:ext cx="5453790" cy="3684588"/>
          </a:xfrm>
        </p:spPr>
        <p:txBody>
          <a:bodyPr>
            <a:normAutofit fontScale="92500" lnSpcReduction="20000"/>
          </a:bodyPr>
          <a:lstStyle/>
          <a:p>
            <a:pPr>
              <a:lnSpc>
                <a:spcPct val="110000"/>
              </a:lnSpc>
            </a:pPr>
            <a:r>
              <a:rPr lang="ja-JP" altLang="en-US" dirty="0"/>
              <a:t>第</a:t>
            </a:r>
            <a:r>
              <a:rPr lang="en-US" altLang="ja-JP" dirty="0"/>
              <a:t>303</a:t>
            </a:r>
            <a:r>
              <a:rPr lang="ja-JP" altLang="en-US" dirty="0"/>
              <a:t>条（債務引受人</a:t>
            </a:r>
            <a:r>
              <a:rPr lang="ja-JP" altLang="en-US" dirty="0" smtClean="0"/>
              <a:t>の抗辨の</a:t>
            </a:r>
            <a:r>
              <a:rPr lang="en-US" altLang="ja-JP" dirty="0" smtClean="0"/>
              <a:t/>
            </a:r>
            <a:br>
              <a:rPr lang="en-US" altLang="ja-JP" dirty="0" smtClean="0"/>
            </a:br>
            <a:r>
              <a:rPr lang="ja-JP" altLang="en-US" dirty="0" smtClean="0"/>
              <a:t>対抗</a:t>
            </a:r>
            <a:r>
              <a:rPr lang="ja-JP" altLang="en-US" dirty="0"/>
              <a:t>）</a:t>
            </a:r>
          </a:p>
          <a:p>
            <a:pPr lvl="1">
              <a:lnSpc>
                <a:spcPct val="110000"/>
              </a:lnSpc>
            </a:pPr>
            <a:r>
              <a:rPr lang="ja-JP" altLang="en-US" dirty="0"/>
              <a:t>①債務者がその法律関係によって債権者に対抗することができる事由は、引受人もまたこれを以て債権者に対抗することができる。但し債務者に属する債権を以て相殺をすることができない。</a:t>
            </a:r>
          </a:p>
          <a:p>
            <a:pPr lvl="1">
              <a:lnSpc>
                <a:spcPct val="110000"/>
              </a:lnSpc>
            </a:pPr>
            <a:r>
              <a:rPr lang="ja-JP" altLang="en-US" dirty="0"/>
              <a:t>②引受人がその債務引受の法律関係によって債務者に対抗することができる事由は、これを以て債権者に対抗することができない。</a:t>
            </a:r>
            <a:endParaRPr kumimoji="1" lang="ja-JP" altLang="en-US" dirty="0"/>
          </a:p>
        </p:txBody>
      </p:sp>
      <p:sp>
        <p:nvSpPr>
          <p:cNvPr id="3" name="上下矢印 2"/>
          <p:cNvSpPr/>
          <p:nvPr/>
        </p:nvSpPr>
        <p:spPr>
          <a:xfrm>
            <a:off x="10054315" y="2613663"/>
            <a:ext cx="1584176" cy="2691435"/>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債務引受契約</a:t>
            </a:r>
            <a:endParaRPr kumimoji="1" lang="en-US" altLang="ja-JP" sz="1600" dirty="0" smtClean="0"/>
          </a:p>
          <a:p>
            <a:pPr algn="ctr"/>
            <a:endParaRPr kumimoji="1" lang="en-US" altLang="ja-JP" sz="1600" dirty="0" smtClean="0"/>
          </a:p>
          <a:p>
            <a:pPr algn="ctr"/>
            <a:r>
              <a:rPr lang="ja-JP" altLang="en-US" sz="1600" dirty="0" smtClean="0"/>
              <a:t>（補償</a:t>
            </a:r>
            <a:endParaRPr lang="en-US" altLang="ja-JP" sz="1600" dirty="0" smtClean="0"/>
          </a:p>
          <a:p>
            <a:pPr algn="ctr"/>
            <a:r>
              <a:rPr lang="ja-JP" altLang="en-US" sz="1600" dirty="0" smtClean="0"/>
              <a:t>関係）</a:t>
            </a:r>
            <a:endParaRPr kumimoji="1" lang="ja-JP" altLang="en-US" sz="1600" dirty="0"/>
          </a:p>
        </p:txBody>
      </p:sp>
      <p:sp>
        <p:nvSpPr>
          <p:cNvPr id="4" name="右矢印 3"/>
          <p:cNvSpPr/>
          <p:nvPr/>
        </p:nvSpPr>
        <p:spPr>
          <a:xfrm rot="2451567">
            <a:off x="5359036" y="3814527"/>
            <a:ext cx="4623498" cy="794615"/>
          </a:xfrm>
          <a:prstGeom prst="rightArrow">
            <a:avLst/>
          </a:prstGeom>
          <a:ln>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受益の意思表示</a:t>
            </a:r>
            <a:endParaRPr kumimoji="1" lang="ja-JP" altLang="en-US" dirty="0"/>
          </a:p>
        </p:txBody>
      </p:sp>
      <p:sp>
        <p:nvSpPr>
          <p:cNvPr id="5" name="テキスト ボックス 4"/>
          <p:cNvSpPr txBox="1"/>
          <p:nvPr/>
        </p:nvSpPr>
        <p:spPr>
          <a:xfrm>
            <a:off x="7462027" y="1658390"/>
            <a:ext cx="1152128" cy="369332"/>
          </a:xfrm>
          <a:prstGeom prst="rect">
            <a:avLst/>
          </a:prstGeom>
          <a:noFill/>
        </p:spPr>
        <p:txBody>
          <a:bodyPr wrap="square" rtlCol="0">
            <a:spAutoFit/>
          </a:bodyPr>
          <a:lstStyle/>
          <a:p>
            <a:pPr algn="ctr"/>
            <a:r>
              <a:rPr kumimoji="1" lang="ja-JP" altLang="en-US" dirty="0" smtClean="0"/>
              <a:t>対価関係</a:t>
            </a:r>
            <a:endParaRPr kumimoji="1" lang="ja-JP" altLang="en-US" dirty="0"/>
          </a:p>
        </p:txBody>
      </p:sp>
      <p:sp>
        <p:nvSpPr>
          <p:cNvPr id="6" name="右矢印 5"/>
          <p:cNvSpPr/>
          <p:nvPr/>
        </p:nvSpPr>
        <p:spPr>
          <a:xfrm>
            <a:off x="6421663" y="1946422"/>
            <a:ext cx="3024336" cy="819614"/>
          </a:xfrm>
          <a:prstGeom prst="rightArrow">
            <a:avLst/>
          </a:prstGeom>
          <a:solidFill>
            <a:schemeClr val="bg1"/>
          </a:solidFill>
          <a:ln w="19050">
            <a:prstDash val="sysDash"/>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債権</a:t>
            </a:r>
            <a:endParaRPr kumimoji="1" lang="ja-JP" altLang="en-US" dirty="0"/>
          </a:p>
        </p:txBody>
      </p:sp>
      <p:sp>
        <p:nvSpPr>
          <p:cNvPr id="7" name="円弧 6"/>
          <p:cNvSpPr/>
          <p:nvPr/>
        </p:nvSpPr>
        <p:spPr>
          <a:xfrm rot="1048038">
            <a:off x="7619716" y="2283886"/>
            <a:ext cx="914400" cy="2609809"/>
          </a:xfrm>
          <a:prstGeom prst="arc">
            <a:avLst>
              <a:gd name="adj1" fmla="val 16833432"/>
              <a:gd name="adj2" fmla="val 2300537"/>
            </a:avLst>
          </a:prstGeom>
          <a:ln w="38100">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右矢印 7"/>
          <p:cNvSpPr/>
          <p:nvPr/>
        </p:nvSpPr>
        <p:spPr>
          <a:xfrm>
            <a:off x="5267356" y="1854172"/>
            <a:ext cx="4138887" cy="819614"/>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　　　　　　　債権</a:t>
            </a:r>
            <a:endParaRPr kumimoji="1" lang="ja-JP" altLang="en-US" dirty="0"/>
          </a:p>
        </p:txBody>
      </p:sp>
      <p:sp>
        <p:nvSpPr>
          <p:cNvPr id="9" name="円/楕円 8"/>
          <p:cNvSpPr/>
          <p:nvPr/>
        </p:nvSpPr>
        <p:spPr>
          <a:xfrm>
            <a:off x="4941747" y="1788726"/>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t>受益人</a:t>
            </a:r>
            <a:r>
              <a:rPr lang="en-US" altLang="ja-JP" dirty="0" smtClean="0"/>
              <a:t/>
            </a:r>
            <a:br>
              <a:rPr lang="en-US" altLang="ja-JP" dirty="0" smtClean="0"/>
            </a:br>
            <a:r>
              <a:rPr lang="ja-JP" altLang="en-US" dirty="0" smtClean="0"/>
              <a:t>（債権人）</a:t>
            </a:r>
            <a:endParaRPr kumimoji="1" lang="ja-JP" altLang="en-US" dirty="0"/>
          </a:p>
        </p:txBody>
      </p:sp>
      <p:sp>
        <p:nvSpPr>
          <p:cNvPr id="10" name="円/楕円 9"/>
          <p:cNvSpPr/>
          <p:nvPr/>
        </p:nvSpPr>
        <p:spPr>
          <a:xfrm>
            <a:off x="9385914" y="1788726"/>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要約人</a:t>
            </a:r>
            <a:r>
              <a:rPr lang="en-US" altLang="ja-JP" dirty="0" smtClean="0"/>
              <a:t/>
            </a:r>
            <a:br>
              <a:rPr lang="en-US" altLang="ja-JP" dirty="0" smtClean="0"/>
            </a:br>
            <a:r>
              <a:rPr kumimoji="1" lang="ja-JP" altLang="en-US" dirty="0" smtClean="0"/>
              <a:t>（債務人）</a:t>
            </a:r>
            <a:endParaRPr kumimoji="1" lang="ja-JP" altLang="en-US" dirty="0"/>
          </a:p>
        </p:txBody>
      </p:sp>
      <p:sp>
        <p:nvSpPr>
          <p:cNvPr id="11" name="円/楕円 10"/>
          <p:cNvSpPr/>
          <p:nvPr/>
        </p:nvSpPr>
        <p:spPr>
          <a:xfrm>
            <a:off x="9385914" y="5186782"/>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承諾人</a:t>
            </a:r>
            <a:r>
              <a:rPr lang="en-US" altLang="ja-JP" dirty="0" smtClean="0"/>
              <a:t/>
            </a:r>
            <a:br>
              <a:rPr lang="en-US" altLang="ja-JP" dirty="0" smtClean="0"/>
            </a:br>
            <a:r>
              <a:rPr lang="ja-JP" altLang="en-US" dirty="0" smtClean="0"/>
              <a:t>（新債務人）</a:t>
            </a:r>
            <a:endParaRPr kumimoji="1" lang="ja-JP" altLang="en-US" dirty="0"/>
          </a:p>
        </p:txBody>
      </p:sp>
      <p:sp>
        <p:nvSpPr>
          <p:cNvPr id="12" name="テキスト ボックス 11"/>
          <p:cNvSpPr txBox="1"/>
          <p:nvPr/>
        </p:nvSpPr>
        <p:spPr>
          <a:xfrm>
            <a:off x="8542147" y="3386582"/>
            <a:ext cx="648072" cy="646331"/>
          </a:xfrm>
          <a:prstGeom prst="rect">
            <a:avLst/>
          </a:prstGeom>
          <a:noFill/>
        </p:spPr>
        <p:txBody>
          <a:bodyPr wrap="square" rtlCol="0">
            <a:spAutoFit/>
          </a:bodyPr>
          <a:lstStyle/>
          <a:p>
            <a:r>
              <a:rPr kumimoji="1" lang="ja-JP" altLang="en-US" dirty="0" smtClean="0"/>
              <a:t>債務</a:t>
            </a:r>
            <a:endParaRPr kumimoji="1" lang="en-US" altLang="ja-JP" dirty="0" smtClean="0"/>
          </a:p>
          <a:p>
            <a:r>
              <a:rPr kumimoji="1" lang="ja-JP" altLang="en-US" dirty="0" smtClean="0"/>
              <a:t>引受</a:t>
            </a:r>
            <a:endParaRPr kumimoji="1" lang="ja-JP" altLang="en-US" dirty="0"/>
          </a:p>
        </p:txBody>
      </p:sp>
      <p:sp>
        <p:nvSpPr>
          <p:cNvPr id="13" name="左矢印 12"/>
          <p:cNvSpPr/>
          <p:nvPr/>
        </p:nvSpPr>
        <p:spPr>
          <a:xfrm>
            <a:off x="8990321" y="2618101"/>
            <a:ext cx="831844"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抗辯</a:t>
            </a:r>
            <a:endParaRPr kumimoji="1" lang="ja-JP" altLang="en-US" dirty="0"/>
          </a:p>
        </p:txBody>
      </p:sp>
      <p:sp>
        <p:nvSpPr>
          <p:cNvPr id="14" name="日付プレースホルダー 13"/>
          <p:cNvSpPr>
            <a:spLocks noGrp="1"/>
          </p:cNvSpPr>
          <p:nvPr>
            <p:ph type="dt" sz="half" idx="10"/>
          </p:nvPr>
        </p:nvSpPr>
        <p:spPr/>
        <p:txBody>
          <a:bodyPr/>
          <a:lstStyle/>
          <a:p>
            <a:r>
              <a:rPr kumimoji="1" lang="en-US" altLang="ja-JP" smtClean="0"/>
              <a:t>2017/4/27</a:t>
            </a:r>
            <a:endParaRPr kumimoji="1" lang="ja-JP" altLang="en-US"/>
          </a:p>
        </p:txBody>
      </p:sp>
      <p:sp>
        <p:nvSpPr>
          <p:cNvPr id="17" name="フッター プレースホルダー 16"/>
          <p:cNvSpPr>
            <a:spLocks noGrp="1"/>
          </p:cNvSpPr>
          <p:nvPr>
            <p:ph type="ftr" sz="quarter" idx="11"/>
          </p:nvPr>
        </p:nvSpPr>
        <p:spPr/>
        <p:txBody>
          <a:bodyPr/>
          <a:lstStyle/>
          <a:p>
            <a:r>
              <a:rPr kumimoji="1" lang="en-US" altLang="ja-JP" smtClean="0"/>
              <a:t>KAGAYAMA Shigeru, 2017</a:t>
            </a:r>
            <a:endParaRPr kumimoji="1" lang="ja-JP" altLang="en-US"/>
          </a:p>
        </p:txBody>
      </p:sp>
      <p:sp>
        <p:nvSpPr>
          <p:cNvPr id="18" name="スライド番号プレースホルダー 17"/>
          <p:cNvSpPr>
            <a:spLocks noGrp="1"/>
          </p:cNvSpPr>
          <p:nvPr>
            <p:ph type="sldNum" sz="quarter" idx="12"/>
          </p:nvPr>
        </p:nvSpPr>
        <p:spPr/>
        <p:txBody>
          <a:bodyPr/>
          <a:lstStyle/>
          <a:p>
            <a:fld id="{05180EEA-1EDD-42BF-A33E-56271E54F7B8}" type="slidenum">
              <a:rPr kumimoji="1" lang="ja-JP" altLang="en-US" smtClean="0"/>
              <a:t>10</a:t>
            </a:fld>
            <a:endParaRPr kumimoji="1" lang="ja-JP" altLang="en-US"/>
          </a:p>
        </p:txBody>
      </p:sp>
    </p:spTree>
    <p:extLst>
      <p:ext uri="{BB962C8B-B14F-4D97-AF65-F5344CB8AC3E}">
        <p14:creationId xmlns:p14="http://schemas.microsoft.com/office/powerpoint/2010/main" val="62046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22" presetClass="entr" presetSubtype="8" fill="hold" grpId="0" nodeType="afterEffect">
                                  <p:stCondLst>
                                    <p:cond delay="50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1000"/>
                                        <p:tgtEl>
                                          <p:spTgt spid="9"/>
                                        </p:tgtEl>
                                      </p:cBhvr>
                                    </p:animEffect>
                                  </p:childTnLst>
                                </p:cTn>
                              </p:par>
                            </p:childTnLst>
                          </p:cTn>
                        </p:par>
                        <p:par>
                          <p:cTn id="12" fill="hold">
                            <p:stCondLst>
                              <p:cond delay="2500"/>
                            </p:stCondLst>
                            <p:childTnLst>
                              <p:par>
                                <p:cTn id="13" presetID="22" presetClass="entr" presetSubtype="8" fill="hold" grpId="0" nodeType="afterEffect">
                                  <p:stCondLst>
                                    <p:cond delay="50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1000"/>
                                        <p:tgtEl>
                                          <p:spTgt spid="8"/>
                                        </p:tgtEl>
                                      </p:cBhvr>
                                    </p:animEffect>
                                  </p:childTnLst>
                                </p:cTn>
                              </p:par>
                              <p:par>
                                <p:cTn id="16" presetID="22" presetClass="entr" presetSubtype="8" fill="hold" grpId="0" nodeType="withEffect">
                                  <p:stCondLst>
                                    <p:cond delay="50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1000"/>
                                        <p:tgtEl>
                                          <p:spTgt spid="5"/>
                                        </p:tgtEl>
                                      </p:cBhvr>
                                    </p:animEffect>
                                  </p:childTnLst>
                                </p:cTn>
                              </p:par>
                            </p:childTnLst>
                          </p:cTn>
                        </p:par>
                        <p:par>
                          <p:cTn id="19" fill="hold">
                            <p:stCondLst>
                              <p:cond delay="4000"/>
                            </p:stCondLst>
                            <p:childTnLst>
                              <p:par>
                                <p:cTn id="20" presetID="22" presetClass="entr" presetSubtype="2"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right)">
                                      <p:cBhvr>
                                        <p:cTn id="22" dur="10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1000"/>
                                        <p:tgtEl>
                                          <p:spTgt spid="11"/>
                                        </p:tgtEl>
                                      </p:cBhvr>
                                    </p:animEffect>
                                  </p:childTnLst>
                                </p:cTn>
                              </p:par>
                            </p:childTnLst>
                          </p:cTn>
                        </p:par>
                        <p:par>
                          <p:cTn id="28" fill="hold">
                            <p:stCondLst>
                              <p:cond delay="1000"/>
                            </p:stCondLst>
                            <p:childTnLst>
                              <p:par>
                                <p:cTn id="29" presetID="16" presetClass="entr" presetSubtype="37" fill="hold" grpId="0" nodeType="afterEffect">
                                  <p:stCondLst>
                                    <p:cond delay="500"/>
                                  </p:stCondLst>
                                  <p:childTnLst>
                                    <p:set>
                                      <p:cBhvr>
                                        <p:cTn id="30" dur="1" fill="hold">
                                          <p:stCondLst>
                                            <p:cond delay="0"/>
                                          </p:stCondLst>
                                        </p:cTn>
                                        <p:tgtEl>
                                          <p:spTgt spid="3"/>
                                        </p:tgtEl>
                                        <p:attrNameLst>
                                          <p:attrName>style.visibility</p:attrName>
                                        </p:attrNameLst>
                                      </p:cBhvr>
                                      <p:to>
                                        <p:strVal val="visible"/>
                                      </p:to>
                                    </p:set>
                                    <p:animEffect transition="in" filter="barn(outVertical)">
                                      <p:cBhvr>
                                        <p:cTn id="31" dur="2000"/>
                                        <p:tgtEl>
                                          <p:spTgt spid="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left)">
                                      <p:cBhvr>
                                        <p:cTn id="36" dur="10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1000"/>
                                        <p:tgtEl>
                                          <p:spTgt spid="4"/>
                                        </p:tgtEl>
                                      </p:cBhvr>
                                    </p:animEffect>
                                    <p:set>
                                      <p:cBhvr>
                                        <p:cTn id="41" dur="1" fill="hold">
                                          <p:stCondLst>
                                            <p:cond delay="999"/>
                                          </p:stCondLst>
                                        </p:cTn>
                                        <p:tgtEl>
                                          <p:spTgt spid="4"/>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1000"/>
                                        <p:tgtEl>
                                          <p:spTgt spid="5"/>
                                        </p:tgtEl>
                                      </p:cBhvr>
                                    </p:animEffect>
                                    <p:set>
                                      <p:cBhvr>
                                        <p:cTn id="44" dur="1" fill="hold">
                                          <p:stCondLst>
                                            <p:cond delay="999"/>
                                          </p:stCondLst>
                                        </p:cTn>
                                        <p:tgtEl>
                                          <p:spTgt spid="5"/>
                                        </p:tgtEl>
                                        <p:attrNameLst>
                                          <p:attrName>style.visibility</p:attrName>
                                        </p:attrNameLst>
                                      </p:cBhvr>
                                      <p:to>
                                        <p:strVal val="hidden"/>
                                      </p:to>
                                    </p:set>
                                  </p:childTnLst>
                                </p:cTn>
                              </p:par>
                              <p:par>
                                <p:cTn id="45" presetID="42" presetClass="path" presetSubtype="0" accel="50000" decel="50000" fill="hold" grpId="1" nodeType="withEffect">
                                  <p:stCondLst>
                                    <p:cond delay="0"/>
                                  </p:stCondLst>
                                  <p:childTnLst>
                                    <p:animMotion origin="layout" path="M 0.04909 -0.00416 L 0.05951 0.25787 " pathEditMode="relative" rAng="0" ptsTypes="AA">
                                      <p:cBhvr>
                                        <p:cTn id="46" dur="1500" fill="hold"/>
                                        <p:tgtEl>
                                          <p:spTgt spid="8"/>
                                        </p:tgtEl>
                                        <p:attrNameLst>
                                          <p:attrName>ppt_x</p:attrName>
                                          <p:attrName>ppt_y</p:attrName>
                                        </p:attrNameLst>
                                      </p:cBhvr>
                                      <p:rCtr x="521" y="13102"/>
                                    </p:animMotion>
                                  </p:childTnLst>
                                </p:cTn>
                              </p:par>
                              <p:par>
                                <p:cTn id="47" presetID="22" presetClass="entr" presetSubtype="1"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wipe(up)">
                                      <p:cBhvr>
                                        <p:cTn id="49" dur="1500"/>
                                        <p:tgtEl>
                                          <p:spTgt spid="7"/>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up)">
                                      <p:cBhvr>
                                        <p:cTn id="52" dur="1500"/>
                                        <p:tgtEl>
                                          <p:spTgt spid="12"/>
                                        </p:tgtEl>
                                      </p:cBhvr>
                                    </p:animEffect>
                                  </p:childTnLst>
                                </p:cTn>
                              </p:par>
                              <p:par>
                                <p:cTn id="53" presetID="8" presetClass="emph" presetSubtype="0" fill="hold" grpId="2" nodeType="withEffect">
                                  <p:stCondLst>
                                    <p:cond delay="500"/>
                                  </p:stCondLst>
                                  <p:childTnLst>
                                    <p:animRot by="2700000">
                                      <p:cBhvr>
                                        <p:cTn id="54" dur="1000" fill="hold"/>
                                        <p:tgtEl>
                                          <p:spTgt spid="8"/>
                                        </p:tgtEl>
                                        <p:attrNameLst>
                                          <p:attrName>r</p:attrName>
                                        </p:attrNameLst>
                                      </p:cBhvr>
                                    </p:animRot>
                                  </p:childTnLst>
                                </p:cTn>
                              </p:par>
                              <p:par>
                                <p:cTn id="55" presetID="10" presetClass="entr" presetSubtype="0" fill="hold" grpId="0" nodeType="withEffect">
                                  <p:stCondLst>
                                    <p:cond delay="50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1000"/>
                                        <p:tgtEl>
                                          <p:spTgt spid="6"/>
                                        </p:tgtEl>
                                      </p:cBhvr>
                                    </p:animEffect>
                                  </p:childTnLst>
                                </p:cTn>
                              </p:par>
                              <p:par>
                                <p:cTn id="58" presetID="10" presetClass="exit" presetSubtype="0" fill="hold" grpId="2" nodeType="withEffect">
                                  <p:stCondLst>
                                    <p:cond delay="500"/>
                                  </p:stCondLst>
                                  <p:childTnLst>
                                    <p:animEffect transition="out" filter="fade">
                                      <p:cBhvr>
                                        <p:cTn id="59" dur="1000"/>
                                        <p:tgtEl>
                                          <p:spTgt spid="4"/>
                                        </p:tgtEl>
                                      </p:cBhvr>
                                    </p:animEffect>
                                    <p:set>
                                      <p:cBhvr>
                                        <p:cTn id="60" dur="1" fill="hold">
                                          <p:stCondLst>
                                            <p:cond delay="999"/>
                                          </p:stCondLst>
                                        </p:cTn>
                                        <p:tgtEl>
                                          <p:spTgt spid="4"/>
                                        </p:tgtEl>
                                        <p:attrNameLst>
                                          <p:attrName>style.visibility</p:attrName>
                                        </p:attrNameLst>
                                      </p:cBhvr>
                                      <p:to>
                                        <p:strVal val="hidden"/>
                                      </p:to>
                                    </p:set>
                                  </p:childTnLst>
                                </p:cTn>
                              </p:par>
                              <p:par>
                                <p:cTn id="61" presetID="42" presetClass="path" presetSubtype="0" accel="50000" decel="50000" fill="hold" grpId="1" nodeType="withEffect">
                                  <p:stCondLst>
                                    <p:cond delay="500"/>
                                  </p:stCondLst>
                                  <p:childTnLst>
                                    <p:animMotion origin="layout" path="M -2.5E-6 -3.33333E-6 L 0.02761 0.29028 " pathEditMode="relative" rAng="0" ptsTypes="AA">
                                      <p:cBhvr>
                                        <p:cTn id="62" dur="1000" fill="hold"/>
                                        <p:tgtEl>
                                          <p:spTgt spid="13"/>
                                        </p:tgtEl>
                                        <p:attrNameLst>
                                          <p:attrName>ppt_x</p:attrName>
                                          <p:attrName>ppt_y</p:attrName>
                                        </p:attrNameLst>
                                      </p:cBhvr>
                                      <p:rCtr x="1372" y="14514"/>
                                    </p:animMotion>
                                  </p:childTnLst>
                                </p:cTn>
                              </p:par>
                              <p:par>
                                <p:cTn id="63" presetID="8" presetClass="emph" presetSubtype="0" fill="hold" grpId="2" nodeType="withEffect">
                                  <p:stCondLst>
                                    <p:cond delay="500"/>
                                  </p:stCondLst>
                                  <p:childTnLst>
                                    <p:animRot by="2700000">
                                      <p:cBhvr>
                                        <p:cTn id="64" dur="1000" fill="hold"/>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4" grpId="1" animBg="1"/>
      <p:bldP spid="4" grpId="2" animBg="1"/>
      <p:bldP spid="5" grpId="0"/>
      <p:bldP spid="5" grpId="1"/>
      <p:bldP spid="6" grpId="0" animBg="1"/>
      <p:bldP spid="7" grpId="0" animBg="1"/>
      <p:bldP spid="8" grpId="0" animBg="1"/>
      <p:bldP spid="8" grpId="1" animBg="1"/>
      <p:bldP spid="8" grpId="2" animBg="1"/>
      <p:bldP spid="9" grpId="0" animBg="1"/>
      <p:bldP spid="10" grpId="0" animBg="1"/>
      <p:bldP spid="11" grpId="0" animBg="1"/>
      <p:bldP spid="12" grpId="0"/>
      <p:bldP spid="13" grpId="0" animBg="1"/>
      <p:bldP spid="13" grpId="1" animBg="1"/>
      <p:bldP spid="13" grpId="2"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8200" y="365126"/>
            <a:ext cx="10515600" cy="1003398"/>
          </a:xfrm>
        </p:spPr>
        <p:txBody>
          <a:bodyPr>
            <a:normAutofit/>
          </a:bodyPr>
          <a:lstStyle/>
          <a:p>
            <a:r>
              <a:rPr kumimoji="1" lang="ja-JP" altLang="en-US" sz="4800" dirty="0" smtClean="0"/>
              <a:t>第三人利益契約の応用例（</a:t>
            </a:r>
            <a:r>
              <a:rPr kumimoji="1" lang="en-US" altLang="ja-JP" sz="4800" dirty="0" smtClean="0"/>
              <a:t>1/3</a:t>
            </a:r>
            <a:r>
              <a:rPr kumimoji="1" lang="ja-JP" altLang="en-US" sz="4800" dirty="0" smtClean="0"/>
              <a:t>）</a:t>
            </a:r>
            <a:endParaRPr kumimoji="1" lang="ja-JP" altLang="en-US" sz="4800" dirty="0"/>
          </a:p>
        </p:txBody>
      </p:sp>
      <p:sp>
        <p:nvSpPr>
          <p:cNvPr id="8" name="上下矢印 7"/>
          <p:cNvSpPr/>
          <p:nvPr/>
        </p:nvSpPr>
        <p:spPr>
          <a:xfrm>
            <a:off x="8264072" y="2530431"/>
            <a:ext cx="1584176" cy="2867926"/>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賃貸借契約の譲渡</a:t>
            </a:r>
            <a:endParaRPr kumimoji="1" lang="en-US" altLang="ja-JP" sz="1600" dirty="0" smtClean="0"/>
          </a:p>
          <a:p>
            <a:pPr algn="ctr"/>
            <a:endParaRPr kumimoji="1" lang="en-US" altLang="ja-JP" sz="1600" dirty="0" smtClean="0"/>
          </a:p>
          <a:p>
            <a:pPr algn="ctr"/>
            <a:r>
              <a:rPr lang="ja-JP" altLang="en-US" sz="1600" dirty="0" smtClean="0"/>
              <a:t>（補償</a:t>
            </a:r>
            <a:endParaRPr lang="en-US" altLang="ja-JP" sz="1600" dirty="0" smtClean="0"/>
          </a:p>
          <a:p>
            <a:pPr algn="ctr"/>
            <a:r>
              <a:rPr lang="ja-JP" altLang="en-US" sz="1600" dirty="0" smtClean="0"/>
              <a:t>関係）</a:t>
            </a:r>
            <a:endParaRPr kumimoji="1" lang="ja-JP" altLang="en-US" sz="1600" dirty="0"/>
          </a:p>
        </p:txBody>
      </p:sp>
      <p:sp>
        <p:nvSpPr>
          <p:cNvPr id="9" name="右矢印 8"/>
          <p:cNvSpPr/>
          <p:nvPr/>
        </p:nvSpPr>
        <p:spPr>
          <a:xfrm rot="2610532">
            <a:off x="3912389" y="3701131"/>
            <a:ext cx="4308208" cy="968427"/>
          </a:xfrm>
          <a:prstGeom prst="rightArrow">
            <a:avLst/>
          </a:prstGeom>
          <a:ln>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受益の意思表示</a:t>
            </a:r>
            <a:endParaRPr kumimoji="1" lang="ja-JP" altLang="en-US" dirty="0"/>
          </a:p>
        </p:txBody>
      </p:sp>
      <p:sp>
        <p:nvSpPr>
          <p:cNvPr id="10" name="テキスト ボックス 9"/>
          <p:cNvSpPr txBox="1"/>
          <p:nvPr/>
        </p:nvSpPr>
        <p:spPr>
          <a:xfrm>
            <a:off x="5527768" y="1500550"/>
            <a:ext cx="1152128" cy="369332"/>
          </a:xfrm>
          <a:prstGeom prst="rect">
            <a:avLst/>
          </a:prstGeom>
          <a:noFill/>
        </p:spPr>
        <p:txBody>
          <a:bodyPr wrap="square" rtlCol="0">
            <a:spAutoFit/>
          </a:bodyPr>
          <a:lstStyle/>
          <a:p>
            <a:pPr algn="ctr"/>
            <a:r>
              <a:rPr kumimoji="1" lang="ja-JP" altLang="en-US" dirty="0" smtClean="0"/>
              <a:t>対価関係</a:t>
            </a:r>
            <a:endParaRPr kumimoji="1" lang="ja-JP" altLang="en-US" dirty="0"/>
          </a:p>
        </p:txBody>
      </p:sp>
      <p:sp>
        <p:nvSpPr>
          <p:cNvPr id="11" name="右矢印 10"/>
          <p:cNvSpPr/>
          <p:nvPr/>
        </p:nvSpPr>
        <p:spPr>
          <a:xfrm>
            <a:off x="3295520" y="1572558"/>
            <a:ext cx="4309754" cy="1144693"/>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　　　　　　　債権</a:t>
            </a:r>
            <a:endParaRPr kumimoji="1" lang="en-US" altLang="ja-JP" dirty="0" smtClean="0"/>
          </a:p>
          <a:p>
            <a:pPr algn="ctr"/>
            <a:r>
              <a:rPr lang="ja-JP" altLang="en-US" dirty="0" smtClean="0"/>
              <a:t>　　　　　　　　（使用・収益権）</a:t>
            </a:r>
            <a:endParaRPr kumimoji="1" lang="en-US" altLang="ja-JP" dirty="0" smtClean="0"/>
          </a:p>
        </p:txBody>
      </p:sp>
      <p:sp>
        <p:nvSpPr>
          <p:cNvPr id="12" name="円/楕円 11"/>
          <p:cNvSpPr/>
          <p:nvPr/>
        </p:nvSpPr>
        <p:spPr>
          <a:xfrm>
            <a:off x="3079496" y="1669651"/>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t>受益人</a:t>
            </a:r>
            <a:r>
              <a:rPr lang="en-US" altLang="ja-JP" dirty="0" smtClean="0"/>
              <a:t/>
            </a:r>
            <a:br>
              <a:rPr lang="en-US" altLang="ja-JP" dirty="0" smtClean="0"/>
            </a:br>
            <a:r>
              <a:rPr lang="ja-JP" altLang="en-US" dirty="0" smtClean="0"/>
              <a:t>（賃借人）</a:t>
            </a:r>
            <a:endParaRPr kumimoji="1" lang="ja-JP" altLang="en-US" dirty="0"/>
          </a:p>
        </p:txBody>
      </p:sp>
      <p:sp>
        <p:nvSpPr>
          <p:cNvPr id="13" name="左矢印 12"/>
          <p:cNvSpPr/>
          <p:nvPr/>
        </p:nvSpPr>
        <p:spPr>
          <a:xfrm>
            <a:off x="7255960" y="2364646"/>
            <a:ext cx="79208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抗辯</a:t>
            </a:r>
            <a:endParaRPr kumimoji="1" lang="ja-JP" altLang="en-US" dirty="0"/>
          </a:p>
        </p:txBody>
      </p:sp>
      <p:sp>
        <p:nvSpPr>
          <p:cNvPr id="14" name="円/楕円 13"/>
          <p:cNvSpPr/>
          <p:nvPr/>
        </p:nvSpPr>
        <p:spPr>
          <a:xfrm>
            <a:off x="7616000" y="1669651"/>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要約人</a:t>
            </a:r>
            <a:r>
              <a:rPr lang="en-US" altLang="ja-JP" dirty="0" smtClean="0"/>
              <a:t/>
            </a:r>
            <a:br>
              <a:rPr lang="en-US" altLang="ja-JP" dirty="0" smtClean="0"/>
            </a:br>
            <a:r>
              <a:rPr kumimoji="1" lang="ja-JP" altLang="en-US" dirty="0" smtClean="0"/>
              <a:t>（賃貸人）</a:t>
            </a:r>
            <a:endParaRPr kumimoji="1" lang="ja-JP" altLang="en-US" dirty="0"/>
          </a:p>
        </p:txBody>
      </p:sp>
      <p:sp>
        <p:nvSpPr>
          <p:cNvPr id="15" name="円/楕円 14"/>
          <p:cNvSpPr/>
          <p:nvPr/>
        </p:nvSpPr>
        <p:spPr>
          <a:xfrm>
            <a:off x="7616000" y="5324340"/>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a:t>諾</a:t>
            </a:r>
            <a:r>
              <a:rPr lang="ja-JP" altLang="en-US" dirty="0" smtClean="0"/>
              <a:t>約人</a:t>
            </a:r>
            <a:r>
              <a:rPr lang="en-US" altLang="ja-JP" dirty="0" smtClean="0"/>
              <a:t/>
            </a:r>
            <a:br>
              <a:rPr lang="en-US" altLang="ja-JP" dirty="0" smtClean="0"/>
            </a:br>
            <a:r>
              <a:rPr lang="ja-JP" altLang="en-US" dirty="0" smtClean="0"/>
              <a:t>（新賃貸人）</a:t>
            </a:r>
            <a:endParaRPr kumimoji="1" lang="ja-JP" altLang="en-US" dirty="0"/>
          </a:p>
        </p:txBody>
      </p:sp>
      <p:sp>
        <p:nvSpPr>
          <p:cNvPr id="2" name="テキスト ボックス 1"/>
          <p:cNvSpPr txBox="1"/>
          <p:nvPr/>
        </p:nvSpPr>
        <p:spPr>
          <a:xfrm>
            <a:off x="655128" y="3848783"/>
            <a:ext cx="4795269" cy="2308324"/>
          </a:xfrm>
          <a:prstGeom prst="rect">
            <a:avLst/>
          </a:prstGeom>
          <a:noFill/>
        </p:spPr>
        <p:txBody>
          <a:bodyPr wrap="square" rtlCol="0">
            <a:spAutoFit/>
          </a:bodyPr>
          <a:lstStyle/>
          <a:p>
            <a:r>
              <a:rPr lang="ja-JP" altLang="en-US" sz="2400" b="1" dirty="0" smtClean="0"/>
              <a:t>第</a:t>
            </a:r>
            <a:r>
              <a:rPr lang="en-US" altLang="ja-JP" sz="2400" b="1" dirty="0" smtClean="0"/>
              <a:t>301</a:t>
            </a:r>
            <a:r>
              <a:rPr lang="ja-JP" altLang="en-US" sz="2400" b="1" dirty="0"/>
              <a:t>条</a:t>
            </a:r>
            <a:r>
              <a:rPr lang="ja-JP" altLang="en-US" sz="2400" dirty="0"/>
              <a:t>（債務引受における債権者の承認）</a:t>
            </a:r>
          </a:p>
          <a:p>
            <a:r>
              <a:rPr lang="ja-JP" altLang="en-US" sz="2400" dirty="0" smtClean="0"/>
              <a:t>　第三者</a:t>
            </a:r>
            <a:r>
              <a:rPr lang="ja-JP" altLang="en-US" sz="2400" dirty="0"/>
              <a:t>が債務者と契約を締結してその債務を引き受けたときは、債権者の承認を経なければ債権者に対して効力を生じない。</a:t>
            </a:r>
            <a:endParaRPr kumimoji="1" lang="ja-JP" altLang="en-US" sz="2400" dirty="0"/>
          </a:p>
        </p:txBody>
      </p:sp>
      <p:sp>
        <p:nvSpPr>
          <p:cNvPr id="4" name="テキスト ボックス 3"/>
          <p:cNvSpPr txBox="1"/>
          <p:nvPr/>
        </p:nvSpPr>
        <p:spPr>
          <a:xfrm>
            <a:off x="642417" y="1658632"/>
            <a:ext cx="2426353" cy="1384995"/>
          </a:xfrm>
          <a:prstGeom prst="rect">
            <a:avLst/>
          </a:prstGeom>
          <a:noFill/>
        </p:spPr>
        <p:txBody>
          <a:bodyPr wrap="square" rtlCol="0">
            <a:spAutoFit/>
          </a:bodyPr>
          <a:lstStyle/>
          <a:p>
            <a:r>
              <a:rPr lang="ja-JP" altLang="en-US" sz="2800" b="1" dirty="0"/>
              <a:t>１．使用</a:t>
            </a:r>
            <a:r>
              <a:rPr lang="ja-JP" altLang="en-US" sz="2800" b="1" dirty="0" smtClean="0"/>
              <a:t>収益</a:t>
            </a:r>
            <a:r>
              <a:rPr lang="en-US" altLang="ja-JP" sz="2800" b="1" dirty="0" smtClean="0"/>
              <a:t/>
            </a:r>
            <a:br>
              <a:rPr lang="en-US" altLang="ja-JP" sz="2800" b="1" dirty="0" smtClean="0"/>
            </a:br>
            <a:r>
              <a:rPr lang="ja-JP" altLang="en-US" sz="2800" b="1" dirty="0" smtClean="0"/>
              <a:t>させる</a:t>
            </a:r>
            <a:r>
              <a:rPr lang="ja-JP" altLang="en-US" sz="2800" b="1" dirty="0"/>
              <a:t>債務の</a:t>
            </a:r>
            <a:r>
              <a:rPr lang="en-US" altLang="ja-JP" sz="2800" b="1" dirty="0"/>
              <a:t/>
            </a:r>
            <a:br>
              <a:rPr lang="en-US" altLang="ja-JP" sz="2800" b="1" dirty="0"/>
            </a:br>
            <a:r>
              <a:rPr lang="ja-JP" altLang="en-US" sz="2800" b="1" dirty="0"/>
              <a:t>債務</a:t>
            </a:r>
            <a:r>
              <a:rPr lang="ja-JP" altLang="en-US" sz="2800" b="1" dirty="0" smtClean="0"/>
              <a:t>引受</a:t>
            </a:r>
            <a:endParaRPr lang="en-US" altLang="ja-JP" sz="2800" b="1" dirty="0"/>
          </a:p>
        </p:txBody>
      </p:sp>
      <p:sp>
        <p:nvSpPr>
          <p:cNvPr id="5" name="日付プレースホルダー 4"/>
          <p:cNvSpPr>
            <a:spLocks noGrp="1"/>
          </p:cNvSpPr>
          <p:nvPr>
            <p:ph type="dt" sz="half" idx="10"/>
          </p:nvPr>
        </p:nvSpPr>
        <p:spPr/>
        <p:txBody>
          <a:bodyPr/>
          <a:lstStyle/>
          <a:p>
            <a:r>
              <a:rPr kumimoji="1" lang="en-US" altLang="ja-JP" smtClean="0"/>
              <a:t>2017/4/27</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2017</a:t>
            </a:r>
            <a:endParaRPr kumimoji="1" lang="ja-JP" altLang="en-US"/>
          </a:p>
        </p:txBody>
      </p:sp>
      <p:sp>
        <p:nvSpPr>
          <p:cNvPr id="16" name="スライド番号プレースホルダー 15"/>
          <p:cNvSpPr>
            <a:spLocks noGrp="1"/>
          </p:cNvSpPr>
          <p:nvPr>
            <p:ph type="sldNum" sz="quarter" idx="12"/>
          </p:nvPr>
        </p:nvSpPr>
        <p:spPr/>
        <p:txBody>
          <a:bodyPr/>
          <a:lstStyle/>
          <a:p>
            <a:fld id="{05180EEA-1EDD-42BF-A33E-56271E54F7B8}" type="slidenum">
              <a:rPr kumimoji="1" lang="ja-JP" altLang="en-US" smtClean="0"/>
              <a:t>11</a:t>
            </a:fld>
            <a:endParaRPr kumimoji="1" lang="ja-JP" altLang="en-US"/>
          </a:p>
        </p:txBody>
      </p:sp>
    </p:spTree>
    <p:extLst>
      <p:ext uri="{BB962C8B-B14F-4D97-AF65-F5344CB8AC3E}">
        <p14:creationId xmlns:p14="http://schemas.microsoft.com/office/powerpoint/2010/main" val="227734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22" presetClass="entr" presetSubtype="8" fill="hold" grpId="0" nodeType="afterEffect">
                                  <p:stCondLst>
                                    <p:cond delay="50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1000"/>
                                        <p:tgtEl>
                                          <p:spTgt spid="14"/>
                                        </p:tgtEl>
                                      </p:cBhvr>
                                    </p:animEffect>
                                  </p:childTnLst>
                                </p:cTn>
                              </p:par>
                            </p:childTnLst>
                          </p:cTn>
                        </p:par>
                        <p:par>
                          <p:cTn id="12" fill="hold">
                            <p:stCondLst>
                              <p:cond delay="2500"/>
                            </p:stCondLst>
                            <p:childTnLst>
                              <p:par>
                                <p:cTn id="13" presetID="22" presetClass="entr" presetSubtype="8" fill="hold" grpId="0" nodeType="afterEffect">
                                  <p:stCondLst>
                                    <p:cond delay="50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1000"/>
                                        <p:tgtEl>
                                          <p:spTgt spid="11"/>
                                        </p:tgtEl>
                                      </p:cBhvr>
                                    </p:animEffect>
                                  </p:childTnLst>
                                </p:cTn>
                              </p:par>
                              <p:par>
                                <p:cTn id="16" presetID="22" presetClass="entr" presetSubtype="8" fill="hold" grpId="0" nodeType="withEffect">
                                  <p:stCondLst>
                                    <p:cond delay="50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1000"/>
                                        <p:tgtEl>
                                          <p:spTgt spid="10"/>
                                        </p:tgtEl>
                                      </p:cBhvr>
                                    </p:animEffect>
                                  </p:childTnLst>
                                </p:cTn>
                              </p:par>
                            </p:childTnLst>
                          </p:cTn>
                        </p:par>
                        <p:par>
                          <p:cTn id="19" fill="hold">
                            <p:stCondLst>
                              <p:cond delay="4000"/>
                            </p:stCondLst>
                            <p:childTnLst>
                              <p:par>
                                <p:cTn id="20" presetID="22" presetClass="entr" presetSubtype="8" fill="hold" grpId="0" nodeType="afterEffect">
                                  <p:stCondLst>
                                    <p:cond delay="50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10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outVertical)">
                                      <p:cBhvr>
                                        <p:cTn id="27" dur="2000"/>
                                        <p:tgtEl>
                                          <p:spTgt spid="8"/>
                                        </p:tgtEl>
                                      </p:cBhvr>
                                    </p:animEffect>
                                  </p:childTnLst>
                                </p:cTn>
                              </p:par>
                              <p:par>
                                <p:cTn id="28" presetID="22" presetClass="entr" presetSubtype="2" fill="hold" grpId="0" nodeType="withEffect">
                                  <p:stCondLst>
                                    <p:cond delay="1500"/>
                                  </p:stCondLst>
                                  <p:childTnLst>
                                    <p:set>
                                      <p:cBhvr>
                                        <p:cTn id="29" dur="1" fill="hold">
                                          <p:stCondLst>
                                            <p:cond delay="0"/>
                                          </p:stCondLst>
                                        </p:cTn>
                                        <p:tgtEl>
                                          <p:spTgt spid="13"/>
                                        </p:tgtEl>
                                        <p:attrNameLst>
                                          <p:attrName>style.visibility</p:attrName>
                                        </p:attrNameLst>
                                      </p:cBhvr>
                                      <p:to>
                                        <p:strVal val="visible"/>
                                      </p:to>
                                    </p:set>
                                    <p:animEffect transition="in" filter="wipe(right)">
                                      <p:cBhvr>
                                        <p:cTn id="30" dur="10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1000"/>
                                        <p:tgtEl>
                                          <p:spTgt spid="9"/>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ipe(up)">
                                      <p:cBhvr>
                                        <p:cTn id="38" dur="3000"/>
                                        <p:tgtEl>
                                          <p:spTgt spid="2"/>
                                        </p:tgtEl>
                                      </p:cBhvr>
                                    </p:animEffect>
                                  </p:childTnLst>
                                </p:cTn>
                              </p:par>
                            </p:childTnLst>
                          </p:cTn>
                        </p:par>
                        <p:par>
                          <p:cTn id="39" fill="hold">
                            <p:stCondLst>
                              <p:cond delay="3000"/>
                            </p:stCondLst>
                            <p:childTnLst>
                              <p:par>
                                <p:cTn id="40" presetID="42" presetClass="path" presetSubtype="0" accel="50000" decel="50000" fill="hold" grpId="2" nodeType="afterEffect">
                                  <p:stCondLst>
                                    <p:cond delay="500"/>
                                  </p:stCondLst>
                                  <p:childTnLst>
                                    <p:animMotion origin="layout" path="M 4.79167E-6 -1.48148E-6 L 0.06367 0.29746 " pathEditMode="relative" rAng="0" ptsTypes="AA">
                                      <p:cBhvr>
                                        <p:cTn id="41" dur="1500" fill="hold"/>
                                        <p:tgtEl>
                                          <p:spTgt spid="11"/>
                                        </p:tgtEl>
                                        <p:attrNameLst>
                                          <p:attrName>ppt_x</p:attrName>
                                          <p:attrName>ppt_y</p:attrName>
                                        </p:attrNameLst>
                                      </p:cBhvr>
                                      <p:rCtr x="3177" y="14861"/>
                                    </p:animMotion>
                                  </p:childTnLst>
                                </p:cTn>
                              </p:par>
                              <p:par>
                                <p:cTn id="42" presetID="8" presetClass="emph" presetSubtype="0" fill="hold" grpId="1" nodeType="withEffect">
                                  <p:stCondLst>
                                    <p:cond delay="1500"/>
                                  </p:stCondLst>
                                  <p:childTnLst>
                                    <p:animRot by="2700000">
                                      <p:cBhvr>
                                        <p:cTn id="43" dur="1000" fill="hold"/>
                                        <p:tgtEl>
                                          <p:spTgt spid="11"/>
                                        </p:tgtEl>
                                        <p:attrNameLst>
                                          <p:attrName>r</p:attrName>
                                        </p:attrNameLst>
                                      </p:cBhvr>
                                    </p:animRot>
                                  </p:childTnLst>
                                </p:cTn>
                              </p:par>
                              <p:par>
                                <p:cTn id="44" presetID="10" presetClass="exit" presetSubtype="0" fill="hold" grpId="1" nodeType="withEffect">
                                  <p:stCondLst>
                                    <p:cond delay="2000"/>
                                  </p:stCondLst>
                                  <p:childTnLst>
                                    <p:animEffect transition="out" filter="fade">
                                      <p:cBhvr>
                                        <p:cTn id="45" dur="1000"/>
                                        <p:tgtEl>
                                          <p:spTgt spid="9"/>
                                        </p:tgtEl>
                                      </p:cBhvr>
                                    </p:animEffect>
                                    <p:set>
                                      <p:cBhvr>
                                        <p:cTn id="46" dur="1" fill="hold">
                                          <p:stCondLst>
                                            <p:cond delay="999"/>
                                          </p:stCondLst>
                                        </p:cTn>
                                        <p:tgtEl>
                                          <p:spTgt spid="9"/>
                                        </p:tgtEl>
                                        <p:attrNameLst>
                                          <p:attrName>style.visibility</p:attrName>
                                        </p:attrNameLst>
                                      </p:cBhvr>
                                      <p:to>
                                        <p:strVal val="hidden"/>
                                      </p:to>
                                    </p:set>
                                  </p:childTnLst>
                                </p:cTn>
                              </p:par>
                              <p:par>
                                <p:cTn id="47" presetID="10" presetClass="exit" presetSubtype="0" fill="hold" grpId="1" nodeType="withEffect">
                                  <p:stCondLst>
                                    <p:cond delay="2000"/>
                                  </p:stCondLst>
                                  <p:childTnLst>
                                    <p:animEffect transition="out" filter="fade">
                                      <p:cBhvr>
                                        <p:cTn id="48" dur="1000"/>
                                        <p:tgtEl>
                                          <p:spTgt spid="10"/>
                                        </p:tgtEl>
                                      </p:cBhvr>
                                    </p:animEffect>
                                    <p:set>
                                      <p:cBhvr>
                                        <p:cTn id="49" dur="1" fill="hold">
                                          <p:stCondLst>
                                            <p:cond delay="999"/>
                                          </p:stCondLst>
                                        </p:cTn>
                                        <p:tgtEl>
                                          <p:spTgt spid="10"/>
                                        </p:tgtEl>
                                        <p:attrNameLst>
                                          <p:attrName>style.visibility</p:attrName>
                                        </p:attrNameLst>
                                      </p:cBhvr>
                                      <p:to>
                                        <p:strVal val="hidden"/>
                                      </p:to>
                                    </p:set>
                                  </p:childTnLst>
                                </p:cTn>
                              </p:par>
                              <p:par>
                                <p:cTn id="50" presetID="42" presetClass="path" presetSubtype="0" accel="50000" decel="50000" fill="hold" grpId="1" nodeType="withEffect">
                                  <p:stCondLst>
                                    <p:cond delay="2000"/>
                                  </p:stCondLst>
                                  <p:childTnLst>
                                    <p:animMotion origin="layout" path="M -4.16667E-6 -2.59259E-6 L 0.04258 0.35301 " pathEditMode="relative" rAng="0" ptsTypes="AA">
                                      <p:cBhvr>
                                        <p:cTn id="51" dur="1000" fill="hold"/>
                                        <p:tgtEl>
                                          <p:spTgt spid="13"/>
                                        </p:tgtEl>
                                        <p:attrNameLst>
                                          <p:attrName>ppt_x</p:attrName>
                                          <p:attrName>ppt_y</p:attrName>
                                        </p:attrNameLst>
                                      </p:cBhvr>
                                      <p:rCtr x="2122" y="17639"/>
                                    </p:animMotion>
                                  </p:childTnLst>
                                </p:cTn>
                              </p:par>
                              <p:par>
                                <p:cTn id="52" presetID="8" presetClass="emph" presetSubtype="0" fill="hold" grpId="2" nodeType="withEffect">
                                  <p:stCondLst>
                                    <p:cond delay="2000"/>
                                  </p:stCondLst>
                                  <p:childTnLst>
                                    <p:animRot by="2700000">
                                      <p:cBhvr>
                                        <p:cTn id="53" dur="1000" fill="hold"/>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9" grpId="1" animBg="1"/>
      <p:bldP spid="10" grpId="0"/>
      <p:bldP spid="10" grpId="1"/>
      <p:bldP spid="11" grpId="0" animBg="1"/>
      <p:bldP spid="11" grpId="1" animBg="1"/>
      <p:bldP spid="11" grpId="2" animBg="1"/>
      <p:bldP spid="12" grpId="0" animBg="1"/>
      <p:bldP spid="13" grpId="0" animBg="1"/>
      <p:bldP spid="13" grpId="1" animBg="1"/>
      <p:bldP spid="13" grpId="2" animBg="1"/>
      <p:bldP spid="14" grpId="0" animBg="1"/>
      <p:bldP spid="15" grpId="0"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975123"/>
          </a:xfrm>
        </p:spPr>
        <p:txBody>
          <a:bodyPr>
            <a:normAutofit/>
          </a:bodyPr>
          <a:lstStyle/>
          <a:p>
            <a:r>
              <a:rPr lang="zh-TW" altLang="en-US" sz="4800" dirty="0" smtClean="0"/>
              <a:t>第三人利益契約</a:t>
            </a:r>
            <a:r>
              <a:rPr lang="ja-JP" altLang="en-US" sz="4800" dirty="0" err="1" smtClean="0"/>
              <a:t>の応</a:t>
            </a:r>
            <a:r>
              <a:rPr lang="ja-JP" altLang="en-US" sz="4800" dirty="0" smtClean="0"/>
              <a:t>用例（</a:t>
            </a:r>
            <a:r>
              <a:rPr lang="en-US" altLang="ja-JP" sz="4800" dirty="0" smtClean="0"/>
              <a:t>2/3</a:t>
            </a:r>
            <a:r>
              <a:rPr lang="ja-JP" altLang="en-US" sz="4800" dirty="0"/>
              <a:t>）</a:t>
            </a:r>
            <a:endParaRPr kumimoji="1" lang="ja-JP" altLang="en-US" sz="4800" dirty="0"/>
          </a:p>
        </p:txBody>
      </p:sp>
      <p:sp>
        <p:nvSpPr>
          <p:cNvPr id="3" name="上下矢印 2"/>
          <p:cNvSpPr/>
          <p:nvPr/>
        </p:nvSpPr>
        <p:spPr>
          <a:xfrm>
            <a:off x="8658215" y="2341239"/>
            <a:ext cx="1584176" cy="2867926"/>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債権譲渡契約</a:t>
            </a:r>
            <a:endParaRPr kumimoji="1" lang="en-US" altLang="ja-JP" sz="1600" dirty="0" smtClean="0"/>
          </a:p>
        </p:txBody>
      </p:sp>
      <p:sp>
        <p:nvSpPr>
          <p:cNvPr id="4" name="右矢印 3"/>
          <p:cNvSpPr/>
          <p:nvPr/>
        </p:nvSpPr>
        <p:spPr>
          <a:xfrm flipH="1">
            <a:off x="5366175" y="1864049"/>
            <a:ext cx="2787983" cy="579427"/>
          </a:xfrm>
          <a:prstGeom prst="rightArrow">
            <a:avLst/>
          </a:prstGeom>
          <a:solidFill>
            <a:schemeClr val="accent4">
              <a:lumMod val="20000"/>
              <a:lumOff val="80000"/>
            </a:schemeClr>
          </a:solidFill>
          <a:ln>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債権譲渡通知</a:t>
            </a:r>
            <a:endParaRPr kumimoji="1" lang="ja-JP" altLang="en-US" dirty="0"/>
          </a:p>
        </p:txBody>
      </p:sp>
      <p:sp>
        <p:nvSpPr>
          <p:cNvPr id="5" name="テキスト ボックス 4"/>
          <p:cNvSpPr txBox="1"/>
          <p:nvPr/>
        </p:nvSpPr>
        <p:spPr>
          <a:xfrm>
            <a:off x="5921911" y="1516316"/>
            <a:ext cx="1152128" cy="369332"/>
          </a:xfrm>
          <a:prstGeom prst="rect">
            <a:avLst/>
          </a:prstGeom>
          <a:noFill/>
        </p:spPr>
        <p:txBody>
          <a:bodyPr wrap="square" rtlCol="0">
            <a:spAutoFit/>
          </a:bodyPr>
          <a:lstStyle/>
          <a:p>
            <a:pPr algn="ctr"/>
            <a:r>
              <a:rPr kumimoji="1" lang="ja-JP" altLang="en-US" dirty="0" smtClean="0"/>
              <a:t>対価関係</a:t>
            </a:r>
            <a:endParaRPr kumimoji="1" lang="ja-JP" altLang="en-US" dirty="0"/>
          </a:p>
        </p:txBody>
      </p:sp>
      <p:sp>
        <p:nvSpPr>
          <p:cNvPr id="7" name="右矢印 6"/>
          <p:cNvSpPr/>
          <p:nvPr/>
        </p:nvSpPr>
        <p:spPr>
          <a:xfrm flipH="1">
            <a:off x="5366176" y="1595759"/>
            <a:ext cx="4320480" cy="1144693"/>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dirty="0" smtClean="0"/>
              <a:t>　　　　　（賃料債権）</a:t>
            </a:r>
            <a:endParaRPr kumimoji="1" lang="en-US" altLang="ja-JP" dirty="0" smtClean="0"/>
          </a:p>
        </p:txBody>
      </p:sp>
      <p:sp>
        <p:nvSpPr>
          <p:cNvPr id="8" name="円/楕円 7"/>
          <p:cNvSpPr/>
          <p:nvPr/>
        </p:nvSpPr>
        <p:spPr>
          <a:xfrm>
            <a:off x="3473639" y="1685417"/>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t>債務人</a:t>
            </a:r>
            <a:r>
              <a:rPr lang="en-US" altLang="ja-JP" dirty="0" smtClean="0"/>
              <a:t/>
            </a:r>
            <a:br>
              <a:rPr lang="en-US" altLang="ja-JP" dirty="0" smtClean="0"/>
            </a:br>
            <a:r>
              <a:rPr lang="ja-JP" altLang="en-US" dirty="0" smtClean="0"/>
              <a:t>（賃借人）</a:t>
            </a:r>
            <a:endParaRPr kumimoji="1" lang="ja-JP" altLang="en-US" dirty="0"/>
          </a:p>
        </p:txBody>
      </p:sp>
      <p:sp>
        <p:nvSpPr>
          <p:cNvPr id="9" name="円/楕円 8"/>
          <p:cNvSpPr/>
          <p:nvPr/>
        </p:nvSpPr>
        <p:spPr>
          <a:xfrm>
            <a:off x="7994377" y="1685417"/>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債権譲渡人（旧賃貸人）</a:t>
            </a:r>
            <a:endParaRPr kumimoji="1" lang="ja-JP" altLang="en-US" dirty="0"/>
          </a:p>
        </p:txBody>
      </p:sp>
      <p:sp>
        <p:nvSpPr>
          <p:cNvPr id="10" name="右矢印 9"/>
          <p:cNvSpPr/>
          <p:nvPr/>
        </p:nvSpPr>
        <p:spPr>
          <a:xfrm>
            <a:off x="3647359" y="2740452"/>
            <a:ext cx="9064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抗辯</a:t>
            </a:r>
            <a:endParaRPr kumimoji="1" lang="ja-JP" altLang="en-US" dirty="0"/>
          </a:p>
        </p:txBody>
      </p:sp>
      <p:sp>
        <p:nvSpPr>
          <p:cNvPr id="11" name="テキスト ボックス 10"/>
          <p:cNvSpPr txBox="1"/>
          <p:nvPr/>
        </p:nvSpPr>
        <p:spPr>
          <a:xfrm>
            <a:off x="647258" y="3429000"/>
            <a:ext cx="4795269" cy="2308324"/>
          </a:xfrm>
          <a:prstGeom prst="rect">
            <a:avLst/>
          </a:prstGeom>
          <a:noFill/>
        </p:spPr>
        <p:txBody>
          <a:bodyPr wrap="square" rtlCol="0">
            <a:spAutoFit/>
          </a:bodyPr>
          <a:lstStyle/>
          <a:p>
            <a:r>
              <a:rPr lang="ja-JP" altLang="en-US" sz="2400" b="1" dirty="0" smtClean="0"/>
              <a:t>第</a:t>
            </a:r>
            <a:r>
              <a:rPr lang="en-US" altLang="ja-JP" sz="2400" b="1" dirty="0" smtClean="0"/>
              <a:t>299</a:t>
            </a:r>
            <a:r>
              <a:rPr lang="ja-JP" altLang="en-US" sz="2400" b="1" dirty="0"/>
              <a:t>条</a:t>
            </a:r>
            <a:r>
              <a:rPr lang="ja-JP" altLang="en-US" sz="2400" dirty="0"/>
              <a:t>（債権譲渡における債務者の譲受人に対する抗弁の対抗）</a:t>
            </a:r>
          </a:p>
          <a:p>
            <a:r>
              <a:rPr lang="ja-JP" altLang="en-US" sz="2400" dirty="0"/>
              <a:t>①債務者が譲渡の通知を受けた時に譲渡人に対抗することができた事由は、すべてこれを以て譲受人に対抗することができる。</a:t>
            </a:r>
            <a:endParaRPr kumimoji="1" lang="ja-JP" altLang="en-US" sz="2400" dirty="0"/>
          </a:p>
        </p:txBody>
      </p:sp>
      <p:sp>
        <p:nvSpPr>
          <p:cNvPr id="12" name="テキスト ボックス 11"/>
          <p:cNvSpPr txBox="1"/>
          <p:nvPr/>
        </p:nvSpPr>
        <p:spPr>
          <a:xfrm>
            <a:off x="662486" y="1595759"/>
            <a:ext cx="2471441" cy="954107"/>
          </a:xfrm>
          <a:prstGeom prst="rect">
            <a:avLst/>
          </a:prstGeom>
          <a:noFill/>
        </p:spPr>
        <p:txBody>
          <a:bodyPr wrap="square" rtlCol="0">
            <a:spAutoFit/>
          </a:bodyPr>
          <a:lstStyle/>
          <a:p>
            <a:r>
              <a:rPr lang="ja-JP" altLang="en-US" sz="2800" b="1" dirty="0"/>
              <a:t>２．賃料債権の</a:t>
            </a:r>
            <a:r>
              <a:rPr lang="en-US" altLang="ja-JP" sz="2800" b="1" dirty="0"/>
              <a:t/>
            </a:r>
            <a:br>
              <a:rPr lang="en-US" altLang="ja-JP" sz="2800" b="1" dirty="0"/>
            </a:br>
            <a:r>
              <a:rPr lang="ja-JP" altLang="en-US" sz="2800" b="1" dirty="0"/>
              <a:t>債権</a:t>
            </a:r>
            <a:r>
              <a:rPr lang="ja-JP" altLang="en-US" sz="2800" b="1" dirty="0" smtClean="0"/>
              <a:t>譲渡</a:t>
            </a:r>
            <a:endParaRPr lang="en-US" altLang="ja-JP" sz="2800" b="1" dirty="0"/>
          </a:p>
        </p:txBody>
      </p:sp>
      <p:sp>
        <p:nvSpPr>
          <p:cNvPr id="6" name="円/楕円 5"/>
          <p:cNvSpPr/>
          <p:nvPr/>
        </p:nvSpPr>
        <p:spPr>
          <a:xfrm>
            <a:off x="7994377" y="4851360"/>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債権譲受人（新賃貸人）</a:t>
            </a:r>
            <a:endParaRPr kumimoji="1" lang="ja-JP" altLang="en-US" dirty="0"/>
          </a:p>
        </p:txBody>
      </p:sp>
      <p:sp>
        <p:nvSpPr>
          <p:cNvPr id="13" name="日付プレースホルダー 12"/>
          <p:cNvSpPr>
            <a:spLocks noGrp="1"/>
          </p:cNvSpPr>
          <p:nvPr>
            <p:ph type="dt" sz="half" idx="10"/>
          </p:nvPr>
        </p:nvSpPr>
        <p:spPr/>
        <p:txBody>
          <a:bodyPr/>
          <a:lstStyle/>
          <a:p>
            <a:r>
              <a:rPr kumimoji="1" lang="en-US" altLang="ja-JP" smtClean="0"/>
              <a:t>2017/4/27</a:t>
            </a:r>
            <a:endParaRPr kumimoji="1" lang="ja-JP" altLang="en-US"/>
          </a:p>
        </p:txBody>
      </p:sp>
      <p:sp>
        <p:nvSpPr>
          <p:cNvPr id="14" name="フッター プレースホルダー 13"/>
          <p:cNvSpPr>
            <a:spLocks noGrp="1"/>
          </p:cNvSpPr>
          <p:nvPr>
            <p:ph type="ftr" sz="quarter" idx="11"/>
          </p:nvPr>
        </p:nvSpPr>
        <p:spPr/>
        <p:txBody>
          <a:bodyPr/>
          <a:lstStyle/>
          <a:p>
            <a:r>
              <a:rPr kumimoji="1" lang="en-US" altLang="ja-JP" smtClean="0"/>
              <a:t>KAGAYAMA Shigeru, 2017</a:t>
            </a:r>
            <a:endParaRPr kumimoji="1" lang="ja-JP" altLang="en-US"/>
          </a:p>
        </p:txBody>
      </p:sp>
      <p:sp>
        <p:nvSpPr>
          <p:cNvPr id="15" name="スライド番号プレースホルダー 14"/>
          <p:cNvSpPr>
            <a:spLocks noGrp="1"/>
          </p:cNvSpPr>
          <p:nvPr>
            <p:ph type="sldNum" sz="quarter" idx="12"/>
          </p:nvPr>
        </p:nvSpPr>
        <p:spPr/>
        <p:txBody>
          <a:bodyPr/>
          <a:lstStyle/>
          <a:p>
            <a:fld id="{05180EEA-1EDD-42BF-A33E-56271E54F7B8}" type="slidenum">
              <a:rPr kumimoji="1" lang="ja-JP" altLang="en-US" smtClean="0"/>
              <a:t>12</a:t>
            </a:fld>
            <a:endParaRPr kumimoji="1" lang="ja-JP" altLang="en-US"/>
          </a:p>
        </p:txBody>
      </p:sp>
    </p:spTree>
    <p:extLst>
      <p:ext uri="{BB962C8B-B14F-4D97-AF65-F5344CB8AC3E}">
        <p14:creationId xmlns:p14="http://schemas.microsoft.com/office/powerpoint/2010/main" val="122567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childTnLst>
                          </p:cTn>
                        </p:par>
                        <p:par>
                          <p:cTn id="8" fill="hold">
                            <p:stCondLst>
                              <p:cond delay="1000"/>
                            </p:stCondLst>
                            <p:childTnLst>
                              <p:par>
                                <p:cTn id="9" presetID="22" presetClass="entr" presetSubtype="8" fill="hold" grpId="0" nodeType="afterEffect">
                                  <p:stCondLst>
                                    <p:cond delay="50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1000"/>
                                        <p:tgtEl>
                                          <p:spTgt spid="8"/>
                                        </p:tgtEl>
                                      </p:cBhvr>
                                    </p:animEffect>
                                  </p:childTnLst>
                                </p:cTn>
                              </p:par>
                            </p:childTnLst>
                          </p:cTn>
                        </p:par>
                        <p:par>
                          <p:cTn id="12" fill="hold">
                            <p:stCondLst>
                              <p:cond delay="2500"/>
                            </p:stCondLst>
                            <p:childTnLst>
                              <p:par>
                                <p:cTn id="13" presetID="22" presetClass="entr" presetSubtype="2" fill="hold" grpId="0" nodeType="afterEffect">
                                  <p:stCondLst>
                                    <p:cond delay="500"/>
                                  </p:stCondLst>
                                  <p:childTnLst>
                                    <p:set>
                                      <p:cBhvr>
                                        <p:cTn id="14" dur="1" fill="hold">
                                          <p:stCondLst>
                                            <p:cond delay="0"/>
                                          </p:stCondLst>
                                        </p:cTn>
                                        <p:tgtEl>
                                          <p:spTgt spid="7"/>
                                        </p:tgtEl>
                                        <p:attrNameLst>
                                          <p:attrName>style.visibility</p:attrName>
                                        </p:attrNameLst>
                                      </p:cBhvr>
                                      <p:to>
                                        <p:strVal val="visible"/>
                                      </p:to>
                                    </p:set>
                                    <p:animEffect transition="in" filter="wipe(right)">
                                      <p:cBhvr>
                                        <p:cTn id="15" dur="1000"/>
                                        <p:tgtEl>
                                          <p:spTgt spid="7"/>
                                        </p:tgtEl>
                                      </p:cBhvr>
                                    </p:animEffect>
                                  </p:childTnLst>
                                </p:cTn>
                              </p:par>
                              <p:par>
                                <p:cTn id="16" presetID="22" presetClass="entr" presetSubtype="8" fill="hold" grpId="0" nodeType="withEffect">
                                  <p:stCondLst>
                                    <p:cond delay="50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1000"/>
                                        <p:tgtEl>
                                          <p:spTgt spid="5"/>
                                        </p:tgtEl>
                                      </p:cBhvr>
                                    </p:animEffect>
                                  </p:childTnLst>
                                </p:cTn>
                              </p:par>
                              <p:par>
                                <p:cTn id="19" presetID="22" presetClass="entr" presetSubtype="8" fill="hold" grpId="0" nodeType="withEffect">
                                  <p:stCondLst>
                                    <p:cond delay="100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par>
                          <p:cTn id="22" fill="hold">
                            <p:stCondLst>
                              <p:cond delay="4000"/>
                            </p:stCondLst>
                            <p:childTnLst>
                              <p:par>
                                <p:cTn id="23" presetID="22" presetClass="entr" presetSubtype="8" fill="hold" grpId="0" nodeType="afterEffect">
                                  <p:stCondLst>
                                    <p:cond delay="50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1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p:cTn id="30" dur="1000" fill="hold"/>
                                        <p:tgtEl>
                                          <p:spTgt spid="3"/>
                                        </p:tgtEl>
                                        <p:attrNameLst>
                                          <p:attrName>ppt_w</p:attrName>
                                        </p:attrNameLst>
                                      </p:cBhvr>
                                      <p:tavLst>
                                        <p:tav tm="0">
                                          <p:val>
                                            <p:fltVal val="0"/>
                                          </p:val>
                                        </p:tav>
                                        <p:tav tm="100000">
                                          <p:val>
                                            <p:strVal val="#ppt_w"/>
                                          </p:val>
                                        </p:tav>
                                      </p:tavLst>
                                    </p:anim>
                                    <p:anim calcmode="lin" valueType="num">
                                      <p:cBhvr>
                                        <p:cTn id="31" dur="1000" fill="hold"/>
                                        <p:tgtEl>
                                          <p:spTgt spid="3"/>
                                        </p:tgtEl>
                                        <p:attrNameLst>
                                          <p:attrName>ppt_h</p:attrName>
                                        </p:attrNameLst>
                                      </p:cBhvr>
                                      <p:tavLst>
                                        <p:tav tm="0">
                                          <p:val>
                                            <p:fltVal val="0"/>
                                          </p:val>
                                        </p:tav>
                                        <p:tav tm="100000">
                                          <p:val>
                                            <p:strVal val="#ppt_h"/>
                                          </p:val>
                                        </p:tav>
                                      </p:tavLst>
                                    </p:anim>
                                    <p:animEffect transition="in" filter="fade">
                                      <p:cBhvr>
                                        <p:cTn id="32" dur="10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right)">
                                      <p:cBhvr>
                                        <p:cTn id="37" dur="1000"/>
                                        <p:tgtEl>
                                          <p:spTgt spid="4"/>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ipe(up)">
                                      <p:cBhvr>
                                        <p:cTn id="40" dur="3000"/>
                                        <p:tgtEl>
                                          <p:spTgt spid="11"/>
                                        </p:tgtEl>
                                      </p:cBhvr>
                                    </p:animEffect>
                                  </p:childTnLst>
                                </p:cTn>
                              </p:par>
                            </p:childTnLst>
                          </p:cTn>
                        </p:par>
                        <p:par>
                          <p:cTn id="41" fill="hold">
                            <p:stCondLst>
                              <p:cond delay="3000"/>
                            </p:stCondLst>
                            <p:childTnLst>
                              <p:par>
                                <p:cTn id="42" presetID="42" presetClass="path" presetSubtype="0" accel="50000" decel="50000" fill="hold" grpId="1" nodeType="afterEffect">
                                  <p:stCondLst>
                                    <p:cond delay="500"/>
                                  </p:stCondLst>
                                  <p:childTnLst>
                                    <p:animMotion origin="layout" path="M 2.29167E-6 -2.22222E-6 L -0.07552 0.24028 " pathEditMode="relative" rAng="0" ptsTypes="AA">
                                      <p:cBhvr>
                                        <p:cTn id="43" dur="1000" fill="hold"/>
                                        <p:tgtEl>
                                          <p:spTgt spid="7"/>
                                        </p:tgtEl>
                                        <p:attrNameLst>
                                          <p:attrName>ppt_x</p:attrName>
                                          <p:attrName>ppt_y</p:attrName>
                                        </p:attrNameLst>
                                      </p:cBhvr>
                                      <p:rCtr x="-3776" y="12014"/>
                                    </p:animMotion>
                                  </p:childTnLst>
                                </p:cTn>
                              </p:par>
                              <p:par>
                                <p:cTn id="44" presetID="8" presetClass="emph" presetSubtype="0" fill="hold" grpId="2" nodeType="withEffect">
                                  <p:stCondLst>
                                    <p:cond delay="500"/>
                                  </p:stCondLst>
                                  <p:childTnLst>
                                    <p:animRot by="2700000">
                                      <p:cBhvr>
                                        <p:cTn id="45" dur="1000" fill="hold"/>
                                        <p:tgtEl>
                                          <p:spTgt spid="7"/>
                                        </p:tgtEl>
                                        <p:attrNameLst>
                                          <p:attrName>r</p:attrName>
                                        </p:attrNameLst>
                                      </p:cBhvr>
                                    </p:animRot>
                                  </p:childTnLst>
                                </p:cTn>
                              </p:par>
                              <p:par>
                                <p:cTn id="46" presetID="8" presetClass="emph" presetSubtype="0" fill="hold" grpId="1" nodeType="withEffect">
                                  <p:stCondLst>
                                    <p:cond delay="1000"/>
                                  </p:stCondLst>
                                  <p:childTnLst>
                                    <p:animRot by="2700000">
                                      <p:cBhvr>
                                        <p:cTn id="47" dur="5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7" grpId="0" animBg="1"/>
      <p:bldP spid="7" grpId="1" animBg="1"/>
      <p:bldP spid="7" grpId="2" animBg="1"/>
      <p:bldP spid="8" grpId="0" animBg="1"/>
      <p:bldP spid="9" grpId="0" animBg="1"/>
      <p:bldP spid="10" grpId="0" animBg="1"/>
      <p:bldP spid="10" grpId="1" animBg="1"/>
      <p:bldP spid="11" grpId="0"/>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zh-TW" altLang="en-US" sz="4800" dirty="0" smtClean="0"/>
              <a:t>第三人利益契約</a:t>
            </a:r>
            <a:r>
              <a:rPr lang="ja-JP" altLang="en-US" sz="4800" dirty="0" err="1" smtClean="0"/>
              <a:t>の応</a:t>
            </a:r>
            <a:r>
              <a:rPr lang="ja-JP" altLang="en-US" sz="4800" dirty="0" smtClean="0"/>
              <a:t>用例（</a:t>
            </a:r>
            <a:r>
              <a:rPr lang="en-US" altLang="ja-JP" sz="4800" dirty="0" smtClean="0"/>
              <a:t>3/3</a:t>
            </a:r>
            <a:r>
              <a:rPr lang="ja-JP" altLang="en-US" sz="4800" dirty="0"/>
              <a:t>）</a:t>
            </a:r>
            <a:endParaRPr kumimoji="1" lang="ja-JP" altLang="en-US" sz="4800" dirty="0"/>
          </a:p>
        </p:txBody>
      </p:sp>
      <p:sp>
        <p:nvSpPr>
          <p:cNvPr id="3" name="テキスト プレースホルダー 24"/>
          <p:cNvSpPr txBox="1">
            <a:spLocks/>
          </p:cNvSpPr>
          <p:nvPr/>
        </p:nvSpPr>
        <p:spPr>
          <a:xfrm>
            <a:off x="758180" y="1910803"/>
            <a:ext cx="5337820" cy="936675"/>
          </a:xfrm>
          <a:prstGeom prst="rect">
            <a:avLst/>
          </a:prstGeom>
        </p:spPr>
        <p:txBody>
          <a:bodyPr anchor="ctr">
            <a:noAutofit/>
          </a:bodyPr>
          <a:lstStyle>
            <a:lvl1pPr marL="228600" indent="-22860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657350" indent="-28575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r>
              <a:rPr lang="ja-JP" altLang="en-US" sz="2000" dirty="0" smtClean="0"/>
              <a:t>旧賃貸人が権利を譲渡</a:t>
            </a:r>
            <a:r>
              <a:rPr lang="en-US" altLang="ja-JP" sz="2000" dirty="0" smtClean="0"/>
              <a:t/>
            </a:r>
            <a:br>
              <a:rPr lang="en-US" altLang="ja-JP" sz="2000" dirty="0" smtClean="0"/>
            </a:br>
            <a:r>
              <a:rPr lang="ja-JP" altLang="en-US" sz="2000" dirty="0" smtClean="0"/>
              <a:t>（通常の債権譲渡によることで可能）</a:t>
            </a:r>
            <a:endParaRPr lang="ja-JP" altLang="en-US" sz="2000" dirty="0"/>
          </a:p>
        </p:txBody>
      </p:sp>
      <p:sp>
        <p:nvSpPr>
          <p:cNvPr id="4" name="テキスト プレースホルダー 26"/>
          <p:cNvSpPr txBox="1">
            <a:spLocks/>
          </p:cNvSpPr>
          <p:nvPr/>
        </p:nvSpPr>
        <p:spPr>
          <a:xfrm>
            <a:off x="6211614" y="1910803"/>
            <a:ext cx="5288226" cy="936675"/>
          </a:xfrm>
          <a:prstGeom prst="rect">
            <a:avLst/>
          </a:prstGeom>
        </p:spPr>
        <p:txBody>
          <a:bodyPr anchor="ctr">
            <a:noAutofit/>
          </a:bodyPr>
          <a:lstStyle>
            <a:lvl1pPr marL="228600" indent="-22860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657350" indent="-28575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r>
              <a:rPr lang="ja-JP" altLang="en-US" sz="2000" dirty="0" smtClean="0"/>
              <a:t>新賃貸人が債務を引受け</a:t>
            </a:r>
            <a:r>
              <a:rPr lang="en-US" altLang="ja-JP" sz="2000" dirty="0" smtClean="0"/>
              <a:t/>
            </a:r>
            <a:br>
              <a:rPr lang="en-US" altLang="ja-JP" sz="2000" dirty="0" smtClean="0"/>
            </a:br>
            <a:r>
              <a:rPr lang="ja-JP" altLang="en-US" sz="2000" dirty="0" smtClean="0"/>
              <a:t>（</a:t>
            </a:r>
            <a:r>
              <a:rPr lang="zh-TW" altLang="en-US" sz="2000" dirty="0" smtClean="0"/>
              <a:t>第三人利益契約</a:t>
            </a:r>
            <a:r>
              <a:rPr lang="ja-JP" altLang="en-US" sz="2000" dirty="0" smtClean="0"/>
              <a:t>によることで可能）</a:t>
            </a:r>
            <a:endParaRPr lang="ja-JP" altLang="en-US" sz="2000" dirty="0"/>
          </a:p>
        </p:txBody>
      </p:sp>
      <p:sp>
        <p:nvSpPr>
          <p:cNvPr id="5" name="右矢印 4"/>
          <p:cNvSpPr/>
          <p:nvPr/>
        </p:nvSpPr>
        <p:spPr>
          <a:xfrm flipH="1">
            <a:off x="2398608" y="3037841"/>
            <a:ext cx="2629241" cy="71076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600" dirty="0" smtClean="0"/>
              <a:t>賃料債権</a:t>
            </a:r>
            <a:endParaRPr kumimoji="1" lang="en-US" altLang="ja-JP" sz="1600" dirty="0" smtClean="0"/>
          </a:p>
        </p:txBody>
      </p:sp>
      <p:sp>
        <p:nvSpPr>
          <p:cNvPr id="6" name="上下矢印 5"/>
          <p:cNvSpPr/>
          <p:nvPr/>
        </p:nvSpPr>
        <p:spPr>
          <a:xfrm>
            <a:off x="3945836" y="3663681"/>
            <a:ext cx="1082014" cy="1471699"/>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dirty="0" smtClean="0"/>
              <a:t>債権譲渡</a:t>
            </a:r>
            <a:endParaRPr lang="en-US" altLang="ja-JP" sz="1400" dirty="0"/>
          </a:p>
          <a:p>
            <a:pPr algn="ctr"/>
            <a:r>
              <a:rPr kumimoji="1" lang="ja-JP" altLang="en-US" sz="1400" dirty="0" smtClean="0"/>
              <a:t>契約</a:t>
            </a:r>
            <a:endParaRPr kumimoji="1" lang="en-US" altLang="ja-JP" sz="1400" dirty="0" smtClean="0"/>
          </a:p>
        </p:txBody>
      </p:sp>
      <p:sp>
        <p:nvSpPr>
          <p:cNvPr id="7" name="右矢印 6"/>
          <p:cNvSpPr/>
          <p:nvPr/>
        </p:nvSpPr>
        <p:spPr>
          <a:xfrm flipH="1">
            <a:off x="2236593" y="3420885"/>
            <a:ext cx="1980220" cy="478865"/>
          </a:xfrm>
          <a:prstGeom prst="rightArrow">
            <a:avLst/>
          </a:prstGeom>
          <a:solidFill>
            <a:schemeClr val="accent4">
              <a:lumMod val="20000"/>
              <a:lumOff val="80000"/>
            </a:schemeClr>
          </a:solidFill>
          <a:ln>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smtClean="0"/>
              <a:t>債権譲渡通知</a:t>
            </a:r>
            <a:endParaRPr kumimoji="1" lang="ja-JP" altLang="en-US" sz="1400" dirty="0"/>
          </a:p>
        </p:txBody>
      </p:sp>
      <p:sp>
        <p:nvSpPr>
          <p:cNvPr id="8" name="右矢印 7"/>
          <p:cNvSpPr/>
          <p:nvPr/>
        </p:nvSpPr>
        <p:spPr>
          <a:xfrm>
            <a:off x="1579172" y="3936644"/>
            <a:ext cx="680992" cy="364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抗辯</a:t>
            </a:r>
            <a:endParaRPr kumimoji="1" lang="ja-JP" altLang="en-US" sz="1400" dirty="0"/>
          </a:p>
        </p:txBody>
      </p:sp>
      <p:sp>
        <p:nvSpPr>
          <p:cNvPr id="9" name="右矢印 8"/>
          <p:cNvSpPr/>
          <p:nvPr/>
        </p:nvSpPr>
        <p:spPr>
          <a:xfrm flipH="1">
            <a:off x="2398608" y="2987041"/>
            <a:ext cx="1656184" cy="710765"/>
          </a:xfrm>
          <a:prstGeom prst="rightArrow">
            <a:avLst/>
          </a:prstGeom>
          <a:ln>
            <a:prstDash val="sysDot"/>
          </a:ln>
        </p:spPr>
        <p:style>
          <a:lnRef idx="2">
            <a:schemeClr val="accent4"/>
          </a:lnRef>
          <a:fillRef idx="1">
            <a:schemeClr val="lt1"/>
          </a:fillRef>
          <a:effectRef idx="0">
            <a:schemeClr val="accent4"/>
          </a:effectRef>
          <a:fontRef idx="minor">
            <a:schemeClr val="dk1"/>
          </a:fontRef>
        </p:style>
        <p:txBody>
          <a:bodyPr rtlCol="0" anchor="ctr"/>
          <a:lstStyle/>
          <a:p>
            <a:r>
              <a:rPr lang="ja-JP" altLang="en-US" sz="1600" dirty="0" smtClean="0"/>
              <a:t>賃料債権</a:t>
            </a:r>
            <a:endParaRPr kumimoji="1" lang="en-US" altLang="ja-JP" sz="1600" dirty="0" smtClean="0"/>
          </a:p>
        </p:txBody>
      </p:sp>
      <p:sp>
        <p:nvSpPr>
          <p:cNvPr id="10" name="円/楕円 9"/>
          <p:cNvSpPr/>
          <p:nvPr/>
        </p:nvSpPr>
        <p:spPr>
          <a:xfrm>
            <a:off x="3766763" y="4991364"/>
            <a:ext cx="1421891" cy="785542"/>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1600" dirty="0" smtClean="0"/>
              <a:t>新賃貸人</a:t>
            </a:r>
            <a:r>
              <a:rPr lang="en-US" altLang="ja-JP" sz="1600" dirty="0" smtClean="0"/>
              <a:t/>
            </a:r>
            <a:br>
              <a:rPr lang="en-US" altLang="ja-JP" sz="1600" dirty="0" smtClean="0"/>
            </a:br>
            <a:r>
              <a:rPr lang="ja-JP" altLang="en-US" sz="1600" dirty="0" smtClean="0"/>
              <a:t>（譲受人）</a:t>
            </a:r>
            <a:endParaRPr kumimoji="1" lang="ja-JP" altLang="en-US" sz="1600" dirty="0"/>
          </a:p>
        </p:txBody>
      </p:sp>
      <p:sp>
        <p:nvSpPr>
          <p:cNvPr id="11" name="円/楕円 10"/>
          <p:cNvSpPr/>
          <p:nvPr/>
        </p:nvSpPr>
        <p:spPr>
          <a:xfrm>
            <a:off x="976720" y="2993017"/>
            <a:ext cx="1421891" cy="78554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dirty="0" smtClean="0"/>
              <a:t>賃借人</a:t>
            </a:r>
            <a:r>
              <a:rPr kumimoji="1" lang="en-US" altLang="ja-JP" sz="1600" dirty="0" smtClean="0"/>
              <a:t/>
            </a:r>
            <a:br>
              <a:rPr kumimoji="1" lang="en-US" altLang="ja-JP" sz="1600" dirty="0" smtClean="0"/>
            </a:br>
            <a:r>
              <a:rPr kumimoji="1" lang="ja-JP" altLang="en-US" sz="1600" dirty="0" smtClean="0"/>
              <a:t>（債務人）</a:t>
            </a:r>
            <a:endParaRPr kumimoji="1" lang="ja-JP" altLang="en-US" sz="1600" dirty="0"/>
          </a:p>
        </p:txBody>
      </p:sp>
      <p:sp>
        <p:nvSpPr>
          <p:cNvPr id="12" name="円/楕円 11"/>
          <p:cNvSpPr/>
          <p:nvPr/>
        </p:nvSpPr>
        <p:spPr>
          <a:xfrm>
            <a:off x="3766763" y="2993017"/>
            <a:ext cx="1421891" cy="78554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t>旧賃貸人</a:t>
            </a:r>
            <a:r>
              <a:rPr kumimoji="1" lang="en-US" altLang="ja-JP" sz="1600" dirty="0" smtClean="0"/>
              <a:t/>
            </a:r>
            <a:br>
              <a:rPr kumimoji="1" lang="en-US" altLang="ja-JP" sz="1600" dirty="0" smtClean="0"/>
            </a:br>
            <a:r>
              <a:rPr kumimoji="1" lang="ja-JP" altLang="en-US" sz="1600" dirty="0" smtClean="0"/>
              <a:t>（債権人）</a:t>
            </a:r>
            <a:endParaRPr kumimoji="1" lang="ja-JP" altLang="en-US" sz="1600" dirty="0"/>
          </a:p>
        </p:txBody>
      </p:sp>
      <p:sp>
        <p:nvSpPr>
          <p:cNvPr id="13" name="円弧 12"/>
          <p:cNvSpPr/>
          <p:nvPr/>
        </p:nvSpPr>
        <p:spPr>
          <a:xfrm rot="1607895">
            <a:off x="2888386" y="3459973"/>
            <a:ext cx="896707" cy="1203861"/>
          </a:xfrm>
          <a:prstGeom prst="arc">
            <a:avLst>
              <a:gd name="adj1" fmla="val 16722627"/>
              <a:gd name="adj2" fmla="val 4284455"/>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t>譲渡</a:t>
            </a:r>
            <a:endParaRPr kumimoji="1" lang="ja-JP" altLang="en-US" sz="1400" dirty="0"/>
          </a:p>
        </p:txBody>
      </p:sp>
      <p:sp>
        <p:nvSpPr>
          <p:cNvPr id="14" name="右矢印 13"/>
          <p:cNvSpPr/>
          <p:nvPr/>
        </p:nvSpPr>
        <p:spPr>
          <a:xfrm>
            <a:off x="7132068" y="2952680"/>
            <a:ext cx="2509554" cy="86002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r"/>
            <a:r>
              <a:rPr lang="ja-JP" altLang="en-US" sz="1600" dirty="0" smtClean="0"/>
              <a:t>使用収益</a:t>
            </a:r>
            <a:endParaRPr kumimoji="1" lang="en-US" altLang="ja-JP" sz="1600" dirty="0" smtClean="0"/>
          </a:p>
        </p:txBody>
      </p:sp>
      <p:sp>
        <p:nvSpPr>
          <p:cNvPr id="15" name="上下矢印 14"/>
          <p:cNvSpPr/>
          <p:nvPr/>
        </p:nvSpPr>
        <p:spPr>
          <a:xfrm>
            <a:off x="9784772" y="3688035"/>
            <a:ext cx="1309236" cy="1471699"/>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smtClean="0"/>
              <a:t>債務引受契約（補償</a:t>
            </a:r>
            <a:endParaRPr lang="en-US" altLang="ja-JP" sz="1400" dirty="0" smtClean="0"/>
          </a:p>
          <a:p>
            <a:pPr algn="ctr"/>
            <a:r>
              <a:rPr lang="ja-JP" altLang="en-US" sz="1400" dirty="0" smtClean="0"/>
              <a:t>関係）</a:t>
            </a:r>
            <a:endParaRPr kumimoji="1" lang="ja-JP" altLang="en-US" sz="1400" dirty="0"/>
          </a:p>
        </p:txBody>
      </p:sp>
      <p:sp>
        <p:nvSpPr>
          <p:cNvPr id="16" name="右矢印 15"/>
          <p:cNvSpPr/>
          <p:nvPr/>
        </p:nvSpPr>
        <p:spPr>
          <a:xfrm rot="2610532">
            <a:off x="7209721" y="4147458"/>
            <a:ext cx="2813308" cy="727594"/>
          </a:xfrm>
          <a:prstGeom prst="rightArrow">
            <a:avLst/>
          </a:prstGeom>
          <a:ln>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smtClean="0"/>
              <a:t>受益の意思表示（不要）</a:t>
            </a:r>
            <a:endParaRPr kumimoji="1" lang="ja-JP" altLang="en-US" sz="1400" dirty="0"/>
          </a:p>
        </p:txBody>
      </p:sp>
      <p:sp>
        <p:nvSpPr>
          <p:cNvPr id="17" name="テキスト ボックス 16"/>
          <p:cNvSpPr txBox="1"/>
          <p:nvPr/>
        </p:nvSpPr>
        <p:spPr>
          <a:xfrm>
            <a:off x="8332778" y="2880672"/>
            <a:ext cx="952172" cy="307777"/>
          </a:xfrm>
          <a:prstGeom prst="rect">
            <a:avLst/>
          </a:prstGeom>
          <a:noFill/>
        </p:spPr>
        <p:txBody>
          <a:bodyPr wrap="square" rtlCol="0">
            <a:spAutoFit/>
          </a:bodyPr>
          <a:lstStyle/>
          <a:p>
            <a:pPr algn="ctr"/>
            <a:r>
              <a:rPr kumimoji="1" lang="ja-JP" altLang="en-US" sz="1400" dirty="0" smtClean="0"/>
              <a:t>対価関係</a:t>
            </a:r>
            <a:endParaRPr kumimoji="1" lang="ja-JP" altLang="en-US" sz="1400" dirty="0"/>
          </a:p>
        </p:txBody>
      </p:sp>
      <p:sp>
        <p:nvSpPr>
          <p:cNvPr id="18" name="左矢印 17"/>
          <p:cNvSpPr/>
          <p:nvPr/>
        </p:nvSpPr>
        <p:spPr>
          <a:xfrm>
            <a:off x="9303427" y="3640991"/>
            <a:ext cx="654618" cy="36411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抗辯</a:t>
            </a:r>
            <a:endParaRPr kumimoji="1" lang="ja-JP" altLang="en-US" sz="1400" dirty="0"/>
          </a:p>
        </p:txBody>
      </p:sp>
      <p:sp>
        <p:nvSpPr>
          <p:cNvPr id="19" name="右矢印 18"/>
          <p:cNvSpPr/>
          <p:nvPr/>
        </p:nvSpPr>
        <p:spPr>
          <a:xfrm>
            <a:off x="8260770" y="2952680"/>
            <a:ext cx="1416578" cy="860025"/>
          </a:xfrm>
          <a:prstGeom prst="rightArrow">
            <a:avLst/>
          </a:prstGeom>
          <a:ln>
            <a:prstDash val="sysDot"/>
          </a:ln>
        </p:spPr>
        <p:style>
          <a:lnRef idx="2">
            <a:schemeClr val="accent4"/>
          </a:lnRef>
          <a:fillRef idx="1">
            <a:schemeClr val="lt1"/>
          </a:fillRef>
          <a:effectRef idx="0">
            <a:schemeClr val="accent4"/>
          </a:effectRef>
          <a:fontRef idx="minor">
            <a:schemeClr val="dk1"/>
          </a:fontRef>
        </p:style>
        <p:txBody>
          <a:bodyPr rtlCol="0" anchor="ctr"/>
          <a:lstStyle/>
          <a:p>
            <a:pPr algn="r"/>
            <a:r>
              <a:rPr lang="ja-JP" altLang="en-US" sz="1400" dirty="0" smtClean="0"/>
              <a:t>使用収益</a:t>
            </a:r>
            <a:endParaRPr kumimoji="1" lang="en-US" altLang="ja-JP" sz="1400" dirty="0" smtClean="0"/>
          </a:p>
        </p:txBody>
      </p:sp>
      <p:sp>
        <p:nvSpPr>
          <p:cNvPr id="20" name="円/楕円 19"/>
          <p:cNvSpPr/>
          <p:nvPr/>
        </p:nvSpPr>
        <p:spPr>
          <a:xfrm>
            <a:off x="6977326" y="2989921"/>
            <a:ext cx="1564080" cy="78554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dirty="0" smtClean="0"/>
              <a:t>賃借人</a:t>
            </a:r>
            <a:r>
              <a:rPr kumimoji="1" lang="en-US" altLang="ja-JP" sz="1600" dirty="0" smtClean="0"/>
              <a:t/>
            </a:r>
            <a:br>
              <a:rPr kumimoji="1" lang="en-US" altLang="ja-JP" sz="1600" dirty="0" smtClean="0"/>
            </a:br>
            <a:r>
              <a:rPr kumimoji="1" lang="ja-JP" altLang="en-US" sz="1600" dirty="0" smtClean="0"/>
              <a:t>（受益人）</a:t>
            </a:r>
            <a:endParaRPr kumimoji="1" lang="ja-JP" altLang="en-US" sz="1600" dirty="0"/>
          </a:p>
        </p:txBody>
      </p:sp>
      <p:sp>
        <p:nvSpPr>
          <p:cNvPr id="21" name="円/楕円 20"/>
          <p:cNvSpPr/>
          <p:nvPr/>
        </p:nvSpPr>
        <p:spPr>
          <a:xfrm>
            <a:off x="9641622" y="2989921"/>
            <a:ext cx="1564080" cy="78554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t>旧賃貸人</a:t>
            </a:r>
            <a:r>
              <a:rPr kumimoji="1" lang="en-US" altLang="ja-JP" sz="1600" dirty="0" smtClean="0"/>
              <a:t/>
            </a:r>
            <a:br>
              <a:rPr kumimoji="1" lang="en-US" altLang="ja-JP" sz="1600" dirty="0" smtClean="0"/>
            </a:br>
            <a:r>
              <a:rPr kumimoji="1" lang="ja-JP" altLang="en-US" sz="1600" dirty="0" smtClean="0"/>
              <a:t>（要約人）</a:t>
            </a:r>
            <a:endParaRPr kumimoji="1" lang="ja-JP" altLang="en-US" sz="1600" dirty="0"/>
          </a:p>
        </p:txBody>
      </p:sp>
      <p:sp>
        <p:nvSpPr>
          <p:cNvPr id="22" name="円/楕円 21"/>
          <p:cNvSpPr/>
          <p:nvPr/>
        </p:nvSpPr>
        <p:spPr>
          <a:xfrm>
            <a:off x="9641622" y="5069918"/>
            <a:ext cx="1564080" cy="785542"/>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t>新賃貸人</a:t>
            </a:r>
            <a:r>
              <a:rPr kumimoji="1" lang="en-US" altLang="ja-JP" sz="1600" dirty="0" smtClean="0"/>
              <a:t/>
            </a:r>
            <a:br>
              <a:rPr kumimoji="1" lang="en-US" altLang="ja-JP" sz="1600" dirty="0" smtClean="0"/>
            </a:br>
            <a:r>
              <a:rPr kumimoji="1" lang="ja-JP" altLang="en-US" sz="1600" dirty="0" smtClean="0"/>
              <a:t>（承擔人）</a:t>
            </a:r>
            <a:endParaRPr kumimoji="1" lang="ja-JP" altLang="en-US" sz="1600" dirty="0"/>
          </a:p>
        </p:txBody>
      </p:sp>
      <p:sp>
        <p:nvSpPr>
          <p:cNvPr id="23" name="円弧 22"/>
          <p:cNvSpPr/>
          <p:nvPr/>
        </p:nvSpPr>
        <p:spPr>
          <a:xfrm rot="1607895">
            <a:off x="8320685" y="3500549"/>
            <a:ext cx="875935" cy="737541"/>
          </a:xfrm>
          <a:prstGeom prst="arc">
            <a:avLst>
              <a:gd name="adj1" fmla="val 17674284"/>
              <a:gd name="adj2" fmla="val 3201606"/>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t>引受</a:t>
            </a:r>
            <a:endParaRPr kumimoji="1" lang="ja-JP" altLang="en-US" sz="1400" dirty="0"/>
          </a:p>
        </p:txBody>
      </p:sp>
      <p:sp>
        <p:nvSpPr>
          <p:cNvPr id="24" name="日付プレースホルダー 23"/>
          <p:cNvSpPr>
            <a:spLocks noGrp="1"/>
          </p:cNvSpPr>
          <p:nvPr>
            <p:ph type="dt" sz="half" idx="10"/>
          </p:nvPr>
        </p:nvSpPr>
        <p:spPr/>
        <p:txBody>
          <a:bodyPr/>
          <a:lstStyle/>
          <a:p>
            <a:r>
              <a:rPr kumimoji="1" lang="en-US" altLang="ja-JP" smtClean="0"/>
              <a:t>2017/4/27</a:t>
            </a:r>
            <a:endParaRPr kumimoji="1" lang="ja-JP" altLang="en-US"/>
          </a:p>
        </p:txBody>
      </p:sp>
      <p:sp>
        <p:nvSpPr>
          <p:cNvPr id="25" name="フッター プレースホルダー 24"/>
          <p:cNvSpPr>
            <a:spLocks noGrp="1"/>
          </p:cNvSpPr>
          <p:nvPr>
            <p:ph type="ftr" sz="quarter" idx="11"/>
          </p:nvPr>
        </p:nvSpPr>
        <p:spPr/>
        <p:txBody>
          <a:bodyPr/>
          <a:lstStyle/>
          <a:p>
            <a:r>
              <a:rPr kumimoji="1" lang="en-US" altLang="ja-JP" smtClean="0"/>
              <a:t>KAGAYAMA Shigeru, 2017</a:t>
            </a:r>
            <a:endParaRPr kumimoji="1" lang="ja-JP" altLang="en-US"/>
          </a:p>
        </p:txBody>
      </p:sp>
      <p:sp>
        <p:nvSpPr>
          <p:cNvPr id="26" name="スライド番号プレースホルダー 25"/>
          <p:cNvSpPr>
            <a:spLocks noGrp="1"/>
          </p:cNvSpPr>
          <p:nvPr>
            <p:ph type="sldNum" sz="quarter" idx="12"/>
          </p:nvPr>
        </p:nvSpPr>
        <p:spPr/>
        <p:txBody>
          <a:bodyPr/>
          <a:lstStyle/>
          <a:p>
            <a:fld id="{05180EEA-1EDD-42BF-A33E-56271E54F7B8}" type="slidenum">
              <a:rPr kumimoji="1" lang="ja-JP" altLang="en-US" smtClean="0"/>
              <a:t>13</a:t>
            </a:fld>
            <a:endParaRPr kumimoji="1" lang="ja-JP" altLang="en-US"/>
          </a:p>
        </p:txBody>
      </p:sp>
    </p:spTree>
    <p:extLst>
      <p:ext uri="{BB962C8B-B14F-4D97-AF65-F5344CB8AC3E}">
        <p14:creationId xmlns:p14="http://schemas.microsoft.com/office/powerpoint/2010/main" val="180239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grpId="0" nodeType="afterEffect">
                                  <p:stCondLst>
                                    <p:cond delay="50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500"/>
                            </p:stCondLst>
                            <p:childTnLst>
                              <p:par>
                                <p:cTn id="13" presetID="22" presetClass="entr" presetSubtype="2" fill="hold" grpId="0" nodeType="afterEffect">
                                  <p:stCondLst>
                                    <p:cond delay="500"/>
                                  </p:stCondLst>
                                  <p:childTnLst>
                                    <p:set>
                                      <p:cBhvr>
                                        <p:cTn id="14" dur="1" fill="hold">
                                          <p:stCondLst>
                                            <p:cond delay="0"/>
                                          </p:stCondLst>
                                        </p:cTn>
                                        <p:tgtEl>
                                          <p:spTgt spid="5"/>
                                        </p:tgtEl>
                                        <p:attrNameLst>
                                          <p:attrName>style.visibility</p:attrName>
                                        </p:attrNameLst>
                                      </p:cBhvr>
                                      <p:to>
                                        <p:strVal val="visible"/>
                                      </p:to>
                                    </p:set>
                                    <p:animEffect transition="in" filter="wipe(right)">
                                      <p:cBhvr>
                                        <p:cTn id="15" dur="500"/>
                                        <p:tgtEl>
                                          <p:spTgt spid="5"/>
                                        </p:tgtEl>
                                      </p:cBhvr>
                                    </p:animEffect>
                                  </p:childTnLst>
                                </p:cTn>
                              </p:par>
                              <p:par>
                                <p:cTn id="16" presetID="22" presetClass="entr" presetSubtype="8" fill="hold" grpId="0" nodeType="withEffect">
                                  <p:stCondLst>
                                    <p:cond delay="75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childTnLst>
                          </p:cTn>
                        </p:par>
                        <p:par>
                          <p:cTn id="19" fill="hold">
                            <p:stCondLst>
                              <p:cond delay="2750"/>
                            </p:stCondLst>
                            <p:childTnLst>
                              <p:par>
                                <p:cTn id="20" presetID="22" presetClass="entr" presetSubtype="8" fill="hold" grpId="0" nodeType="afterEffect">
                                  <p:stCondLst>
                                    <p:cond delay="50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750" fill="hold"/>
                                        <p:tgtEl>
                                          <p:spTgt spid="6"/>
                                        </p:tgtEl>
                                        <p:attrNameLst>
                                          <p:attrName>ppt_w</p:attrName>
                                        </p:attrNameLst>
                                      </p:cBhvr>
                                      <p:tavLst>
                                        <p:tav tm="0">
                                          <p:val>
                                            <p:fltVal val="0"/>
                                          </p:val>
                                        </p:tav>
                                        <p:tav tm="100000">
                                          <p:val>
                                            <p:strVal val="#ppt_w"/>
                                          </p:val>
                                        </p:tav>
                                      </p:tavLst>
                                    </p:anim>
                                    <p:anim calcmode="lin" valueType="num">
                                      <p:cBhvr>
                                        <p:cTn id="28" dur="750" fill="hold"/>
                                        <p:tgtEl>
                                          <p:spTgt spid="6"/>
                                        </p:tgtEl>
                                        <p:attrNameLst>
                                          <p:attrName>ppt_h</p:attrName>
                                        </p:attrNameLst>
                                      </p:cBhvr>
                                      <p:tavLst>
                                        <p:tav tm="0">
                                          <p:val>
                                            <p:fltVal val="0"/>
                                          </p:val>
                                        </p:tav>
                                        <p:tav tm="100000">
                                          <p:val>
                                            <p:strVal val="#ppt_h"/>
                                          </p:val>
                                        </p:tav>
                                      </p:tavLst>
                                    </p:anim>
                                    <p:animEffect transition="in" filter="fade">
                                      <p:cBhvr>
                                        <p:cTn id="29" dur="750"/>
                                        <p:tgtEl>
                                          <p:spTgt spid="6"/>
                                        </p:tgtEl>
                                      </p:cBhvr>
                                    </p:animEffect>
                                  </p:childTnLst>
                                </p:cTn>
                              </p:par>
                            </p:childTnLst>
                          </p:cTn>
                        </p:par>
                        <p:par>
                          <p:cTn id="30" fill="hold">
                            <p:stCondLst>
                              <p:cond delay="750"/>
                            </p:stCondLst>
                            <p:childTnLst>
                              <p:par>
                                <p:cTn id="31" presetID="22" presetClass="entr" presetSubtype="2"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right)">
                                      <p:cBhvr>
                                        <p:cTn id="33" dur="75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path" presetSubtype="0" accel="50000" decel="50000" fill="hold" grpId="1" nodeType="clickEffect">
                                  <p:stCondLst>
                                    <p:cond delay="0"/>
                                  </p:stCondLst>
                                  <p:childTnLst>
                                    <p:animMotion origin="layout" path="M 2.70833E-6 4.07407E-6 L -0.06511 0.17013 " pathEditMode="relative" rAng="0" ptsTypes="AA">
                                      <p:cBhvr>
                                        <p:cTn id="37" dur="1500" fill="hold"/>
                                        <p:tgtEl>
                                          <p:spTgt spid="5"/>
                                        </p:tgtEl>
                                        <p:attrNameLst>
                                          <p:attrName>ppt_x</p:attrName>
                                          <p:attrName>ppt_y</p:attrName>
                                        </p:attrNameLst>
                                      </p:cBhvr>
                                      <p:rCtr x="-3255" y="8495"/>
                                    </p:animMotion>
                                  </p:childTnLst>
                                </p:cTn>
                              </p:par>
                              <p:par>
                                <p:cTn id="38" presetID="22" presetClass="entr" presetSubtype="1" fill="hold" grpId="0" nodeType="withEffect">
                                  <p:stCondLst>
                                    <p:cond delay="500"/>
                                  </p:stCondLst>
                                  <p:childTnLst>
                                    <p:set>
                                      <p:cBhvr>
                                        <p:cTn id="39" dur="1" fill="hold">
                                          <p:stCondLst>
                                            <p:cond delay="0"/>
                                          </p:stCondLst>
                                        </p:cTn>
                                        <p:tgtEl>
                                          <p:spTgt spid="13"/>
                                        </p:tgtEl>
                                        <p:attrNameLst>
                                          <p:attrName>style.visibility</p:attrName>
                                        </p:attrNameLst>
                                      </p:cBhvr>
                                      <p:to>
                                        <p:strVal val="visible"/>
                                      </p:to>
                                    </p:set>
                                    <p:animEffect transition="in" filter="wipe(up)">
                                      <p:cBhvr>
                                        <p:cTn id="40" dur="1000"/>
                                        <p:tgtEl>
                                          <p:spTgt spid="13"/>
                                        </p:tgtEl>
                                      </p:cBhvr>
                                    </p:animEffect>
                                  </p:childTnLst>
                                </p:cTn>
                              </p:par>
                              <p:par>
                                <p:cTn id="41" presetID="10" presetClass="exit" presetSubtype="0" fill="hold" grpId="1" nodeType="withEffect">
                                  <p:stCondLst>
                                    <p:cond delay="500"/>
                                  </p:stCondLst>
                                  <p:childTnLst>
                                    <p:animEffect transition="out" filter="fade">
                                      <p:cBhvr>
                                        <p:cTn id="42" dur="1000"/>
                                        <p:tgtEl>
                                          <p:spTgt spid="7"/>
                                        </p:tgtEl>
                                      </p:cBhvr>
                                    </p:animEffect>
                                    <p:set>
                                      <p:cBhvr>
                                        <p:cTn id="43" dur="1" fill="hold">
                                          <p:stCondLst>
                                            <p:cond delay="999"/>
                                          </p:stCondLst>
                                        </p:cTn>
                                        <p:tgtEl>
                                          <p:spTgt spid="7"/>
                                        </p:tgtEl>
                                        <p:attrNameLst>
                                          <p:attrName>style.visibility</p:attrName>
                                        </p:attrNameLst>
                                      </p:cBhvr>
                                      <p:to>
                                        <p:strVal val="hidden"/>
                                      </p:to>
                                    </p:set>
                                  </p:childTnLst>
                                </p:cTn>
                              </p:par>
                              <p:par>
                                <p:cTn id="44" presetID="8" presetClass="emph" presetSubtype="0" fill="hold" grpId="2" nodeType="withEffect">
                                  <p:stCondLst>
                                    <p:cond delay="500"/>
                                  </p:stCondLst>
                                  <p:childTnLst>
                                    <p:animRot by="2700000">
                                      <p:cBhvr>
                                        <p:cTn id="45" dur="1000" fill="hold"/>
                                        <p:tgtEl>
                                          <p:spTgt spid="5"/>
                                        </p:tgtEl>
                                        <p:attrNameLst>
                                          <p:attrName>r</p:attrName>
                                        </p:attrNameLst>
                                      </p:cBhvr>
                                    </p:animRot>
                                  </p:childTnLst>
                                </p:cTn>
                              </p:par>
                              <p:par>
                                <p:cTn id="46" presetID="8" presetClass="emph" presetSubtype="0" fill="hold" grpId="1" nodeType="withEffect">
                                  <p:stCondLst>
                                    <p:cond delay="1000"/>
                                  </p:stCondLst>
                                  <p:childTnLst>
                                    <p:animRot by="2700000">
                                      <p:cBhvr>
                                        <p:cTn id="47" dur="500" fill="hold"/>
                                        <p:tgtEl>
                                          <p:spTgt spid="8"/>
                                        </p:tgtEl>
                                        <p:attrNameLst>
                                          <p:attrName>r</p:attrName>
                                        </p:attrNameLst>
                                      </p:cBhvr>
                                    </p:animRot>
                                  </p:childTnLst>
                                </p:cTn>
                              </p:par>
                              <p:par>
                                <p:cTn id="48" presetID="22" presetClass="entr" presetSubtype="2" fill="hold" grpId="0" nodeType="withEffect">
                                  <p:stCondLst>
                                    <p:cond delay="500"/>
                                  </p:stCondLst>
                                  <p:childTnLst>
                                    <p:set>
                                      <p:cBhvr>
                                        <p:cTn id="49" dur="1" fill="hold">
                                          <p:stCondLst>
                                            <p:cond delay="0"/>
                                          </p:stCondLst>
                                        </p:cTn>
                                        <p:tgtEl>
                                          <p:spTgt spid="9"/>
                                        </p:tgtEl>
                                        <p:attrNameLst>
                                          <p:attrName>style.visibility</p:attrName>
                                        </p:attrNameLst>
                                      </p:cBhvr>
                                      <p:to>
                                        <p:strVal val="visible"/>
                                      </p:to>
                                    </p:set>
                                    <p:animEffect transition="in" filter="wipe(right)">
                                      <p:cBhvr>
                                        <p:cTn id="50" dur="10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left)">
                                      <p:cBhvr>
                                        <p:cTn id="55" dur="750"/>
                                        <p:tgtEl>
                                          <p:spTgt spid="20"/>
                                        </p:tgtEl>
                                      </p:cBhvr>
                                    </p:animEffect>
                                  </p:childTnLst>
                                </p:cTn>
                              </p:par>
                            </p:childTnLst>
                          </p:cTn>
                        </p:par>
                        <p:par>
                          <p:cTn id="56" fill="hold">
                            <p:stCondLst>
                              <p:cond delay="750"/>
                            </p:stCondLst>
                            <p:childTnLst>
                              <p:par>
                                <p:cTn id="57" presetID="22" presetClass="entr" presetSubtype="8" fill="hold" grpId="0" nodeType="afterEffect">
                                  <p:stCondLst>
                                    <p:cond delay="500"/>
                                  </p:stCondLst>
                                  <p:childTnLst>
                                    <p:set>
                                      <p:cBhvr>
                                        <p:cTn id="58" dur="1" fill="hold">
                                          <p:stCondLst>
                                            <p:cond delay="0"/>
                                          </p:stCondLst>
                                        </p:cTn>
                                        <p:tgtEl>
                                          <p:spTgt spid="21"/>
                                        </p:tgtEl>
                                        <p:attrNameLst>
                                          <p:attrName>style.visibility</p:attrName>
                                        </p:attrNameLst>
                                      </p:cBhvr>
                                      <p:to>
                                        <p:strVal val="visible"/>
                                      </p:to>
                                    </p:set>
                                    <p:animEffect transition="in" filter="wipe(left)">
                                      <p:cBhvr>
                                        <p:cTn id="59" dur="750"/>
                                        <p:tgtEl>
                                          <p:spTgt spid="21"/>
                                        </p:tgtEl>
                                      </p:cBhvr>
                                    </p:animEffect>
                                  </p:childTnLst>
                                </p:cTn>
                              </p:par>
                            </p:childTnLst>
                          </p:cTn>
                        </p:par>
                        <p:par>
                          <p:cTn id="60" fill="hold">
                            <p:stCondLst>
                              <p:cond delay="2000"/>
                            </p:stCondLst>
                            <p:childTnLst>
                              <p:par>
                                <p:cTn id="61" presetID="22" presetClass="entr" presetSubtype="8" fill="hold" grpId="0" nodeType="afterEffect">
                                  <p:stCondLst>
                                    <p:cond delay="500"/>
                                  </p:stCondLst>
                                  <p:childTnLst>
                                    <p:set>
                                      <p:cBhvr>
                                        <p:cTn id="62" dur="1" fill="hold">
                                          <p:stCondLst>
                                            <p:cond delay="0"/>
                                          </p:stCondLst>
                                        </p:cTn>
                                        <p:tgtEl>
                                          <p:spTgt spid="14"/>
                                        </p:tgtEl>
                                        <p:attrNameLst>
                                          <p:attrName>style.visibility</p:attrName>
                                        </p:attrNameLst>
                                      </p:cBhvr>
                                      <p:to>
                                        <p:strVal val="visible"/>
                                      </p:to>
                                    </p:set>
                                    <p:animEffect transition="in" filter="wipe(left)">
                                      <p:cBhvr>
                                        <p:cTn id="63" dur="750"/>
                                        <p:tgtEl>
                                          <p:spTgt spid="14"/>
                                        </p:tgtEl>
                                      </p:cBhvr>
                                    </p:animEffect>
                                  </p:childTnLst>
                                </p:cTn>
                              </p:par>
                              <p:par>
                                <p:cTn id="64" presetID="22" presetClass="entr" presetSubtype="8" fill="hold" grpId="0" nodeType="withEffect">
                                  <p:stCondLst>
                                    <p:cond delay="500"/>
                                  </p:stCondLst>
                                  <p:childTnLst>
                                    <p:set>
                                      <p:cBhvr>
                                        <p:cTn id="65" dur="1" fill="hold">
                                          <p:stCondLst>
                                            <p:cond delay="0"/>
                                          </p:stCondLst>
                                        </p:cTn>
                                        <p:tgtEl>
                                          <p:spTgt spid="17"/>
                                        </p:tgtEl>
                                        <p:attrNameLst>
                                          <p:attrName>style.visibility</p:attrName>
                                        </p:attrNameLst>
                                      </p:cBhvr>
                                      <p:to>
                                        <p:strVal val="visible"/>
                                      </p:to>
                                    </p:set>
                                    <p:animEffect transition="in" filter="wipe(left)">
                                      <p:cBhvr>
                                        <p:cTn id="66" dur="750"/>
                                        <p:tgtEl>
                                          <p:spTgt spid="17"/>
                                        </p:tgtEl>
                                      </p:cBhvr>
                                    </p:animEffect>
                                  </p:childTnLst>
                                </p:cTn>
                              </p:par>
                            </p:childTnLst>
                          </p:cTn>
                        </p:par>
                        <p:par>
                          <p:cTn id="67" fill="hold">
                            <p:stCondLst>
                              <p:cond delay="3250"/>
                            </p:stCondLst>
                            <p:childTnLst>
                              <p:par>
                                <p:cTn id="68" presetID="22" presetClass="entr" presetSubtype="8" fill="hold" grpId="0" nodeType="afterEffect">
                                  <p:stCondLst>
                                    <p:cond delay="500"/>
                                  </p:stCondLst>
                                  <p:childTnLst>
                                    <p:set>
                                      <p:cBhvr>
                                        <p:cTn id="69" dur="1" fill="hold">
                                          <p:stCondLst>
                                            <p:cond delay="0"/>
                                          </p:stCondLst>
                                        </p:cTn>
                                        <p:tgtEl>
                                          <p:spTgt spid="22"/>
                                        </p:tgtEl>
                                        <p:attrNameLst>
                                          <p:attrName>style.visibility</p:attrName>
                                        </p:attrNameLst>
                                      </p:cBhvr>
                                      <p:to>
                                        <p:strVal val="visible"/>
                                      </p:to>
                                    </p:set>
                                    <p:animEffect transition="in" filter="wipe(left)">
                                      <p:cBhvr>
                                        <p:cTn id="70" dur="750"/>
                                        <p:tgtEl>
                                          <p:spTgt spid="22"/>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37"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barn(outVertical)">
                                      <p:cBhvr>
                                        <p:cTn id="75" dur="1500"/>
                                        <p:tgtEl>
                                          <p:spTgt spid="15"/>
                                        </p:tgtEl>
                                      </p:cBhvr>
                                    </p:animEffect>
                                  </p:childTnLst>
                                </p:cTn>
                              </p:par>
                              <p:par>
                                <p:cTn id="76" presetID="22" presetClass="entr" presetSubtype="2" fill="hold" grpId="0" nodeType="withEffect">
                                  <p:stCondLst>
                                    <p:cond delay="1250"/>
                                  </p:stCondLst>
                                  <p:childTnLst>
                                    <p:set>
                                      <p:cBhvr>
                                        <p:cTn id="77" dur="1" fill="hold">
                                          <p:stCondLst>
                                            <p:cond delay="0"/>
                                          </p:stCondLst>
                                        </p:cTn>
                                        <p:tgtEl>
                                          <p:spTgt spid="18"/>
                                        </p:tgtEl>
                                        <p:attrNameLst>
                                          <p:attrName>style.visibility</p:attrName>
                                        </p:attrNameLst>
                                      </p:cBhvr>
                                      <p:to>
                                        <p:strVal val="visible"/>
                                      </p:to>
                                    </p:set>
                                    <p:animEffect transition="in" filter="wipe(right)">
                                      <p:cBhvr>
                                        <p:cTn id="78" dur="750"/>
                                        <p:tgtEl>
                                          <p:spTgt spid="18"/>
                                        </p:tgtEl>
                                      </p:cBhvr>
                                    </p:animEffect>
                                  </p:childTnLst>
                                </p:cTn>
                              </p:par>
                            </p:childTnLst>
                          </p:cTn>
                        </p:par>
                        <p:par>
                          <p:cTn id="79" fill="hold">
                            <p:stCondLst>
                              <p:cond delay="2000"/>
                            </p:stCondLst>
                            <p:childTnLst>
                              <p:par>
                                <p:cTn id="80" presetID="22" presetClass="entr" presetSubtype="8" fill="hold" grpId="0"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wipe(left)">
                                      <p:cBhvr>
                                        <p:cTn id="82" dur="750"/>
                                        <p:tgtEl>
                                          <p:spTgt spid="16"/>
                                        </p:tgtEl>
                                      </p:cBhvr>
                                    </p:animEffect>
                                  </p:childTnLst>
                                </p:cTn>
                              </p:par>
                            </p:childTnLst>
                          </p:cTn>
                        </p:par>
                      </p:childTnLst>
                    </p:cTn>
                  </p:par>
                  <p:par>
                    <p:cTn id="83" fill="hold">
                      <p:stCondLst>
                        <p:cond delay="indefinite"/>
                      </p:stCondLst>
                      <p:childTnLst>
                        <p:par>
                          <p:cTn id="84" fill="hold">
                            <p:stCondLst>
                              <p:cond delay="0"/>
                            </p:stCondLst>
                            <p:childTnLst>
                              <p:par>
                                <p:cTn id="85" presetID="42" presetClass="path" presetSubtype="0" accel="50000" decel="50000" fill="hold" grpId="2" nodeType="clickEffect">
                                  <p:stCondLst>
                                    <p:cond delay="0"/>
                                  </p:stCondLst>
                                  <p:childTnLst>
                                    <p:animMotion origin="layout" path="M -6.25E-7 2.96296E-6 L 0.04271 0.18194 " pathEditMode="relative" rAng="0" ptsTypes="AA">
                                      <p:cBhvr>
                                        <p:cTn id="86" dur="1500" fill="hold"/>
                                        <p:tgtEl>
                                          <p:spTgt spid="14"/>
                                        </p:tgtEl>
                                        <p:attrNameLst>
                                          <p:attrName>ppt_x</p:attrName>
                                          <p:attrName>ppt_y</p:attrName>
                                        </p:attrNameLst>
                                      </p:cBhvr>
                                      <p:rCtr x="2135" y="9097"/>
                                    </p:animMotion>
                                  </p:childTnLst>
                                </p:cTn>
                              </p:par>
                              <p:par>
                                <p:cTn id="87" presetID="10" presetClass="entr" presetSubtype="0" fill="hold" grpId="0" nodeType="withEffect">
                                  <p:stCondLst>
                                    <p:cond delay="500"/>
                                  </p:stCondLst>
                                  <p:childTnLst>
                                    <p:set>
                                      <p:cBhvr>
                                        <p:cTn id="88" dur="1" fill="hold">
                                          <p:stCondLst>
                                            <p:cond delay="0"/>
                                          </p:stCondLst>
                                        </p:cTn>
                                        <p:tgtEl>
                                          <p:spTgt spid="19"/>
                                        </p:tgtEl>
                                        <p:attrNameLst>
                                          <p:attrName>style.visibility</p:attrName>
                                        </p:attrNameLst>
                                      </p:cBhvr>
                                      <p:to>
                                        <p:strVal val="visible"/>
                                      </p:to>
                                    </p:set>
                                    <p:animEffect transition="in" filter="fade">
                                      <p:cBhvr>
                                        <p:cTn id="89" dur="500"/>
                                        <p:tgtEl>
                                          <p:spTgt spid="19"/>
                                        </p:tgtEl>
                                      </p:cBhvr>
                                    </p:animEffect>
                                  </p:childTnLst>
                                </p:cTn>
                              </p:par>
                              <p:par>
                                <p:cTn id="90" presetID="22" presetClass="entr" presetSubtype="1" fill="hold" grpId="0" nodeType="withEffect">
                                  <p:stCondLst>
                                    <p:cond delay="500"/>
                                  </p:stCondLst>
                                  <p:childTnLst>
                                    <p:set>
                                      <p:cBhvr>
                                        <p:cTn id="91" dur="1" fill="hold">
                                          <p:stCondLst>
                                            <p:cond delay="0"/>
                                          </p:stCondLst>
                                        </p:cTn>
                                        <p:tgtEl>
                                          <p:spTgt spid="23"/>
                                        </p:tgtEl>
                                        <p:attrNameLst>
                                          <p:attrName>style.visibility</p:attrName>
                                        </p:attrNameLst>
                                      </p:cBhvr>
                                      <p:to>
                                        <p:strVal val="visible"/>
                                      </p:to>
                                    </p:set>
                                    <p:animEffect transition="in" filter="wipe(up)">
                                      <p:cBhvr>
                                        <p:cTn id="92" dur="500"/>
                                        <p:tgtEl>
                                          <p:spTgt spid="23"/>
                                        </p:tgtEl>
                                      </p:cBhvr>
                                    </p:animEffect>
                                  </p:childTnLst>
                                </p:cTn>
                              </p:par>
                              <p:par>
                                <p:cTn id="93" presetID="8" presetClass="emph" presetSubtype="0" fill="hold" grpId="1" nodeType="withEffect">
                                  <p:stCondLst>
                                    <p:cond delay="500"/>
                                  </p:stCondLst>
                                  <p:childTnLst>
                                    <p:animRot by="2700000">
                                      <p:cBhvr>
                                        <p:cTn id="94" dur="1000" fill="hold"/>
                                        <p:tgtEl>
                                          <p:spTgt spid="14"/>
                                        </p:tgtEl>
                                        <p:attrNameLst>
                                          <p:attrName>r</p:attrName>
                                        </p:attrNameLst>
                                      </p:cBhvr>
                                    </p:animRot>
                                  </p:childTnLst>
                                </p:cTn>
                              </p:par>
                              <p:par>
                                <p:cTn id="95" presetID="10" presetClass="exit" presetSubtype="0" fill="hold" grpId="1" nodeType="withEffect">
                                  <p:stCondLst>
                                    <p:cond delay="500"/>
                                  </p:stCondLst>
                                  <p:childTnLst>
                                    <p:animEffect transition="out" filter="fade">
                                      <p:cBhvr>
                                        <p:cTn id="96" dur="1000"/>
                                        <p:tgtEl>
                                          <p:spTgt spid="16"/>
                                        </p:tgtEl>
                                      </p:cBhvr>
                                    </p:animEffect>
                                    <p:set>
                                      <p:cBhvr>
                                        <p:cTn id="97" dur="1" fill="hold">
                                          <p:stCondLst>
                                            <p:cond delay="999"/>
                                          </p:stCondLst>
                                        </p:cTn>
                                        <p:tgtEl>
                                          <p:spTgt spid="16"/>
                                        </p:tgtEl>
                                        <p:attrNameLst>
                                          <p:attrName>style.visibility</p:attrName>
                                        </p:attrNameLst>
                                      </p:cBhvr>
                                      <p:to>
                                        <p:strVal val="hidden"/>
                                      </p:to>
                                    </p:set>
                                  </p:childTnLst>
                                </p:cTn>
                              </p:par>
                              <p:par>
                                <p:cTn id="98" presetID="42" presetClass="path" presetSubtype="0" accel="50000" decel="50000" fill="hold" grpId="1" nodeType="withEffect">
                                  <p:stCondLst>
                                    <p:cond delay="500"/>
                                  </p:stCondLst>
                                  <p:childTnLst>
                                    <p:animMotion origin="layout" path="M -3.75E-6 2.59259E-6 L 0.0168 0.1493 " pathEditMode="relative" rAng="0" ptsTypes="AA">
                                      <p:cBhvr>
                                        <p:cTn id="99" dur="1000" fill="hold"/>
                                        <p:tgtEl>
                                          <p:spTgt spid="18"/>
                                        </p:tgtEl>
                                        <p:attrNameLst>
                                          <p:attrName>ppt_x</p:attrName>
                                          <p:attrName>ppt_y</p:attrName>
                                        </p:attrNameLst>
                                      </p:cBhvr>
                                      <p:rCtr x="833" y="7454"/>
                                    </p:animMotion>
                                  </p:childTnLst>
                                </p:cTn>
                              </p:par>
                              <p:par>
                                <p:cTn id="100" presetID="8" presetClass="emph" presetSubtype="0" fill="hold" grpId="2" nodeType="withEffect">
                                  <p:stCondLst>
                                    <p:cond delay="500"/>
                                  </p:stCondLst>
                                  <p:childTnLst>
                                    <p:animRot by="2700000">
                                      <p:cBhvr>
                                        <p:cTn id="101" dur="1000" fill="hold"/>
                                        <p:tgtEl>
                                          <p:spTgt spid="1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6" grpId="0" animBg="1"/>
      <p:bldP spid="7" grpId="0" animBg="1"/>
      <p:bldP spid="7" grpId="1" animBg="1"/>
      <p:bldP spid="8" grpId="0" animBg="1"/>
      <p:bldP spid="8" grpId="1" animBg="1"/>
      <p:bldP spid="9" grpId="0" animBg="1"/>
      <p:bldP spid="10" grpId="0" animBg="1"/>
      <p:bldP spid="11" grpId="0" animBg="1"/>
      <p:bldP spid="12" grpId="0" animBg="1"/>
      <p:bldP spid="13" grpId="0" animBg="1"/>
      <p:bldP spid="14" grpId="0" animBg="1"/>
      <p:bldP spid="14" grpId="1" animBg="1"/>
      <p:bldP spid="14" grpId="2" animBg="1"/>
      <p:bldP spid="15" grpId="0" animBg="1"/>
      <p:bldP spid="16" grpId="0" animBg="1"/>
      <p:bldP spid="16" grpId="1" animBg="1"/>
      <p:bldP spid="17" grpId="0"/>
      <p:bldP spid="18" grpId="0" animBg="1"/>
      <p:bldP spid="18" grpId="1" animBg="1"/>
      <p:bldP spid="18" grpId="2" animBg="1"/>
      <p:bldP spid="19" grpId="0" animBg="1"/>
      <p:bldP spid="20" grpId="0" animBg="1"/>
      <p:bldP spid="21" grpId="0" animBg="1"/>
      <p:bldP spid="22" grpId="0" animBg="1"/>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結論</a:t>
            </a:r>
            <a:endParaRPr kumimoji="1" lang="ja-JP" altLang="en-US" dirty="0"/>
          </a:p>
        </p:txBody>
      </p:sp>
      <p:sp>
        <p:nvSpPr>
          <p:cNvPr id="4" name="コンテンツ プレースホルダー 3"/>
          <p:cNvSpPr>
            <a:spLocks noGrp="1"/>
          </p:cNvSpPr>
          <p:nvPr>
            <p:ph sz="half" idx="1"/>
          </p:nvPr>
        </p:nvSpPr>
        <p:spPr>
          <a:xfrm>
            <a:off x="838200" y="1825625"/>
            <a:ext cx="5712384" cy="4351338"/>
          </a:xfrm>
        </p:spPr>
        <p:txBody>
          <a:bodyPr>
            <a:noAutofit/>
          </a:bodyPr>
          <a:lstStyle/>
          <a:p>
            <a:pPr>
              <a:lnSpc>
                <a:spcPct val="100000"/>
              </a:lnSpc>
            </a:pPr>
            <a:r>
              <a:rPr kumimoji="1" lang="ja-JP" altLang="en-US" sz="2400" dirty="0" smtClean="0"/>
              <a:t>保険契約のバックボーン（後胎）となる契約の基本ユニットは何か❓</a:t>
            </a:r>
            <a:endParaRPr kumimoji="1" lang="en-US" altLang="ja-JP" sz="2400" dirty="0" smtClean="0"/>
          </a:p>
          <a:p>
            <a:pPr lvl="1">
              <a:lnSpc>
                <a:spcPct val="100000"/>
              </a:lnSpc>
            </a:pPr>
            <a:r>
              <a:rPr lang="ja-JP" altLang="en-US" dirty="0" smtClean="0"/>
              <a:t>民法</a:t>
            </a:r>
            <a:r>
              <a:rPr lang="en-US" altLang="ja-JP" dirty="0" smtClean="0"/>
              <a:t>269</a:t>
            </a:r>
            <a:r>
              <a:rPr lang="ja-JP" altLang="en-US" dirty="0" smtClean="0"/>
              <a:t>条～</a:t>
            </a:r>
            <a:r>
              <a:rPr lang="en-US" altLang="ja-JP" dirty="0" smtClean="0"/>
              <a:t>270</a:t>
            </a:r>
            <a:r>
              <a:rPr lang="ja-JP" altLang="en-US" dirty="0" smtClean="0"/>
              <a:t>条（第三人利益契約）</a:t>
            </a:r>
            <a:endParaRPr lang="en-US" altLang="ja-JP" dirty="0" smtClean="0"/>
          </a:p>
          <a:p>
            <a:pPr lvl="1">
              <a:lnSpc>
                <a:spcPct val="100000"/>
              </a:lnSpc>
            </a:pPr>
            <a:r>
              <a:rPr lang="ja-JP" altLang="en-US" dirty="0"/>
              <a:t>第</a:t>
            </a:r>
            <a:r>
              <a:rPr lang="en-US" altLang="ja-JP" dirty="0"/>
              <a:t>269</a:t>
            </a:r>
            <a:r>
              <a:rPr lang="ja-JP" altLang="en-US" dirty="0"/>
              <a:t>条（第三者のためにする契約）</a:t>
            </a:r>
          </a:p>
          <a:p>
            <a:pPr lvl="2">
              <a:lnSpc>
                <a:spcPct val="100000"/>
              </a:lnSpc>
            </a:pPr>
            <a:r>
              <a:rPr lang="ja-JP" altLang="en-US" dirty="0"/>
              <a:t>①契約によって第三者（</a:t>
            </a:r>
            <a:r>
              <a:rPr lang="ja-JP" altLang="en-US" dirty="0" smtClean="0"/>
              <a:t>受益人）</a:t>
            </a:r>
            <a:r>
              <a:rPr lang="ja-JP" altLang="en-US" dirty="0"/>
              <a:t>に対して給付すべきことを定めたときは、</a:t>
            </a:r>
            <a:r>
              <a:rPr lang="ja-JP" altLang="en-US" dirty="0" smtClean="0"/>
              <a:t>要約人（債権人）</a:t>
            </a:r>
            <a:r>
              <a:rPr lang="ja-JP" altLang="en-US" dirty="0"/>
              <a:t>は</a:t>
            </a:r>
            <a:r>
              <a:rPr lang="ja-JP" altLang="en-US" dirty="0" smtClean="0"/>
              <a:t>、承諾人（債務人）</a:t>
            </a:r>
            <a:r>
              <a:rPr lang="ja-JP" altLang="en-US" dirty="0"/>
              <a:t>に対して</a:t>
            </a:r>
            <a:r>
              <a:rPr lang="ja-JP" altLang="en-US" dirty="0" smtClean="0"/>
              <a:t>第三者（受益人）に</a:t>
            </a:r>
            <a:r>
              <a:rPr lang="ja-JP" altLang="en-US" dirty="0"/>
              <a:t>給付をすることを請求することができる。その</a:t>
            </a:r>
            <a:r>
              <a:rPr lang="ja-JP" altLang="en-US" dirty="0" smtClean="0"/>
              <a:t>第三者（受益人）も</a:t>
            </a:r>
            <a:r>
              <a:rPr lang="ja-JP" altLang="en-US" dirty="0"/>
              <a:t>また、</a:t>
            </a:r>
            <a:r>
              <a:rPr lang="ja-JP" altLang="en-US" dirty="0" smtClean="0"/>
              <a:t>債務人に</a:t>
            </a:r>
            <a:r>
              <a:rPr lang="ja-JP" altLang="en-US" dirty="0"/>
              <a:t>対して</a:t>
            </a:r>
            <a:r>
              <a:rPr lang="ja-JP" altLang="en-US" b="1" dirty="0"/>
              <a:t>直接に給付を請求する権利</a:t>
            </a:r>
            <a:r>
              <a:rPr lang="ja-JP" altLang="en-US" dirty="0"/>
              <a:t>を有する</a:t>
            </a:r>
            <a:r>
              <a:rPr lang="ja-JP" altLang="en-US" dirty="0" smtClean="0"/>
              <a:t>。</a:t>
            </a:r>
            <a:endParaRPr lang="en-US" altLang="ja-JP" dirty="0" smtClean="0"/>
          </a:p>
        </p:txBody>
      </p:sp>
      <p:sp>
        <p:nvSpPr>
          <p:cNvPr id="5" name="コンテンツ プレースホルダー 4"/>
          <p:cNvSpPr>
            <a:spLocks noGrp="1"/>
          </p:cNvSpPr>
          <p:nvPr>
            <p:ph sz="half" idx="2"/>
          </p:nvPr>
        </p:nvSpPr>
        <p:spPr>
          <a:xfrm>
            <a:off x="6550584" y="1825625"/>
            <a:ext cx="5181600" cy="4351338"/>
          </a:xfrm>
        </p:spPr>
        <p:txBody>
          <a:bodyPr>
            <a:normAutofit fontScale="92500" lnSpcReduction="10000"/>
          </a:bodyPr>
          <a:lstStyle/>
          <a:p>
            <a:pPr>
              <a:lnSpc>
                <a:spcPct val="100000"/>
              </a:lnSpc>
            </a:pPr>
            <a:r>
              <a:rPr lang="ja-JP" altLang="en-US" sz="2400" dirty="0"/>
              <a:t>保険契約の出発点となる契約は，誰と誰との契約か❓</a:t>
            </a:r>
            <a:endParaRPr lang="en-US" altLang="ja-JP" sz="2400" dirty="0"/>
          </a:p>
          <a:p>
            <a:pPr lvl="1">
              <a:lnSpc>
                <a:spcPct val="100000"/>
              </a:lnSpc>
            </a:pPr>
            <a:r>
              <a:rPr lang="ja-JP" altLang="en-US" dirty="0"/>
              <a:t>要保人と保険人との間の契約（第三人利益契約）</a:t>
            </a:r>
            <a:endParaRPr lang="en-US" altLang="ja-JP" dirty="0"/>
          </a:p>
          <a:p>
            <a:pPr>
              <a:lnSpc>
                <a:spcPct val="100000"/>
              </a:lnSpc>
            </a:pPr>
            <a:r>
              <a:rPr lang="ja-JP" altLang="en-US" sz="2400" dirty="0"/>
              <a:t>保険契約が通常の二当事者契約となるのはどういう場合か</a:t>
            </a:r>
            <a:r>
              <a:rPr lang="en-US" altLang="ja-JP" sz="2400" dirty="0"/>
              <a:t>?</a:t>
            </a:r>
          </a:p>
          <a:p>
            <a:pPr lvl="1">
              <a:lnSpc>
                <a:spcPct val="100000"/>
              </a:lnSpc>
            </a:pPr>
            <a:r>
              <a:rPr lang="ja-JP" altLang="en-US" dirty="0"/>
              <a:t>保険法第</a:t>
            </a:r>
            <a:r>
              <a:rPr lang="en-US" altLang="ja-JP" dirty="0"/>
              <a:t>45</a:t>
            </a:r>
            <a:r>
              <a:rPr lang="ja-JP" altLang="en-US" dirty="0"/>
              <a:t>条（第三人利益契約）</a:t>
            </a:r>
            <a:endParaRPr lang="en-US" altLang="ja-JP" dirty="0"/>
          </a:p>
          <a:p>
            <a:pPr lvl="2">
              <a:lnSpc>
                <a:spcPct val="100000"/>
              </a:lnSpc>
            </a:pPr>
            <a:r>
              <a:rPr lang="ja-JP" altLang="en-US" dirty="0"/>
              <a:t>保険契約者は、委任を経ずに他人の利益のために保険契約を締結することができる。</a:t>
            </a:r>
            <a:r>
              <a:rPr lang="en-US" altLang="ja-JP" dirty="0"/>
              <a:t/>
            </a:r>
            <a:br>
              <a:rPr lang="en-US" altLang="ja-JP" dirty="0"/>
            </a:br>
            <a:r>
              <a:rPr lang="ja-JP" altLang="en-US" dirty="0"/>
              <a:t>受益者について疑義があるときは、保険契約者が自己の利益のために締結したものと推定する</a:t>
            </a:r>
            <a:r>
              <a:rPr lang="ja-JP" altLang="en-US" dirty="0" smtClean="0"/>
              <a:t>。</a:t>
            </a:r>
            <a:endParaRPr lang="ja-JP" altLang="en-US" dirty="0"/>
          </a:p>
        </p:txBody>
      </p:sp>
      <p:sp>
        <p:nvSpPr>
          <p:cNvPr id="6" name="日付プレースホルダー 5"/>
          <p:cNvSpPr>
            <a:spLocks noGrp="1"/>
          </p:cNvSpPr>
          <p:nvPr>
            <p:ph type="dt" sz="half" idx="10"/>
          </p:nvPr>
        </p:nvSpPr>
        <p:spPr/>
        <p:txBody>
          <a:bodyPr/>
          <a:lstStyle/>
          <a:p>
            <a:r>
              <a:rPr kumimoji="1" lang="en-US" altLang="ja-JP" smtClean="0"/>
              <a:t>2017/4/27</a:t>
            </a:r>
            <a:endParaRPr kumimoji="1" lang="ja-JP" altLang="en-US"/>
          </a:p>
        </p:txBody>
      </p:sp>
      <p:sp>
        <p:nvSpPr>
          <p:cNvPr id="7" name="フッター プレースホルダー 6"/>
          <p:cNvSpPr>
            <a:spLocks noGrp="1"/>
          </p:cNvSpPr>
          <p:nvPr>
            <p:ph type="ftr" sz="quarter" idx="11"/>
          </p:nvPr>
        </p:nvSpPr>
        <p:spPr/>
        <p:txBody>
          <a:bodyPr/>
          <a:lstStyle/>
          <a:p>
            <a:r>
              <a:rPr kumimoji="1" lang="en-US" altLang="ja-JP" smtClean="0"/>
              <a:t>KAGAYAMA Shigeru, 2017</a:t>
            </a:r>
            <a:endParaRPr kumimoji="1" lang="ja-JP" altLang="en-US"/>
          </a:p>
        </p:txBody>
      </p:sp>
      <p:sp>
        <p:nvSpPr>
          <p:cNvPr id="8" name="スライド番号プレースホルダー 7"/>
          <p:cNvSpPr>
            <a:spLocks noGrp="1"/>
          </p:cNvSpPr>
          <p:nvPr>
            <p:ph type="sldNum" sz="quarter" idx="12"/>
          </p:nvPr>
        </p:nvSpPr>
        <p:spPr/>
        <p:txBody>
          <a:bodyPr/>
          <a:lstStyle/>
          <a:p>
            <a:fld id="{05180EEA-1EDD-42BF-A33E-56271E54F7B8}" type="slidenum">
              <a:rPr kumimoji="1" lang="ja-JP" altLang="en-US" smtClean="0"/>
              <a:t>14</a:t>
            </a:fld>
            <a:endParaRPr kumimoji="1" lang="ja-JP" altLang="en-US"/>
          </a:p>
        </p:txBody>
      </p:sp>
    </p:spTree>
    <p:extLst>
      <p:ext uri="{BB962C8B-B14F-4D97-AF65-F5344CB8AC3E}">
        <p14:creationId xmlns:p14="http://schemas.microsoft.com/office/powerpoint/2010/main" val="409339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1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up)">
                                      <p:cBhvr>
                                        <p:cTn id="12" dur="1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1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up)">
                                      <p:cBhvr>
                                        <p:cTn id="22" dur="125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left)">
                                      <p:cBhvr>
                                        <p:cTn id="27" dur="1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wipe(up)">
                                      <p:cBhvr>
                                        <p:cTn id="32" dur="40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Effect transition="in" filter="wipe(up)">
                                      <p:cBhvr>
                                        <p:cTn id="37" dur="1250"/>
                                        <p:tgtEl>
                                          <p:spTgt spid="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txEl>
                                              <p:pRg st="3" end="3"/>
                                            </p:txEl>
                                          </p:spTgt>
                                        </p:tgtEl>
                                        <p:attrNameLst>
                                          <p:attrName>style.visibility</p:attrName>
                                        </p:attrNameLst>
                                      </p:cBhvr>
                                      <p:to>
                                        <p:strVal val="visible"/>
                                      </p:to>
                                    </p:set>
                                    <p:animEffect transition="in" filter="wipe(left)">
                                      <p:cBhvr>
                                        <p:cTn id="42" dur="1000"/>
                                        <p:tgtEl>
                                          <p:spTgt spid="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
                                            <p:txEl>
                                              <p:pRg st="4" end="4"/>
                                            </p:txEl>
                                          </p:spTgt>
                                        </p:tgtEl>
                                        <p:attrNameLst>
                                          <p:attrName>style.visibility</p:attrName>
                                        </p:attrNameLst>
                                      </p:cBhvr>
                                      <p:to>
                                        <p:strVal val="visible"/>
                                      </p:to>
                                    </p:set>
                                    <p:animEffect transition="in" filter="wipe(up)">
                                      <p:cBhvr>
                                        <p:cTn id="47" dur="4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4" name="コンテンツ プレースホルダー 3"/>
          <p:cNvSpPr>
            <a:spLocks noGrp="1"/>
          </p:cNvSpPr>
          <p:nvPr>
            <p:ph sz="half" idx="1"/>
          </p:nvPr>
        </p:nvSpPr>
        <p:spPr>
          <a:xfrm>
            <a:off x="931505" y="1825625"/>
            <a:ext cx="4480249" cy="4351338"/>
          </a:xfrm>
        </p:spPr>
        <p:txBody>
          <a:bodyPr>
            <a:normAutofit fontScale="85000" lnSpcReduction="20000"/>
          </a:bodyPr>
          <a:lstStyle/>
          <a:p>
            <a:pPr>
              <a:lnSpc>
                <a:spcPct val="110000"/>
              </a:lnSpc>
            </a:pPr>
            <a:r>
              <a:rPr kumimoji="1" lang="ja-JP" altLang="en-US" dirty="0" smtClean="0"/>
              <a:t>保険法における第三人利益契約</a:t>
            </a:r>
            <a:endParaRPr kumimoji="1" lang="en-US" altLang="ja-JP" dirty="0" smtClean="0"/>
          </a:p>
          <a:p>
            <a:pPr lvl="1">
              <a:lnSpc>
                <a:spcPct val="110000"/>
              </a:lnSpc>
            </a:pPr>
            <a:r>
              <a:rPr kumimoji="1" lang="ja-JP" altLang="en-US" sz="2600" dirty="0" smtClean="0">
                <a:hlinkClick r:id="rId3" action="ppaction://hlinksldjump"/>
              </a:rPr>
              <a:t>第三人利益契約を学習する効用</a:t>
            </a:r>
            <a:endParaRPr kumimoji="1" lang="en-US" altLang="ja-JP" sz="2600" dirty="0" smtClean="0"/>
          </a:p>
          <a:p>
            <a:pPr lvl="1">
              <a:lnSpc>
                <a:spcPct val="110000"/>
              </a:lnSpc>
            </a:pPr>
            <a:r>
              <a:rPr lang="ja-JP" altLang="en-US" sz="2600" dirty="0" smtClean="0">
                <a:hlinkClick r:id="rId4" action="ppaction://hlinksldjump"/>
              </a:rPr>
              <a:t>保険</a:t>
            </a:r>
            <a:r>
              <a:rPr lang="ja-JP" altLang="en-US" sz="2600" dirty="0">
                <a:hlinkClick r:id="rId4" action="ppaction://hlinksldjump"/>
              </a:rPr>
              <a:t>契約</a:t>
            </a:r>
            <a:r>
              <a:rPr lang="ja-JP" altLang="en-US" sz="2600" dirty="0" smtClean="0">
                <a:hlinkClick r:id="rId4" action="ppaction://hlinksldjump"/>
              </a:rPr>
              <a:t>における比較法の効用</a:t>
            </a:r>
            <a:endParaRPr lang="en-US" altLang="ja-JP" sz="2600" dirty="0" smtClean="0"/>
          </a:p>
          <a:p>
            <a:pPr>
              <a:lnSpc>
                <a:spcPct val="110000"/>
              </a:lnSpc>
            </a:pPr>
            <a:r>
              <a:rPr kumimoji="1" lang="ja-JP" altLang="en-US" dirty="0"/>
              <a:t>保険法</a:t>
            </a:r>
            <a:r>
              <a:rPr kumimoji="1" lang="ja-JP" altLang="en-US" dirty="0" smtClean="0"/>
              <a:t>の構造</a:t>
            </a:r>
            <a:endParaRPr kumimoji="1" lang="en-US" altLang="ja-JP" dirty="0" smtClean="0"/>
          </a:p>
          <a:p>
            <a:pPr lvl="1">
              <a:lnSpc>
                <a:spcPct val="110000"/>
              </a:lnSpc>
            </a:pPr>
            <a:r>
              <a:rPr kumimoji="1" lang="ja-JP" altLang="en-US" sz="2600" dirty="0" smtClean="0">
                <a:hlinkClick r:id="rId5" action="ppaction://hlinksldjump"/>
              </a:rPr>
              <a:t>保険契約と第三人利益契約</a:t>
            </a:r>
            <a:endParaRPr kumimoji="1" lang="en-US" altLang="ja-JP" sz="2600" dirty="0" smtClean="0"/>
          </a:p>
          <a:p>
            <a:pPr lvl="1">
              <a:lnSpc>
                <a:spcPct val="110000"/>
              </a:lnSpc>
            </a:pPr>
            <a:r>
              <a:rPr lang="ja-JP" altLang="en-US" sz="2600" dirty="0" smtClean="0"/>
              <a:t>第三人利益契約</a:t>
            </a:r>
            <a:endParaRPr lang="en-US" altLang="ja-JP" sz="2600" dirty="0" smtClean="0"/>
          </a:p>
          <a:p>
            <a:pPr lvl="2">
              <a:lnSpc>
                <a:spcPct val="110000"/>
              </a:lnSpc>
            </a:pPr>
            <a:r>
              <a:rPr kumimoji="1" lang="ja-JP" altLang="en-US" sz="2400" dirty="0" smtClean="0">
                <a:hlinkClick r:id="rId6" action="ppaction://hlinksldjump"/>
              </a:rPr>
              <a:t>中華民国 民法</a:t>
            </a:r>
            <a:r>
              <a:rPr kumimoji="1" lang="en-US" altLang="ja-JP" sz="2400" dirty="0" smtClean="0">
                <a:hlinkClick r:id="rId6" action="ppaction://hlinksldjump"/>
              </a:rPr>
              <a:t>269</a:t>
            </a:r>
            <a:r>
              <a:rPr kumimoji="1" lang="ja-JP" altLang="en-US" sz="2400" dirty="0" smtClean="0">
                <a:hlinkClick r:id="rId6" action="ppaction://hlinksldjump"/>
              </a:rPr>
              <a:t>条</a:t>
            </a:r>
            <a:endParaRPr kumimoji="1" lang="en-US" altLang="ja-JP" sz="2400" dirty="0" smtClean="0"/>
          </a:p>
          <a:p>
            <a:pPr lvl="2">
              <a:lnSpc>
                <a:spcPct val="110000"/>
              </a:lnSpc>
            </a:pPr>
            <a:r>
              <a:rPr lang="ja-JP" altLang="en-US" sz="2400" dirty="0" smtClean="0">
                <a:hlinkClick r:id="rId7" action="ppaction://hlinksldjump"/>
              </a:rPr>
              <a:t>中華民国 民法</a:t>
            </a:r>
            <a:r>
              <a:rPr lang="en-US" altLang="ja-JP" sz="2400" dirty="0" smtClean="0">
                <a:hlinkClick r:id="rId7" action="ppaction://hlinksldjump"/>
              </a:rPr>
              <a:t>270</a:t>
            </a:r>
            <a:r>
              <a:rPr lang="ja-JP" altLang="en-US" sz="2400" dirty="0" smtClean="0">
                <a:hlinkClick r:id="rId7" action="ppaction://hlinksldjump"/>
              </a:rPr>
              <a:t>条</a:t>
            </a:r>
            <a:endParaRPr lang="en-US" altLang="ja-JP" sz="2400" dirty="0" smtClean="0"/>
          </a:p>
          <a:p>
            <a:pPr>
              <a:lnSpc>
                <a:spcPct val="110000"/>
              </a:lnSpc>
            </a:pPr>
            <a:endParaRPr kumimoji="1" lang="ja-JP" altLang="en-US" dirty="0"/>
          </a:p>
        </p:txBody>
      </p:sp>
      <p:sp>
        <p:nvSpPr>
          <p:cNvPr id="5" name="コンテンツ プレースホルダー 4"/>
          <p:cNvSpPr>
            <a:spLocks noGrp="1"/>
          </p:cNvSpPr>
          <p:nvPr>
            <p:ph sz="half" idx="2"/>
          </p:nvPr>
        </p:nvSpPr>
        <p:spPr>
          <a:xfrm>
            <a:off x="6120884" y="1825625"/>
            <a:ext cx="5691671" cy="4351338"/>
          </a:xfrm>
        </p:spPr>
        <p:txBody>
          <a:bodyPr>
            <a:normAutofit fontScale="85000" lnSpcReduction="20000"/>
          </a:bodyPr>
          <a:lstStyle/>
          <a:p>
            <a:pPr>
              <a:lnSpc>
                <a:spcPct val="110000"/>
              </a:lnSpc>
            </a:pPr>
            <a:r>
              <a:rPr lang="ja-JP" altLang="en-US" dirty="0"/>
              <a:t>第三人利益契約の典型例</a:t>
            </a:r>
            <a:endParaRPr lang="en-US" altLang="ja-JP" dirty="0"/>
          </a:p>
          <a:p>
            <a:pPr lvl="1">
              <a:lnSpc>
                <a:spcPct val="110000"/>
              </a:lnSpc>
            </a:pPr>
            <a:r>
              <a:rPr lang="ja-JP" altLang="en-US" dirty="0">
                <a:hlinkClick r:id="rId8" action="ppaction://hlinksldjump"/>
              </a:rPr>
              <a:t>債権</a:t>
            </a:r>
            <a:r>
              <a:rPr lang="ja-JP" altLang="en-US" dirty="0" smtClean="0">
                <a:hlinkClick r:id="rId8" action="ppaction://hlinksldjump"/>
              </a:rPr>
              <a:t>譲渡（債権譲與）</a:t>
            </a:r>
            <a:endParaRPr lang="en-US" altLang="ja-JP" dirty="0"/>
          </a:p>
          <a:p>
            <a:pPr lvl="1">
              <a:lnSpc>
                <a:spcPct val="110000"/>
              </a:lnSpc>
            </a:pPr>
            <a:r>
              <a:rPr lang="ja-JP" altLang="en-US" dirty="0">
                <a:hlinkClick r:id="rId9" action="ppaction://hlinksldjump"/>
              </a:rPr>
              <a:t>債務</a:t>
            </a:r>
            <a:r>
              <a:rPr lang="ja-JP" altLang="en-US" dirty="0" smtClean="0">
                <a:hlinkClick r:id="rId9" action="ppaction://hlinksldjump"/>
              </a:rPr>
              <a:t>引受（債務承擔）</a:t>
            </a:r>
            <a:endParaRPr lang="en-US" altLang="ja-JP" dirty="0" smtClean="0"/>
          </a:p>
          <a:p>
            <a:pPr lvl="2">
              <a:lnSpc>
                <a:spcPct val="110000"/>
              </a:lnSpc>
            </a:pPr>
            <a:r>
              <a:rPr lang="ja-JP" altLang="en-US" sz="2200" dirty="0" smtClean="0">
                <a:hlinkClick r:id="rId9" action="ppaction://hlinksldjump"/>
              </a:rPr>
              <a:t>中華民国 民法</a:t>
            </a:r>
            <a:r>
              <a:rPr lang="en-US" altLang="ja-JP" sz="2200" dirty="0" smtClean="0">
                <a:hlinkClick r:id="rId9" action="ppaction://hlinksldjump"/>
              </a:rPr>
              <a:t>300</a:t>
            </a:r>
            <a:r>
              <a:rPr lang="ja-JP" altLang="en-US" sz="2200" dirty="0" smtClean="0">
                <a:hlinkClick r:id="rId9" action="ppaction://hlinksldjump"/>
              </a:rPr>
              <a:t>条，</a:t>
            </a:r>
            <a:r>
              <a:rPr lang="en-US" altLang="ja-JP" sz="2200" dirty="0" smtClean="0">
                <a:hlinkClick r:id="rId9" action="ppaction://hlinksldjump"/>
              </a:rPr>
              <a:t>301</a:t>
            </a:r>
            <a:r>
              <a:rPr lang="ja-JP" altLang="en-US" sz="2200" dirty="0" smtClean="0">
                <a:hlinkClick r:id="rId9" action="ppaction://hlinksldjump"/>
              </a:rPr>
              <a:t>条</a:t>
            </a:r>
            <a:endParaRPr lang="en-US" altLang="ja-JP" sz="2200" dirty="0" smtClean="0"/>
          </a:p>
          <a:p>
            <a:pPr lvl="2">
              <a:lnSpc>
                <a:spcPct val="110000"/>
              </a:lnSpc>
            </a:pPr>
            <a:r>
              <a:rPr lang="ja-JP" altLang="en-US" sz="2200" dirty="0" smtClean="0">
                <a:hlinkClick r:id="rId10" action="ppaction://hlinksldjump"/>
              </a:rPr>
              <a:t>中華民国 民法</a:t>
            </a:r>
            <a:r>
              <a:rPr lang="en-US" altLang="ja-JP" sz="2200" dirty="0" smtClean="0">
                <a:hlinkClick r:id="rId10" action="ppaction://hlinksldjump"/>
              </a:rPr>
              <a:t>303</a:t>
            </a:r>
            <a:r>
              <a:rPr lang="ja-JP" altLang="en-US" sz="2200" dirty="0" smtClean="0">
                <a:hlinkClick r:id="rId10" action="ppaction://hlinksldjump"/>
              </a:rPr>
              <a:t>条</a:t>
            </a:r>
            <a:endParaRPr lang="en-US" altLang="ja-JP" sz="2200" dirty="0"/>
          </a:p>
          <a:p>
            <a:pPr>
              <a:lnSpc>
                <a:spcPct val="110000"/>
              </a:lnSpc>
            </a:pPr>
            <a:r>
              <a:rPr lang="ja-JP" altLang="en-US" dirty="0" smtClean="0"/>
              <a:t>第三人利益契約の応用例</a:t>
            </a:r>
            <a:endParaRPr lang="en-US" altLang="ja-JP" dirty="0" smtClean="0"/>
          </a:p>
          <a:p>
            <a:pPr lvl="1">
              <a:lnSpc>
                <a:spcPct val="110000"/>
              </a:lnSpc>
            </a:pPr>
            <a:r>
              <a:rPr lang="ja-JP" altLang="en-US" dirty="0" smtClean="0"/>
              <a:t>契約の地位の移転</a:t>
            </a:r>
            <a:endParaRPr lang="en-US" altLang="ja-JP" dirty="0" smtClean="0"/>
          </a:p>
          <a:p>
            <a:pPr lvl="2">
              <a:lnSpc>
                <a:spcPct val="110000"/>
              </a:lnSpc>
            </a:pPr>
            <a:r>
              <a:rPr lang="ja-JP" altLang="en-US" dirty="0" smtClean="0"/>
              <a:t>賃貸借</a:t>
            </a:r>
            <a:r>
              <a:rPr lang="ja-JP" altLang="en-US" dirty="0"/>
              <a:t>契約</a:t>
            </a:r>
            <a:r>
              <a:rPr lang="ja-JP" altLang="en-US" dirty="0" smtClean="0"/>
              <a:t>における契約移転</a:t>
            </a:r>
            <a:endParaRPr lang="en-US" altLang="ja-JP" dirty="0" smtClean="0"/>
          </a:p>
          <a:p>
            <a:pPr lvl="3">
              <a:lnSpc>
                <a:spcPct val="110000"/>
              </a:lnSpc>
            </a:pPr>
            <a:r>
              <a:rPr lang="ja-JP" altLang="en-US" sz="2200" dirty="0" smtClean="0">
                <a:hlinkClick r:id="rId11" action="ppaction://hlinksldjump"/>
              </a:rPr>
              <a:t>使用収益権の</a:t>
            </a:r>
            <a:r>
              <a:rPr lang="ja-JP" altLang="en-US" sz="2200" dirty="0" smtClean="0">
                <a:hlinkClick r:id="rId11" action="ppaction://hlinksldjump"/>
              </a:rPr>
              <a:t>引受け</a:t>
            </a:r>
            <a:r>
              <a:rPr lang="ja-JP" altLang="en-US" sz="2200" dirty="0" smtClean="0"/>
              <a:t>（債務承擔）</a:t>
            </a:r>
            <a:endParaRPr lang="en-US" altLang="ja-JP" sz="2200" dirty="0" smtClean="0"/>
          </a:p>
          <a:p>
            <a:pPr lvl="3">
              <a:lnSpc>
                <a:spcPct val="110000"/>
              </a:lnSpc>
            </a:pPr>
            <a:r>
              <a:rPr lang="ja-JP" altLang="en-US" sz="2200" dirty="0" smtClean="0">
                <a:hlinkClick r:id="rId12" action="ppaction://hlinksldjump"/>
              </a:rPr>
              <a:t>賃料</a:t>
            </a:r>
            <a:r>
              <a:rPr lang="ja-JP" altLang="en-US" sz="2200" dirty="0">
                <a:hlinkClick r:id="rId12" action="ppaction://hlinksldjump"/>
              </a:rPr>
              <a:t>債権</a:t>
            </a:r>
            <a:r>
              <a:rPr lang="ja-JP" altLang="en-US" sz="2200" dirty="0" smtClean="0">
                <a:hlinkClick r:id="rId12" action="ppaction://hlinksldjump"/>
              </a:rPr>
              <a:t>の</a:t>
            </a:r>
            <a:r>
              <a:rPr lang="ja-JP" altLang="en-US" sz="2200" dirty="0" smtClean="0">
                <a:hlinkClick r:id="rId12" action="ppaction://hlinksldjump"/>
              </a:rPr>
              <a:t>譲渡</a:t>
            </a:r>
            <a:r>
              <a:rPr lang="ja-JP" altLang="en-US" sz="2200" dirty="0" smtClean="0"/>
              <a:t>（債権譲與）</a:t>
            </a:r>
            <a:endParaRPr lang="en-US" altLang="ja-JP" sz="2200" dirty="0" smtClean="0"/>
          </a:p>
          <a:p>
            <a:pPr lvl="3">
              <a:lnSpc>
                <a:spcPct val="110000"/>
              </a:lnSpc>
            </a:pPr>
            <a:r>
              <a:rPr lang="ja-JP" altLang="en-US" sz="2200" dirty="0" smtClean="0">
                <a:hlinkClick r:id="rId13" action="ppaction://hlinksldjump"/>
              </a:rPr>
              <a:t>債権譲渡と債務引受の同時実現</a:t>
            </a:r>
            <a:endParaRPr lang="en-US" altLang="ja-JP" sz="2200" dirty="0" smtClean="0"/>
          </a:p>
          <a:p>
            <a:pPr>
              <a:lnSpc>
                <a:spcPct val="110000"/>
              </a:lnSpc>
            </a:pPr>
            <a:r>
              <a:rPr lang="ja-JP" altLang="en-US" dirty="0">
                <a:hlinkClick r:id="rId14" action="ppaction://hlinksldjump"/>
              </a:rPr>
              <a:t>結論</a:t>
            </a:r>
            <a:endParaRPr lang="en-US" altLang="ja-JP" dirty="0"/>
          </a:p>
          <a:p>
            <a:pPr>
              <a:lnSpc>
                <a:spcPct val="110000"/>
              </a:lnSpc>
            </a:pPr>
            <a:endParaRPr kumimoji="1" lang="ja-JP" altLang="en-US" dirty="0"/>
          </a:p>
        </p:txBody>
      </p:sp>
      <p:sp>
        <p:nvSpPr>
          <p:cNvPr id="6" name="日付プレースホルダー 5"/>
          <p:cNvSpPr>
            <a:spLocks noGrp="1"/>
          </p:cNvSpPr>
          <p:nvPr>
            <p:ph type="dt" sz="half" idx="10"/>
          </p:nvPr>
        </p:nvSpPr>
        <p:spPr/>
        <p:txBody>
          <a:bodyPr/>
          <a:lstStyle/>
          <a:p>
            <a:r>
              <a:rPr kumimoji="1" lang="en-US" altLang="ja-JP" smtClean="0"/>
              <a:t>2017/4/27</a:t>
            </a:r>
            <a:endParaRPr kumimoji="1" lang="ja-JP" altLang="en-US"/>
          </a:p>
        </p:txBody>
      </p:sp>
      <p:sp>
        <p:nvSpPr>
          <p:cNvPr id="7" name="フッター プレースホルダー 6"/>
          <p:cNvSpPr>
            <a:spLocks noGrp="1"/>
          </p:cNvSpPr>
          <p:nvPr>
            <p:ph type="ftr" sz="quarter" idx="11"/>
          </p:nvPr>
        </p:nvSpPr>
        <p:spPr/>
        <p:txBody>
          <a:bodyPr/>
          <a:lstStyle/>
          <a:p>
            <a:r>
              <a:rPr kumimoji="1" lang="en-US" altLang="ja-JP" smtClean="0"/>
              <a:t>KAGAYAMA Shigeru, 2017</a:t>
            </a:r>
            <a:endParaRPr kumimoji="1" lang="ja-JP" altLang="en-US"/>
          </a:p>
        </p:txBody>
      </p:sp>
      <p:sp>
        <p:nvSpPr>
          <p:cNvPr id="8" name="スライド番号プレースホルダー 7"/>
          <p:cNvSpPr>
            <a:spLocks noGrp="1"/>
          </p:cNvSpPr>
          <p:nvPr>
            <p:ph type="sldNum" sz="quarter" idx="12"/>
          </p:nvPr>
        </p:nvSpPr>
        <p:spPr/>
        <p:txBody>
          <a:bodyPr/>
          <a:lstStyle/>
          <a:p>
            <a:fld id="{05180EEA-1EDD-42BF-A33E-56271E54F7B8}" type="slidenum">
              <a:rPr kumimoji="1" lang="ja-JP" altLang="en-US" smtClean="0"/>
              <a:t>2</a:t>
            </a:fld>
            <a:endParaRPr kumimoji="1" lang="ja-JP" altLang="en-US"/>
          </a:p>
        </p:txBody>
      </p:sp>
    </p:spTree>
    <p:extLst>
      <p:ext uri="{BB962C8B-B14F-4D97-AF65-F5344CB8AC3E}">
        <p14:creationId xmlns:p14="http://schemas.microsoft.com/office/powerpoint/2010/main" val="3649248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第三人利益契約を学習する効用</a:t>
            </a:r>
            <a:endParaRPr kumimoji="1" lang="ja-JP" altLang="en-US" dirty="0"/>
          </a:p>
        </p:txBody>
      </p:sp>
      <p:sp>
        <p:nvSpPr>
          <p:cNvPr id="3" name="コンテンツ プレースホルダー 2"/>
          <p:cNvSpPr>
            <a:spLocks noGrp="1"/>
          </p:cNvSpPr>
          <p:nvPr>
            <p:ph idx="1"/>
          </p:nvPr>
        </p:nvSpPr>
        <p:spPr/>
        <p:txBody>
          <a:bodyPr>
            <a:noAutofit/>
          </a:bodyPr>
          <a:lstStyle/>
          <a:p>
            <a:pPr>
              <a:lnSpc>
                <a:spcPct val="110000"/>
              </a:lnSpc>
            </a:pPr>
            <a:r>
              <a:rPr kumimoji="1" lang="ja-JP" altLang="en-US" sz="2400" dirty="0" smtClean="0"/>
              <a:t>総ての法律関係は，多角関係を含めてすべて，三角関係へと解消できる。</a:t>
            </a:r>
            <a:endParaRPr kumimoji="1" lang="en-US" altLang="ja-JP" sz="2400" dirty="0" smtClean="0"/>
          </a:p>
          <a:p>
            <a:pPr lvl="1">
              <a:lnSpc>
                <a:spcPct val="110000"/>
              </a:lnSpc>
            </a:pPr>
            <a:r>
              <a:rPr kumimoji="1" lang="ja-JP" altLang="en-US" sz="2000" dirty="0" smtClean="0"/>
              <a:t>すべての土地の測量は，三角測量によって行われている。</a:t>
            </a:r>
            <a:endParaRPr kumimoji="1" lang="en-US" altLang="ja-JP" sz="2000" dirty="0" smtClean="0"/>
          </a:p>
          <a:p>
            <a:pPr lvl="1">
              <a:lnSpc>
                <a:spcPct val="110000"/>
              </a:lnSpc>
            </a:pPr>
            <a:r>
              <a:rPr lang="ja-JP" altLang="en-US" sz="2000" dirty="0" smtClean="0"/>
              <a:t>円も，無限の三角形として分析されている（積分の考え方）</a:t>
            </a:r>
            <a:endParaRPr kumimoji="1" lang="en-US" altLang="ja-JP" sz="2000" dirty="0" smtClean="0"/>
          </a:p>
          <a:p>
            <a:pPr>
              <a:lnSpc>
                <a:spcPct val="110000"/>
              </a:lnSpc>
            </a:pPr>
            <a:r>
              <a:rPr lang="ja-JP" altLang="en-US" sz="2400" dirty="0"/>
              <a:t>二</a:t>
            </a:r>
            <a:r>
              <a:rPr lang="ja-JP" altLang="en-US" sz="2400" dirty="0" smtClean="0"/>
              <a:t>当事者の契約関係も，三角関係を学んだうえで，三者のうちの，二人が同一人物である場合であると考えればよい。</a:t>
            </a:r>
            <a:endParaRPr lang="en-US" altLang="ja-JP" sz="2400" dirty="0" smtClean="0"/>
          </a:p>
          <a:p>
            <a:pPr lvl="1">
              <a:lnSpc>
                <a:spcPct val="110000"/>
              </a:lnSpc>
            </a:pPr>
            <a:r>
              <a:rPr kumimoji="1" lang="ja-JP" altLang="en-US" sz="2000" dirty="0" smtClean="0"/>
              <a:t>保険契約も，二当事者間の契約関係に解消するのではなく，第三人利益契約（保険法</a:t>
            </a:r>
            <a:r>
              <a:rPr kumimoji="1" lang="en-US" altLang="ja-JP" sz="2000" dirty="0" smtClean="0"/>
              <a:t>45</a:t>
            </a:r>
            <a:r>
              <a:rPr kumimoji="1" lang="ja-JP" altLang="en-US" sz="2000" dirty="0" smtClean="0"/>
              <a:t>条，民法</a:t>
            </a:r>
            <a:r>
              <a:rPr kumimoji="1" lang="en-US" altLang="ja-JP" sz="2000" dirty="0" smtClean="0"/>
              <a:t>269</a:t>
            </a:r>
            <a:r>
              <a:rPr kumimoji="1" lang="ja-JP" altLang="en-US" sz="2000" dirty="0" smtClean="0"/>
              <a:t>～</a:t>
            </a:r>
            <a:r>
              <a:rPr kumimoji="1" lang="en-US" altLang="ja-JP" sz="2000" dirty="0" smtClean="0"/>
              <a:t>270</a:t>
            </a:r>
            <a:r>
              <a:rPr kumimoji="1" lang="ja-JP" altLang="en-US" sz="2000" dirty="0" smtClean="0"/>
              <a:t>条）を基本として考察し</a:t>
            </a:r>
            <a:r>
              <a:rPr lang="ja-JP" altLang="en-US" sz="2000" dirty="0" smtClean="0"/>
              <a:t>た</a:t>
            </a:r>
            <a:r>
              <a:rPr lang="ja-JP" altLang="en-US" sz="2000" dirty="0"/>
              <a:t>上</a:t>
            </a:r>
            <a:r>
              <a:rPr lang="ja-JP" altLang="en-US" sz="2000" dirty="0" smtClean="0"/>
              <a:t>で，要保人＝受益人と考えればよい</a:t>
            </a:r>
            <a:r>
              <a:rPr kumimoji="1" lang="ja-JP" altLang="en-US" sz="2000" dirty="0" smtClean="0"/>
              <a:t>。</a:t>
            </a:r>
            <a:endParaRPr kumimoji="1" lang="en-US" altLang="ja-JP" sz="2000" dirty="0" smtClean="0"/>
          </a:p>
          <a:p>
            <a:pPr>
              <a:lnSpc>
                <a:spcPct val="110000"/>
              </a:lnSpc>
            </a:pPr>
            <a:r>
              <a:rPr lang="ja-JP" altLang="en-US" sz="2400" dirty="0" smtClean="0"/>
              <a:t>第三人利益契約をマスターすると，保険契約だけでなく，ファイナンスリース契約，クレジット契約など，これまで，学習が困難とされてきた複合契約も，簡単に理解できるようになる。</a:t>
            </a:r>
            <a:endParaRPr kumimoji="1" lang="ja-JP" altLang="en-US" sz="2400" dirty="0"/>
          </a:p>
        </p:txBody>
      </p:sp>
      <p:sp>
        <p:nvSpPr>
          <p:cNvPr id="4" name="日付プレースホルダー 3"/>
          <p:cNvSpPr>
            <a:spLocks noGrp="1"/>
          </p:cNvSpPr>
          <p:nvPr>
            <p:ph type="dt" sz="half"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05180EEA-1EDD-42BF-A33E-56271E54F7B8}" type="slidenum">
              <a:rPr kumimoji="1" lang="ja-JP" altLang="en-US" smtClean="0"/>
              <a:t>3</a:t>
            </a:fld>
            <a:endParaRPr kumimoji="1" lang="ja-JP" altLang="en-US"/>
          </a:p>
        </p:txBody>
      </p:sp>
    </p:spTree>
    <p:extLst>
      <p:ext uri="{BB962C8B-B14F-4D97-AF65-F5344CB8AC3E}">
        <p14:creationId xmlns:p14="http://schemas.microsoft.com/office/powerpoint/2010/main" val="399035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1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up)">
                                      <p:cBhvr>
                                        <p:cTn id="17" dur="2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left)">
                                      <p:cBhvr>
                                        <p:cTn id="22" dur="75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left)">
                                      <p:cBhvr>
                                        <p:cTn id="27" dur="75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up)">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保険契約に関する比較法の効用</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a:lnSpc>
                <a:spcPct val="100000"/>
              </a:lnSpc>
            </a:pPr>
            <a:r>
              <a:rPr kumimoji="1" lang="ja-JP" altLang="en-US" dirty="0" smtClean="0"/>
              <a:t>保険契約は，</a:t>
            </a:r>
            <a:r>
              <a:rPr lang="ja-JP" altLang="en-US" dirty="0"/>
              <a:t>台湾</a:t>
            </a:r>
            <a:r>
              <a:rPr kumimoji="1" lang="ja-JP" altLang="en-US" dirty="0" smtClean="0"/>
              <a:t>では，商事法の特別法として扱われている。</a:t>
            </a:r>
            <a:endParaRPr kumimoji="1" lang="en-US" altLang="ja-JP" dirty="0" smtClean="0"/>
          </a:p>
          <a:p>
            <a:pPr lvl="1">
              <a:lnSpc>
                <a:spcPct val="100000"/>
              </a:lnSpc>
            </a:pPr>
            <a:r>
              <a:rPr lang="ja-JP" altLang="en-US" dirty="0" smtClean="0"/>
              <a:t>日本に先駆けて，民商統一を実現した中華民国 民法の偉業を考慮するならば，保険契約も，民法の一部として規定すべきではなかっただろうか（立法論）。</a:t>
            </a:r>
            <a:endParaRPr lang="en-US" altLang="ja-JP" dirty="0" smtClean="0"/>
          </a:p>
          <a:p>
            <a:pPr lvl="1">
              <a:lnSpc>
                <a:spcPct val="100000"/>
              </a:lnSpc>
            </a:pPr>
            <a:r>
              <a:rPr kumimoji="1" lang="ja-JP" altLang="en-US" dirty="0" smtClean="0"/>
              <a:t>実は，民商統一を実現している義大利民法典も，民商統一を実現できていない法国民法典も，保険契約を民法の中に規定している。</a:t>
            </a:r>
            <a:endParaRPr kumimoji="1" lang="en-US" altLang="ja-JP" dirty="0" smtClean="0"/>
          </a:p>
          <a:p>
            <a:pPr>
              <a:lnSpc>
                <a:spcPct val="100000"/>
              </a:lnSpc>
            </a:pPr>
            <a:r>
              <a:rPr lang="ja-JP" altLang="en-US" dirty="0" smtClean="0"/>
              <a:t>この</a:t>
            </a:r>
            <a:r>
              <a:rPr lang="ja-JP" altLang="en-US" dirty="0"/>
              <a:t>講義</a:t>
            </a:r>
            <a:r>
              <a:rPr lang="ja-JP" altLang="en-US" dirty="0" smtClean="0"/>
              <a:t>では，保険契約を民法の契約法の中で，三角関係を考察する基本ユニットとしての「第三人利益契約」の視点から，再構成することを試みる。</a:t>
            </a:r>
            <a:endParaRPr lang="en-US" altLang="ja-JP" dirty="0" smtClean="0"/>
          </a:p>
          <a:p>
            <a:pPr lvl="1">
              <a:lnSpc>
                <a:spcPct val="100000"/>
              </a:lnSpc>
            </a:pPr>
            <a:r>
              <a:rPr kumimoji="1" lang="ja-JP" altLang="en-US" dirty="0" smtClean="0"/>
              <a:t>保険契約を「第三人利益契約」の視点で考えると，保険契約の全体像を，財産保険，人身保険の区別を超えて，簡単に理解できるようになる。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2017/4/27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05180EEA-1EDD-42BF-A33E-56271E54F7B8}" type="slidenum">
              <a:rPr kumimoji="1" lang="ja-JP" altLang="en-US" smtClean="0"/>
              <a:t>4</a:t>
            </a:fld>
            <a:endParaRPr kumimoji="1" lang="ja-JP" altLang="en-US"/>
          </a:p>
        </p:txBody>
      </p:sp>
    </p:spTree>
    <p:extLst>
      <p:ext uri="{BB962C8B-B14F-4D97-AF65-F5344CB8AC3E}">
        <p14:creationId xmlns:p14="http://schemas.microsoft.com/office/powerpoint/2010/main" val="9235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2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1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右矢印 12"/>
          <p:cNvSpPr/>
          <p:nvPr/>
        </p:nvSpPr>
        <p:spPr>
          <a:xfrm rot="2286468">
            <a:off x="362767" y="4024850"/>
            <a:ext cx="4038149" cy="944413"/>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dirty="0" smtClean="0"/>
              <a:t>保険金請求権</a:t>
            </a:r>
            <a:endParaRPr kumimoji="1" lang="ja-JP" altLang="en-US" sz="2400" dirty="0"/>
          </a:p>
        </p:txBody>
      </p:sp>
      <p:sp>
        <p:nvSpPr>
          <p:cNvPr id="12" name="上下矢印 11"/>
          <p:cNvSpPr/>
          <p:nvPr/>
        </p:nvSpPr>
        <p:spPr>
          <a:xfrm>
            <a:off x="3763826" y="2979605"/>
            <a:ext cx="2226874" cy="2792678"/>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smtClean="0"/>
              <a:t>保険</a:t>
            </a:r>
            <a:r>
              <a:rPr kumimoji="1" lang="en-US" altLang="ja-JP" sz="2400" dirty="0" smtClean="0"/>
              <a:t/>
            </a:r>
            <a:br>
              <a:rPr kumimoji="1" lang="en-US" altLang="ja-JP" sz="2400" dirty="0" smtClean="0"/>
            </a:br>
            <a:r>
              <a:rPr kumimoji="1" lang="ja-JP" altLang="en-US" sz="2400" dirty="0" smtClean="0"/>
              <a:t>契約</a:t>
            </a:r>
            <a:endParaRPr kumimoji="1" lang="ja-JP" altLang="en-US" sz="2400" dirty="0"/>
          </a:p>
        </p:txBody>
      </p:sp>
      <p:sp>
        <p:nvSpPr>
          <p:cNvPr id="4" name="タイトル 3"/>
          <p:cNvSpPr>
            <a:spLocks noGrp="1"/>
          </p:cNvSpPr>
          <p:nvPr>
            <p:ph type="title"/>
          </p:nvPr>
        </p:nvSpPr>
        <p:spPr/>
        <p:txBody>
          <a:bodyPr>
            <a:noAutofit/>
          </a:bodyPr>
          <a:lstStyle/>
          <a:p>
            <a:r>
              <a:rPr kumimoji="1" lang="ja-JP" altLang="en-US" sz="4800" dirty="0" smtClean="0"/>
              <a:t>保険法の構造と第三人利益契約</a:t>
            </a:r>
            <a:endParaRPr kumimoji="1" lang="ja-JP" altLang="en-US" sz="4800" dirty="0"/>
          </a:p>
        </p:txBody>
      </p:sp>
      <p:sp>
        <p:nvSpPr>
          <p:cNvPr id="5" name="テキスト プレースホルダー 4"/>
          <p:cNvSpPr>
            <a:spLocks noGrp="1"/>
          </p:cNvSpPr>
          <p:nvPr>
            <p:ph type="body" idx="1"/>
          </p:nvPr>
        </p:nvSpPr>
        <p:spPr/>
        <p:txBody>
          <a:bodyPr>
            <a:noAutofit/>
          </a:bodyPr>
          <a:lstStyle/>
          <a:p>
            <a:pPr>
              <a:lnSpc>
                <a:spcPct val="120000"/>
              </a:lnSpc>
            </a:pPr>
            <a:r>
              <a:rPr kumimoji="1" lang="ja-JP" altLang="en-US" sz="2800" dirty="0" smtClean="0"/>
              <a:t>保険法の構造</a:t>
            </a:r>
            <a:r>
              <a:rPr kumimoji="1" lang="en-US" altLang="ja-JP" sz="2400" dirty="0" smtClean="0"/>
              <a:t/>
            </a:r>
            <a:br>
              <a:rPr kumimoji="1" lang="en-US" altLang="ja-JP" sz="2400" dirty="0" smtClean="0"/>
            </a:br>
            <a:r>
              <a:rPr kumimoji="1" lang="ja-JP" altLang="en-US" sz="2400" dirty="0" smtClean="0"/>
              <a:t>（保険法第</a:t>
            </a:r>
            <a:r>
              <a:rPr kumimoji="1" lang="en-US" altLang="ja-JP" sz="2400" dirty="0" smtClean="0"/>
              <a:t>45</a:t>
            </a:r>
            <a:r>
              <a:rPr kumimoji="1" lang="ja-JP" altLang="en-US" sz="2400" dirty="0" smtClean="0"/>
              <a:t>条参照）</a:t>
            </a:r>
            <a:endParaRPr kumimoji="1" lang="ja-JP" altLang="en-US" sz="2400" dirty="0"/>
          </a:p>
        </p:txBody>
      </p:sp>
      <p:sp>
        <p:nvSpPr>
          <p:cNvPr id="7" name="テキスト プレースホルダー 6"/>
          <p:cNvSpPr>
            <a:spLocks noGrp="1"/>
          </p:cNvSpPr>
          <p:nvPr>
            <p:ph type="body" sz="quarter" idx="3"/>
          </p:nvPr>
        </p:nvSpPr>
        <p:spPr/>
        <p:txBody>
          <a:bodyPr>
            <a:normAutofit fontScale="77500" lnSpcReduction="20000"/>
          </a:bodyPr>
          <a:lstStyle/>
          <a:p>
            <a:pPr>
              <a:lnSpc>
                <a:spcPct val="110000"/>
              </a:lnSpc>
            </a:pPr>
            <a:r>
              <a:rPr kumimoji="1" lang="ja-JP" altLang="en-US" sz="3600" dirty="0" smtClean="0"/>
              <a:t>第三人利益契約</a:t>
            </a:r>
            <a:r>
              <a:rPr kumimoji="1" lang="en-US" altLang="ja-JP" sz="3600" dirty="0" smtClean="0"/>
              <a:t/>
            </a:r>
            <a:br>
              <a:rPr kumimoji="1" lang="en-US" altLang="ja-JP" sz="3600" dirty="0" smtClean="0"/>
            </a:br>
            <a:r>
              <a:rPr kumimoji="1" lang="ja-JP" altLang="en-US" dirty="0" smtClean="0"/>
              <a:t>（民法</a:t>
            </a:r>
            <a:r>
              <a:rPr kumimoji="1" lang="en-US" altLang="ja-JP" dirty="0" smtClean="0"/>
              <a:t>269</a:t>
            </a:r>
            <a:r>
              <a:rPr kumimoji="1" lang="ja-JP" altLang="en-US" dirty="0" smtClean="0"/>
              <a:t>条～</a:t>
            </a:r>
            <a:r>
              <a:rPr kumimoji="1" lang="en-US" altLang="ja-JP" dirty="0" smtClean="0"/>
              <a:t>270</a:t>
            </a:r>
            <a:r>
              <a:rPr kumimoji="1" lang="ja-JP" altLang="en-US" dirty="0" smtClean="0"/>
              <a:t>条）</a:t>
            </a:r>
            <a:endParaRPr kumimoji="1" lang="ja-JP" altLang="en-US" dirty="0"/>
          </a:p>
        </p:txBody>
      </p:sp>
      <p:sp>
        <p:nvSpPr>
          <p:cNvPr id="9" name="円/楕円 8"/>
          <p:cNvSpPr/>
          <p:nvPr/>
        </p:nvSpPr>
        <p:spPr>
          <a:xfrm>
            <a:off x="372160" y="2714172"/>
            <a:ext cx="2091509" cy="9144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dirty="0" smtClean="0"/>
              <a:t>保険金</a:t>
            </a:r>
            <a:r>
              <a:rPr kumimoji="1" lang="en-US" altLang="ja-JP" sz="2400" dirty="0" smtClean="0"/>
              <a:t/>
            </a:r>
            <a:br>
              <a:rPr kumimoji="1" lang="en-US" altLang="ja-JP" sz="2400" dirty="0" smtClean="0"/>
            </a:br>
            <a:r>
              <a:rPr kumimoji="1" lang="ja-JP" altLang="en-US" sz="2400" dirty="0" smtClean="0"/>
              <a:t>受益人</a:t>
            </a:r>
            <a:endParaRPr kumimoji="1" lang="ja-JP" altLang="en-US" sz="2400" dirty="0"/>
          </a:p>
        </p:txBody>
      </p:sp>
      <p:sp>
        <p:nvSpPr>
          <p:cNvPr id="10" name="円/楕円 9"/>
          <p:cNvSpPr/>
          <p:nvPr/>
        </p:nvSpPr>
        <p:spPr>
          <a:xfrm>
            <a:off x="3831509" y="2714172"/>
            <a:ext cx="2091509" cy="914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400" dirty="0" smtClean="0"/>
              <a:t>要保人・</a:t>
            </a:r>
            <a:endParaRPr kumimoji="1" lang="en-US" altLang="ja-JP" sz="2400" dirty="0" smtClean="0"/>
          </a:p>
          <a:p>
            <a:pPr algn="ctr"/>
            <a:r>
              <a:rPr lang="ja-JP" altLang="en-US" sz="2400" dirty="0" smtClean="0"/>
              <a:t>被保険</a:t>
            </a:r>
            <a:r>
              <a:rPr lang="ja-JP" altLang="en-US" sz="2400" dirty="0"/>
              <a:t>人</a:t>
            </a:r>
            <a:endParaRPr kumimoji="1" lang="ja-JP" altLang="en-US" sz="2400" dirty="0"/>
          </a:p>
        </p:txBody>
      </p:sp>
      <p:sp>
        <p:nvSpPr>
          <p:cNvPr id="11" name="円/楕円 10"/>
          <p:cNvSpPr/>
          <p:nvPr/>
        </p:nvSpPr>
        <p:spPr>
          <a:xfrm>
            <a:off x="3831509" y="5159829"/>
            <a:ext cx="2091509"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smtClean="0"/>
              <a:t>保険人</a:t>
            </a:r>
            <a:endParaRPr kumimoji="1" lang="ja-JP" altLang="en-US" sz="2400" dirty="0"/>
          </a:p>
        </p:txBody>
      </p:sp>
      <p:sp>
        <p:nvSpPr>
          <p:cNvPr id="14" name="右矢印 13"/>
          <p:cNvSpPr/>
          <p:nvPr/>
        </p:nvSpPr>
        <p:spPr>
          <a:xfrm rot="2286468">
            <a:off x="6178101" y="4024850"/>
            <a:ext cx="4038149" cy="944413"/>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dirty="0" smtClean="0"/>
              <a:t>直接請求権</a:t>
            </a:r>
            <a:endParaRPr kumimoji="1" lang="ja-JP" altLang="en-US" sz="2400" dirty="0"/>
          </a:p>
        </p:txBody>
      </p:sp>
      <p:sp>
        <p:nvSpPr>
          <p:cNvPr id="15" name="上下矢印 14"/>
          <p:cNvSpPr/>
          <p:nvPr/>
        </p:nvSpPr>
        <p:spPr>
          <a:xfrm>
            <a:off x="9579160" y="2979605"/>
            <a:ext cx="2226874" cy="2792678"/>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smtClean="0"/>
              <a:t>第三人利益</a:t>
            </a:r>
            <a:r>
              <a:rPr kumimoji="1" lang="en-US" altLang="ja-JP" sz="2400" dirty="0" smtClean="0"/>
              <a:t/>
            </a:r>
            <a:br>
              <a:rPr kumimoji="1" lang="en-US" altLang="ja-JP" sz="2400" dirty="0" smtClean="0"/>
            </a:br>
            <a:r>
              <a:rPr kumimoji="1" lang="ja-JP" altLang="en-US" sz="2400" dirty="0" smtClean="0"/>
              <a:t>契約</a:t>
            </a:r>
            <a:endParaRPr kumimoji="1" lang="ja-JP" altLang="en-US" sz="2400" dirty="0"/>
          </a:p>
        </p:txBody>
      </p:sp>
      <p:sp>
        <p:nvSpPr>
          <p:cNvPr id="16" name="円/楕円 15"/>
          <p:cNvSpPr/>
          <p:nvPr/>
        </p:nvSpPr>
        <p:spPr>
          <a:xfrm>
            <a:off x="6187494" y="2714172"/>
            <a:ext cx="2091509" cy="9144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dirty="0" smtClean="0"/>
              <a:t>第三人（受益人）</a:t>
            </a:r>
            <a:endParaRPr kumimoji="1" lang="ja-JP" altLang="en-US" sz="2400" dirty="0"/>
          </a:p>
        </p:txBody>
      </p:sp>
      <p:sp>
        <p:nvSpPr>
          <p:cNvPr id="17" name="円/楕円 16"/>
          <p:cNvSpPr/>
          <p:nvPr/>
        </p:nvSpPr>
        <p:spPr>
          <a:xfrm>
            <a:off x="9646843" y="2714172"/>
            <a:ext cx="2091509" cy="914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400" dirty="0" smtClean="0"/>
              <a:t>要約人（債権人）</a:t>
            </a:r>
            <a:endParaRPr kumimoji="1" lang="ja-JP" altLang="en-US" sz="2400" dirty="0"/>
          </a:p>
        </p:txBody>
      </p:sp>
      <p:sp>
        <p:nvSpPr>
          <p:cNvPr id="18" name="円/楕円 17"/>
          <p:cNvSpPr/>
          <p:nvPr/>
        </p:nvSpPr>
        <p:spPr>
          <a:xfrm>
            <a:off x="9646843" y="5159829"/>
            <a:ext cx="2091509"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smtClean="0"/>
              <a:t>債務人（承</a:t>
            </a:r>
            <a:r>
              <a:rPr lang="ja-JP" altLang="en-US" sz="2400" dirty="0"/>
              <a:t>擔</a:t>
            </a:r>
            <a:r>
              <a:rPr kumimoji="1" lang="ja-JP" altLang="en-US" sz="2400" dirty="0" smtClean="0"/>
              <a:t>人）</a:t>
            </a:r>
            <a:endParaRPr kumimoji="1" lang="ja-JP" altLang="en-US" sz="2400" dirty="0"/>
          </a:p>
        </p:txBody>
      </p:sp>
      <p:sp>
        <p:nvSpPr>
          <p:cNvPr id="2" name="日付プレースホルダー 1"/>
          <p:cNvSpPr>
            <a:spLocks noGrp="1"/>
          </p:cNvSpPr>
          <p:nvPr>
            <p:ph type="dt" sz="half" idx="10"/>
          </p:nvPr>
        </p:nvSpPr>
        <p:spPr/>
        <p:txBody>
          <a:bodyPr/>
          <a:lstStyle/>
          <a:p>
            <a:r>
              <a:rPr kumimoji="1" lang="en-US" altLang="ja-JP" smtClean="0"/>
              <a:t>2017/4/27</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KAGAYAMA Shigeru, 2017</a:t>
            </a:r>
            <a:endParaRPr kumimoji="1" lang="ja-JP" altLang="en-US"/>
          </a:p>
        </p:txBody>
      </p:sp>
      <p:sp>
        <p:nvSpPr>
          <p:cNvPr id="6" name="スライド番号プレースホルダー 5"/>
          <p:cNvSpPr>
            <a:spLocks noGrp="1"/>
          </p:cNvSpPr>
          <p:nvPr>
            <p:ph type="sldNum" sz="quarter" idx="12"/>
          </p:nvPr>
        </p:nvSpPr>
        <p:spPr/>
        <p:txBody>
          <a:bodyPr/>
          <a:lstStyle/>
          <a:p>
            <a:fld id="{05180EEA-1EDD-42BF-A33E-56271E54F7B8}" type="slidenum">
              <a:rPr kumimoji="1" lang="ja-JP" altLang="en-US" smtClean="0"/>
              <a:t>5</a:t>
            </a:fld>
            <a:endParaRPr kumimoji="1" lang="ja-JP" altLang="en-US"/>
          </a:p>
        </p:txBody>
      </p:sp>
    </p:spTree>
    <p:extLst>
      <p:ext uri="{BB962C8B-B14F-4D97-AF65-F5344CB8AC3E}">
        <p14:creationId xmlns:p14="http://schemas.microsoft.com/office/powerpoint/2010/main" val="424351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wipe(left)">
                                      <p:cBhvr>
                                        <p:cTn id="7" dur="500"/>
                                        <p:tgtEl>
                                          <p:spTgt spid="10">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wipe(left)">
                                      <p:cBhvr>
                                        <p:cTn id="10" dur="500"/>
                                        <p:tgtEl>
                                          <p:spTgt spid="10">
                                            <p:txEl>
                                              <p:pRg st="0" end="0"/>
                                            </p:txEl>
                                          </p:spTgt>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wipe(left)">
                                      <p:cBhvr>
                                        <p:cTn id="14" dur="500"/>
                                        <p:tgtEl>
                                          <p:spTgt spid="10">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1">
                                            <p:bg/>
                                          </p:spTgt>
                                        </p:tgtEl>
                                        <p:attrNameLst>
                                          <p:attrName>style.visibility</p:attrName>
                                        </p:attrNameLst>
                                      </p:cBhvr>
                                      <p:to>
                                        <p:strVal val="visible"/>
                                      </p:to>
                                    </p:set>
                                    <p:animEffect transition="in" filter="wipe(left)">
                                      <p:cBhvr>
                                        <p:cTn id="19" dur="500"/>
                                        <p:tgtEl>
                                          <p:spTgt spid="11">
                                            <p:bg/>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wipe(left)">
                                      <p:cBhvr>
                                        <p:cTn id="22" dur="50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42" fill="hold" grpId="0" nodeType="clickEffect">
                                  <p:stCondLst>
                                    <p:cond delay="0"/>
                                  </p:stCondLst>
                                  <p:childTnLst>
                                    <p:set>
                                      <p:cBhvr>
                                        <p:cTn id="26" dur="1" fill="hold">
                                          <p:stCondLst>
                                            <p:cond delay="0"/>
                                          </p:stCondLst>
                                        </p:cTn>
                                        <p:tgtEl>
                                          <p:spTgt spid="12">
                                            <p:bg/>
                                          </p:spTgt>
                                        </p:tgtEl>
                                        <p:attrNameLst>
                                          <p:attrName>style.visibility</p:attrName>
                                        </p:attrNameLst>
                                      </p:cBhvr>
                                      <p:to>
                                        <p:strVal val="visible"/>
                                      </p:to>
                                    </p:set>
                                    <p:animEffect transition="in" filter="barn(outHorizontal)">
                                      <p:cBhvr>
                                        <p:cTn id="27" dur="1000"/>
                                        <p:tgtEl>
                                          <p:spTgt spid="12">
                                            <p:bg/>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12">
                                            <p:txEl>
                                              <p:pRg st="0" end="0"/>
                                            </p:txEl>
                                          </p:spTgt>
                                        </p:tgtEl>
                                        <p:attrNameLst>
                                          <p:attrName>style.visibility</p:attrName>
                                        </p:attrNameLst>
                                      </p:cBhvr>
                                      <p:to>
                                        <p:strVal val="visible"/>
                                      </p:to>
                                    </p:set>
                                    <p:animEffect transition="in" filter="wipe(up)">
                                      <p:cBhvr>
                                        <p:cTn id="30" dur="500"/>
                                        <p:tgtEl>
                                          <p:spTgt spid="12">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9">
                                            <p:bg/>
                                          </p:spTgt>
                                        </p:tgtEl>
                                        <p:attrNameLst>
                                          <p:attrName>style.visibility</p:attrName>
                                        </p:attrNameLst>
                                      </p:cBhvr>
                                      <p:to>
                                        <p:strVal val="visible"/>
                                      </p:to>
                                    </p:set>
                                    <p:animEffect transition="in" filter="wipe(left)">
                                      <p:cBhvr>
                                        <p:cTn id="35" dur="500"/>
                                        <p:tgtEl>
                                          <p:spTgt spid="9">
                                            <p:bg/>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9">
                                            <p:txEl>
                                              <p:pRg st="0" end="0"/>
                                            </p:txEl>
                                          </p:spTgt>
                                        </p:tgtEl>
                                        <p:attrNameLst>
                                          <p:attrName>style.visibility</p:attrName>
                                        </p:attrNameLst>
                                      </p:cBhvr>
                                      <p:to>
                                        <p:strVal val="visible"/>
                                      </p:to>
                                    </p:set>
                                    <p:animEffect transition="in" filter="wipe(left)">
                                      <p:cBhvr>
                                        <p:cTn id="38" dur="500"/>
                                        <p:tgtEl>
                                          <p:spTgt spid="9">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3">
                                            <p:bg/>
                                          </p:spTgt>
                                        </p:tgtEl>
                                        <p:attrNameLst>
                                          <p:attrName>style.visibility</p:attrName>
                                        </p:attrNameLst>
                                      </p:cBhvr>
                                      <p:to>
                                        <p:strVal val="visible"/>
                                      </p:to>
                                    </p:set>
                                    <p:animEffect transition="in" filter="wipe(left)">
                                      <p:cBhvr>
                                        <p:cTn id="43" dur="500"/>
                                        <p:tgtEl>
                                          <p:spTgt spid="13">
                                            <p:bg/>
                                          </p:spTgt>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3">
                                            <p:txEl>
                                              <p:pRg st="0" end="0"/>
                                            </p:txEl>
                                          </p:spTgt>
                                        </p:tgtEl>
                                        <p:attrNameLst>
                                          <p:attrName>style.visibility</p:attrName>
                                        </p:attrNameLst>
                                      </p:cBhvr>
                                      <p:to>
                                        <p:strVal val="visible"/>
                                      </p:to>
                                    </p:set>
                                    <p:animEffect transition="in" filter="wipe(left)">
                                      <p:cBhvr>
                                        <p:cTn id="46" dur="500"/>
                                        <p:tgtEl>
                                          <p:spTgt spid="13">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7">
                                            <p:bg/>
                                          </p:spTgt>
                                        </p:tgtEl>
                                        <p:attrNameLst>
                                          <p:attrName>style.visibility</p:attrName>
                                        </p:attrNameLst>
                                      </p:cBhvr>
                                      <p:to>
                                        <p:strVal val="visible"/>
                                      </p:to>
                                    </p:set>
                                    <p:animEffect transition="in" filter="wipe(left)">
                                      <p:cBhvr>
                                        <p:cTn id="51" dur="500"/>
                                        <p:tgtEl>
                                          <p:spTgt spid="17">
                                            <p:bg/>
                                          </p:spTgt>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7">
                                            <p:txEl>
                                              <p:pRg st="0" end="0"/>
                                            </p:txEl>
                                          </p:spTgt>
                                        </p:tgtEl>
                                        <p:attrNameLst>
                                          <p:attrName>style.visibility</p:attrName>
                                        </p:attrNameLst>
                                      </p:cBhvr>
                                      <p:to>
                                        <p:strVal val="visible"/>
                                      </p:to>
                                    </p:set>
                                    <p:animEffect transition="in" filter="wipe(left)">
                                      <p:cBhvr>
                                        <p:cTn id="54" dur="500"/>
                                        <p:tgtEl>
                                          <p:spTgt spid="17">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8">
                                            <p:bg/>
                                          </p:spTgt>
                                        </p:tgtEl>
                                        <p:attrNameLst>
                                          <p:attrName>style.visibility</p:attrName>
                                        </p:attrNameLst>
                                      </p:cBhvr>
                                      <p:to>
                                        <p:strVal val="visible"/>
                                      </p:to>
                                    </p:set>
                                    <p:animEffect transition="in" filter="wipe(left)">
                                      <p:cBhvr>
                                        <p:cTn id="59" dur="500"/>
                                        <p:tgtEl>
                                          <p:spTgt spid="18">
                                            <p:bg/>
                                          </p:spTgt>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18">
                                            <p:txEl>
                                              <p:pRg st="0" end="0"/>
                                            </p:txEl>
                                          </p:spTgt>
                                        </p:tgtEl>
                                        <p:attrNameLst>
                                          <p:attrName>style.visibility</p:attrName>
                                        </p:attrNameLst>
                                      </p:cBhvr>
                                      <p:to>
                                        <p:strVal val="visible"/>
                                      </p:to>
                                    </p:set>
                                    <p:animEffect transition="in" filter="wipe(left)">
                                      <p:cBhvr>
                                        <p:cTn id="62" dur="500"/>
                                        <p:tgtEl>
                                          <p:spTgt spid="18">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42" fill="hold" grpId="0" nodeType="clickEffect">
                                  <p:stCondLst>
                                    <p:cond delay="0"/>
                                  </p:stCondLst>
                                  <p:childTnLst>
                                    <p:set>
                                      <p:cBhvr>
                                        <p:cTn id="66" dur="1" fill="hold">
                                          <p:stCondLst>
                                            <p:cond delay="0"/>
                                          </p:stCondLst>
                                        </p:cTn>
                                        <p:tgtEl>
                                          <p:spTgt spid="15">
                                            <p:bg/>
                                          </p:spTgt>
                                        </p:tgtEl>
                                        <p:attrNameLst>
                                          <p:attrName>style.visibility</p:attrName>
                                        </p:attrNameLst>
                                      </p:cBhvr>
                                      <p:to>
                                        <p:strVal val="visible"/>
                                      </p:to>
                                    </p:set>
                                    <p:animEffect transition="in" filter="barn(outHorizontal)">
                                      <p:cBhvr>
                                        <p:cTn id="67" dur="1000"/>
                                        <p:tgtEl>
                                          <p:spTgt spid="15">
                                            <p:bg/>
                                          </p:spTgt>
                                        </p:tgtEl>
                                      </p:cBhvr>
                                    </p:animEffect>
                                  </p:childTnLst>
                                </p:cTn>
                              </p:par>
                              <p:par>
                                <p:cTn id="68" presetID="22" presetClass="entr" presetSubtype="1" fill="hold" grpId="0" nodeType="withEffect">
                                  <p:stCondLst>
                                    <p:cond delay="0"/>
                                  </p:stCondLst>
                                  <p:childTnLst>
                                    <p:set>
                                      <p:cBhvr>
                                        <p:cTn id="69" dur="1" fill="hold">
                                          <p:stCondLst>
                                            <p:cond delay="0"/>
                                          </p:stCondLst>
                                        </p:cTn>
                                        <p:tgtEl>
                                          <p:spTgt spid="15">
                                            <p:txEl>
                                              <p:pRg st="0" end="0"/>
                                            </p:txEl>
                                          </p:spTgt>
                                        </p:tgtEl>
                                        <p:attrNameLst>
                                          <p:attrName>style.visibility</p:attrName>
                                        </p:attrNameLst>
                                      </p:cBhvr>
                                      <p:to>
                                        <p:strVal val="visible"/>
                                      </p:to>
                                    </p:set>
                                    <p:animEffect transition="in" filter="wipe(up)">
                                      <p:cBhvr>
                                        <p:cTn id="70" dur="500"/>
                                        <p:tgtEl>
                                          <p:spTgt spid="15">
                                            <p:txEl>
                                              <p:pRg st="0" end="0"/>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16">
                                            <p:bg/>
                                          </p:spTgt>
                                        </p:tgtEl>
                                        <p:attrNameLst>
                                          <p:attrName>style.visibility</p:attrName>
                                        </p:attrNameLst>
                                      </p:cBhvr>
                                      <p:to>
                                        <p:strVal val="visible"/>
                                      </p:to>
                                    </p:set>
                                    <p:animEffect transition="in" filter="wipe(left)">
                                      <p:cBhvr>
                                        <p:cTn id="75" dur="500"/>
                                        <p:tgtEl>
                                          <p:spTgt spid="16">
                                            <p:bg/>
                                          </p:spTgt>
                                        </p:tgtEl>
                                      </p:cBhvr>
                                    </p:animEffect>
                                  </p:childTnLst>
                                </p:cTn>
                              </p:par>
                              <p:par>
                                <p:cTn id="76" presetID="22" presetClass="entr" presetSubtype="8" fill="hold" grpId="0" nodeType="withEffect">
                                  <p:stCondLst>
                                    <p:cond delay="0"/>
                                  </p:stCondLst>
                                  <p:childTnLst>
                                    <p:set>
                                      <p:cBhvr>
                                        <p:cTn id="77" dur="1" fill="hold">
                                          <p:stCondLst>
                                            <p:cond delay="0"/>
                                          </p:stCondLst>
                                        </p:cTn>
                                        <p:tgtEl>
                                          <p:spTgt spid="16">
                                            <p:txEl>
                                              <p:pRg st="0" end="0"/>
                                            </p:txEl>
                                          </p:spTgt>
                                        </p:tgtEl>
                                        <p:attrNameLst>
                                          <p:attrName>style.visibility</p:attrName>
                                        </p:attrNameLst>
                                      </p:cBhvr>
                                      <p:to>
                                        <p:strVal val="visible"/>
                                      </p:to>
                                    </p:set>
                                    <p:animEffect transition="in" filter="wipe(left)">
                                      <p:cBhvr>
                                        <p:cTn id="78" dur="500"/>
                                        <p:tgtEl>
                                          <p:spTgt spid="16">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14">
                                            <p:bg/>
                                          </p:spTgt>
                                        </p:tgtEl>
                                        <p:attrNameLst>
                                          <p:attrName>style.visibility</p:attrName>
                                        </p:attrNameLst>
                                      </p:cBhvr>
                                      <p:to>
                                        <p:strVal val="visible"/>
                                      </p:to>
                                    </p:set>
                                    <p:animEffect transition="in" filter="wipe(left)">
                                      <p:cBhvr>
                                        <p:cTn id="83" dur="500"/>
                                        <p:tgtEl>
                                          <p:spTgt spid="14">
                                            <p:bg/>
                                          </p:spTgt>
                                        </p:tgtEl>
                                      </p:cBhvr>
                                    </p:animEffect>
                                  </p:childTnLst>
                                </p:cTn>
                              </p:par>
                              <p:par>
                                <p:cTn id="84" presetID="22" presetClass="entr" presetSubtype="8" fill="hold" grpId="0" nodeType="withEffect">
                                  <p:stCondLst>
                                    <p:cond delay="0"/>
                                  </p:stCondLst>
                                  <p:childTnLst>
                                    <p:set>
                                      <p:cBhvr>
                                        <p:cTn id="85" dur="1" fill="hold">
                                          <p:stCondLst>
                                            <p:cond delay="0"/>
                                          </p:stCondLst>
                                        </p:cTn>
                                        <p:tgtEl>
                                          <p:spTgt spid="14">
                                            <p:txEl>
                                              <p:pRg st="0" end="0"/>
                                            </p:txEl>
                                          </p:spTgt>
                                        </p:tgtEl>
                                        <p:attrNameLst>
                                          <p:attrName>style.visibility</p:attrName>
                                        </p:attrNameLst>
                                      </p:cBhvr>
                                      <p:to>
                                        <p:strVal val="visible"/>
                                      </p:to>
                                    </p:set>
                                    <p:animEffect transition="in" filter="wipe(left)">
                                      <p:cBhvr>
                                        <p:cTn id="86"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animBg="1"/>
      <p:bldP spid="12" grpId="0" uiExpand="1" build="p" animBg="1"/>
      <p:bldP spid="9" grpId="0" uiExpand="1" build="p" animBg="1"/>
      <p:bldP spid="10" grpId="0" uiExpand="1" build="p" animBg="1"/>
      <p:bldP spid="11" grpId="0" uiExpand="1" build="p" animBg="1"/>
      <p:bldP spid="14" grpId="0" build="p" animBg="1"/>
      <p:bldP spid="15" grpId="0" build="p" animBg="1"/>
      <p:bldP spid="16" grpId="0" build="p" animBg="1"/>
      <p:bldP spid="17" grpId="0" build="p" animBg="1"/>
      <p:bldP spid="18"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Autofit/>
          </a:bodyPr>
          <a:lstStyle/>
          <a:p>
            <a:r>
              <a:rPr kumimoji="1" lang="ja-JP" altLang="en-US" dirty="0" smtClean="0"/>
              <a:t>第三人利益契約（</a:t>
            </a:r>
            <a:r>
              <a:rPr kumimoji="1" lang="en-US" altLang="ja-JP" dirty="0" smtClean="0"/>
              <a:t>1/2</a:t>
            </a:r>
            <a:r>
              <a:rPr kumimoji="1" lang="ja-JP" altLang="en-US" dirty="0" smtClean="0"/>
              <a:t>）</a:t>
            </a:r>
            <a:endParaRPr kumimoji="1" lang="ja-JP" altLang="en-US" dirty="0"/>
          </a:p>
        </p:txBody>
      </p:sp>
      <p:sp>
        <p:nvSpPr>
          <p:cNvPr id="5" name="テキスト プレースホルダー 4"/>
          <p:cNvSpPr>
            <a:spLocks noGrp="1"/>
          </p:cNvSpPr>
          <p:nvPr>
            <p:ph type="body" idx="1"/>
          </p:nvPr>
        </p:nvSpPr>
        <p:spPr/>
        <p:txBody>
          <a:bodyPr/>
          <a:lstStyle/>
          <a:p>
            <a:r>
              <a:rPr kumimoji="1" lang="ja-JP" altLang="en-US" dirty="0" smtClean="0"/>
              <a:t>中華民国 民法</a:t>
            </a:r>
            <a:endParaRPr kumimoji="1" lang="ja-JP" altLang="en-US" dirty="0"/>
          </a:p>
        </p:txBody>
      </p:sp>
      <p:sp>
        <p:nvSpPr>
          <p:cNvPr id="2" name="コンテンツ プレースホルダー 1"/>
          <p:cNvSpPr>
            <a:spLocks noGrp="1"/>
          </p:cNvSpPr>
          <p:nvPr>
            <p:ph sz="half" idx="2"/>
          </p:nvPr>
        </p:nvSpPr>
        <p:spPr>
          <a:xfrm>
            <a:off x="378372" y="2505075"/>
            <a:ext cx="5619203" cy="3684588"/>
          </a:xfrm>
        </p:spPr>
        <p:txBody>
          <a:bodyPr>
            <a:normAutofit fontScale="55000" lnSpcReduction="20000"/>
          </a:bodyPr>
          <a:lstStyle/>
          <a:p>
            <a:pPr>
              <a:lnSpc>
                <a:spcPct val="120000"/>
              </a:lnSpc>
            </a:pPr>
            <a:r>
              <a:rPr lang="ja-JP" altLang="en-US" sz="4400" b="1" dirty="0" smtClean="0"/>
              <a:t>第</a:t>
            </a:r>
            <a:r>
              <a:rPr lang="en-US" altLang="ja-JP" sz="4400" b="1" dirty="0" smtClean="0"/>
              <a:t>269</a:t>
            </a:r>
            <a:r>
              <a:rPr lang="ja-JP" altLang="en-US" sz="4400" b="1" dirty="0"/>
              <a:t>条</a:t>
            </a:r>
            <a:r>
              <a:rPr lang="ja-JP" altLang="en-US" sz="4400" dirty="0" smtClean="0"/>
              <a:t>（第三人利益契約</a:t>
            </a:r>
            <a:r>
              <a:rPr lang="ja-JP" altLang="en-US" sz="4400" dirty="0"/>
              <a:t>）</a:t>
            </a:r>
          </a:p>
          <a:p>
            <a:pPr marL="536575" lvl="1" indent="-268288">
              <a:lnSpc>
                <a:spcPct val="120000"/>
              </a:lnSpc>
            </a:pPr>
            <a:r>
              <a:rPr lang="ja-JP" altLang="en-US" sz="3300" dirty="0"/>
              <a:t>①契約によって第三者に対して給付すべきことを定めたときは、債権者は、債務者に対して第三者に給付をすることを請求することができる。その第三者もまた、債務者に対して直接に給付を請求する権利を有する。</a:t>
            </a:r>
          </a:p>
          <a:p>
            <a:pPr marL="536575" lvl="1" indent="-268288">
              <a:lnSpc>
                <a:spcPct val="120000"/>
              </a:lnSpc>
            </a:pPr>
            <a:r>
              <a:rPr lang="ja-JP" altLang="en-US" sz="3300" dirty="0"/>
              <a:t>②第三者が前項に定める契約についてその利益を享受する意思を表示しない以前には、当事者は、その契約を変更し、又は取り消すことができる。</a:t>
            </a:r>
          </a:p>
          <a:p>
            <a:pPr marL="536575" lvl="1" indent="-268288">
              <a:lnSpc>
                <a:spcPct val="120000"/>
              </a:lnSpc>
            </a:pPr>
            <a:r>
              <a:rPr lang="ja-JP" altLang="en-US" sz="3300" dirty="0"/>
              <a:t>③第三者が、当事者の一方に対してその契約の利益を享受することを望まない旨を表示したときは、初めからその権利を取得しなかったものとみなす</a:t>
            </a:r>
            <a:r>
              <a:rPr lang="ja-JP" altLang="en-US" sz="3300" dirty="0" smtClean="0"/>
              <a:t>。</a:t>
            </a:r>
            <a:endParaRPr lang="ja-JP" altLang="en-US" sz="3300" dirty="0"/>
          </a:p>
        </p:txBody>
      </p:sp>
      <p:sp>
        <p:nvSpPr>
          <p:cNvPr id="7" name="テキスト プレースホルダー 6"/>
          <p:cNvSpPr>
            <a:spLocks noGrp="1"/>
          </p:cNvSpPr>
          <p:nvPr>
            <p:ph type="body" sz="quarter" idx="3"/>
          </p:nvPr>
        </p:nvSpPr>
        <p:spPr>
          <a:xfrm>
            <a:off x="6172200" y="1681163"/>
            <a:ext cx="5566152" cy="823912"/>
          </a:xfrm>
        </p:spPr>
        <p:txBody>
          <a:bodyPr>
            <a:normAutofit/>
          </a:bodyPr>
          <a:lstStyle/>
          <a:p>
            <a:r>
              <a:rPr kumimoji="1" lang="ja-JP" altLang="en-US" dirty="0" smtClean="0"/>
              <a:t>第三人利益契約の構造</a:t>
            </a:r>
            <a:endParaRPr kumimoji="1" lang="ja-JP" altLang="en-US" dirty="0"/>
          </a:p>
        </p:txBody>
      </p:sp>
      <p:sp>
        <p:nvSpPr>
          <p:cNvPr id="14" name="右矢印 13"/>
          <p:cNvSpPr/>
          <p:nvPr/>
        </p:nvSpPr>
        <p:spPr>
          <a:xfrm rot="2286468">
            <a:off x="6178101" y="4024850"/>
            <a:ext cx="4038149" cy="944413"/>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dirty="0" smtClean="0"/>
              <a:t>直接請求権</a:t>
            </a:r>
            <a:endParaRPr kumimoji="1" lang="ja-JP" altLang="en-US" sz="2400" dirty="0"/>
          </a:p>
        </p:txBody>
      </p:sp>
      <p:sp>
        <p:nvSpPr>
          <p:cNvPr id="15" name="上下矢印 14"/>
          <p:cNvSpPr/>
          <p:nvPr/>
        </p:nvSpPr>
        <p:spPr>
          <a:xfrm>
            <a:off x="9579160" y="2979605"/>
            <a:ext cx="2226874" cy="2792678"/>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smtClean="0"/>
              <a:t>第三人利益</a:t>
            </a:r>
            <a:r>
              <a:rPr kumimoji="1" lang="en-US" altLang="ja-JP" sz="2400" dirty="0" smtClean="0"/>
              <a:t/>
            </a:r>
            <a:br>
              <a:rPr kumimoji="1" lang="en-US" altLang="ja-JP" sz="2400" dirty="0" smtClean="0"/>
            </a:br>
            <a:r>
              <a:rPr kumimoji="1" lang="ja-JP" altLang="en-US" sz="2400" dirty="0" smtClean="0"/>
              <a:t>契約</a:t>
            </a:r>
            <a:endParaRPr kumimoji="1" lang="ja-JP" altLang="en-US" sz="2400" dirty="0"/>
          </a:p>
        </p:txBody>
      </p:sp>
      <p:sp>
        <p:nvSpPr>
          <p:cNvPr id="16" name="円/楕円 15"/>
          <p:cNvSpPr/>
          <p:nvPr/>
        </p:nvSpPr>
        <p:spPr>
          <a:xfrm>
            <a:off x="6187494" y="2714172"/>
            <a:ext cx="2091509" cy="9144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dirty="0" smtClean="0"/>
              <a:t>第三者（受益人）</a:t>
            </a:r>
            <a:endParaRPr kumimoji="1" lang="ja-JP" altLang="en-US" sz="2400" dirty="0"/>
          </a:p>
        </p:txBody>
      </p:sp>
      <p:sp>
        <p:nvSpPr>
          <p:cNvPr id="17" name="円/楕円 16"/>
          <p:cNvSpPr/>
          <p:nvPr/>
        </p:nvSpPr>
        <p:spPr>
          <a:xfrm>
            <a:off x="9646843" y="2714172"/>
            <a:ext cx="2091509" cy="914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400" dirty="0" smtClean="0"/>
              <a:t>債権者（要約人）</a:t>
            </a:r>
            <a:endParaRPr kumimoji="1" lang="ja-JP" altLang="en-US" sz="2400" dirty="0"/>
          </a:p>
        </p:txBody>
      </p:sp>
      <p:sp>
        <p:nvSpPr>
          <p:cNvPr id="18" name="円/楕円 17"/>
          <p:cNvSpPr/>
          <p:nvPr/>
        </p:nvSpPr>
        <p:spPr>
          <a:xfrm>
            <a:off x="9646843" y="5159829"/>
            <a:ext cx="2091509"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smtClean="0"/>
              <a:t>債務者（承擔人）</a:t>
            </a:r>
            <a:endParaRPr kumimoji="1" lang="ja-JP" altLang="en-US" sz="2400" dirty="0"/>
          </a:p>
        </p:txBody>
      </p:sp>
      <p:sp>
        <p:nvSpPr>
          <p:cNvPr id="3" name="日付プレースホルダー 2"/>
          <p:cNvSpPr>
            <a:spLocks noGrp="1"/>
          </p:cNvSpPr>
          <p:nvPr>
            <p:ph type="dt" sz="half" idx="10"/>
          </p:nvPr>
        </p:nvSpPr>
        <p:spPr/>
        <p:txBody>
          <a:bodyPr/>
          <a:lstStyle/>
          <a:p>
            <a:r>
              <a:rPr kumimoji="1" lang="en-US" altLang="ja-JP" smtClean="0"/>
              <a:t>2017/4/27</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2017</a:t>
            </a:r>
            <a:endParaRPr kumimoji="1" lang="ja-JP" altLang="en-US"/>
          </a:p>
        </p:txBody>
      </p:sp>
      <p:sp>
        <p:nvSpPr>
          <p:cNvPr id="8" name="スライド番号プレースホルダー 7"/>
          <p:cNvSpPr>
            <a:spLocks noGrp="1"/>
          </p:cNvSpPr>
          <p:nvPr>
            <p:ph type="sldNum" sz="quarter" idx="12"/>
          </p:nvPr>
        </p:nvSpPr>
        <p:spPr/>
        <p:txBody>
          <a:bodyPr/>
          <a:lstStyle/>
          <a:p>
            <a:fld id="{05180EEA-1EDD-42BF-A33E-56271E54F7B8}" type="slidenum">
              <a:rPr kumimoji="1" lang="ja-JP" altLang="en-US" smtClean="0"/>
              <a:t>6</a:t>
            </a:fld>
            <a:endParaRPr kumimoji="1" lang="ja-JP" altLang="en-US"/>
          </a:p>
        </p:txBody>
      </p:sp>
    </p:spTree>
    <p:extLst>
      <p:ext uri="{BB962C8B-B14F-4D97-AF65-F5344CB8AC3E}">
        <p14:creationId xmlns:p14="http://schemas.microsoft.com/office/powerpoint/2010/main" val="1230180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4000"/>
                                        <p:tgtEl>
                                          <p:spTgt spid="2">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750"/>
                                        <p:tgtEl>
                                          <p:spTgt spid="17"/>
                                        </p:tgtEl>
                                      </p:cBhvr>
                                    </p:animEffect>
                                  </p:childTnLst>
                                </p:cTn>
                              </p:par>
                              <p:par>
                                <p:cTn id="16" presetID="22" presetClass="entr" presetSubtype="8" fill="hold" grpId="0" nodeType="withEffect">
                                  <p:stCondLst>
                                    <p:cond delay="750"/>
                                  </p:stCondLst>
                                  <p:childTnLst>
                                    <p:set>
                                      <p:cBhvr>
                                        <p:cTn id="17" dur="1" fill="hold">
                                          <p:stCondLst>
                                            <p:cond delay="0"/>
                                          </p:stCondLst>
                                        </p:cTn>
                                        <p:tgtEl>
                                          <p:spTgt spid="18"/>
                                        </p:tgtEl>
                                        <p:attrNameLst>
                                          <p:attrName>style.visibility</p:attrName>
                                        </p:attrNameLst>
                                      </p:cBhvr>
                                      <p:to>
                                        <p:strVal val="visible"/>
                                      </p:to>
                                    </p:set>
                                    <p:animEffect transition="in" filter="wipe(left)">
                                      <p:cBhvr>
                                        <p:cTn id="18" dur="750"/>
                                        <p:tgtEl>
                                          <p:spTgt spid="18"/>
                                        </p:tgtEl>
                                      </p:cBhvr>
                                    </p:animEffect>
                                  </p:childTnLst>
                                </p:cTn>
                              </p:par>
                              <p:par>
                                <p:cTn id="19" presetID="16" presetClass="entr" presetSubtype="42" fill="hold" grpId="0" nodeType="withEffect">
                                  <p:stCondLst>
                                    <p:cond delay="1500"/>
                                  </p:stCondLst>
                                  <p:childTnLst>
                                    <p:set>
                                      <p:cBhvr>
                                        <p:cTn id="20" dur="1" fill="hold">
                                          <p:stCondLst>
                                            <p:cond delay="0"/>
                                          </p:stCondLst>
                                        </p:cTn>
                                        <p:tgtEl>
                                          <p:spTgt spid="15"/>
                                        </p:tgtEl>
                                        <p:attrNameLst>
                                          <p:attrName>style.visibility</p:attrName>
                                        </p:attrNameLst>
                                      </p:cBhvr>
                                      <p:to>
                                        <p:strVal val="visible"/>
                                      </p:to>
                                    </p:set>
                                    <p:animEffect transition="in" filter="barn(outHorizontal)">
                                      <p:cBhvr>
                                        <p:cTn id="21" dur="750"/>
                                        <p:tgtEl>
                                          <p:spTgt spid="15"/>
                                        </p:tgtEl>
                                      </p:cBhvr>
                                    </p:animEffect>
                                  </p:childTnLst>
                                </p:cTn>
                              </p:par>
                              <p:par>
                                <p:cTn id="22" presetID="22" presetClass="entr" presetSubtype="8" fill="hold" grpId="0" nodeType="withEffect">
                                  <p:stCondLst>
                                    <p:cond delay="2250"/>
                                  </p:stCondLst>
                                  <p:childTnLst>
                                    <p:set>
                                      <p:cBhvr>
                                        <p:cTn id="23" dur="1" fill="hold">
                                          <p:stCondLst>
                                            <p:cond delay="0"/>
                                          </p:stCondLst>
                                        </p:cTn>
                                        <p:tgtEl>
                                          <p:spTgt spid="16"/>
                                        </p:tgtEl>
                                        <p:attrNameLst>
                                          <p:attrName>style.visibility</p:attrName>
                                        </p:attrNameLst>
                                      </p:cBhvr>
                                      <p:to>
                                        <p:strVal val="visible"/>
                                      </p:to>
                                    </p:set>
                                    <p:animEffect transition="in" filter="wipe(left)">
                                      <p:cBhvr>
                                        <p:cTn id="24" dur="750"/>
                                        <p:tgtEl>
                                          <p:spTgt spid="16"/>
                                        </p:tgtEl>
                                      </p:cBhvr>
                                    </p:animEffect>
                                  </p:childTnLst>
                                </p:cTn>
                              </p:par>
                              <p:par>
                                <p:cTn id="25" presetID="22" presetClass="entr" presetSubtype="8" fill="hold" grpId="0" nodeType="withEffect">
                                  <p:stCondLst>
                                    <p:cond delay="300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75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wipe(up)">
                                      <p:cBhvr>
                                        <p:cTn id="32" dur="3000"/>
                                        <p:tgtEl>
                                          <p:spTgt spid="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Effect transition="in" filter="wipe(up)">
                                      <p:cBhvr>
                                        <p:cTn id="37" dur="3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上下矢印 14"/>
          <p:cNvSpPr/>
          <p:nvPr/>
        </p:nvSpPr>
        <p:spPr>
          <a:xfrm>
            <a:off x="9799884" y="2979605"/>
            <a:ext cx="2226874" cy="2792678"/>
          </a:xfrm>
          <a:prstGeom prst="up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smtClean="0"/>
              <a:t>第三人利益</a:t>
            </a:r>
            <a:r>
              <a:rPr kumimoji="1" lang="en-US" altLang="ja-JP" sz="2400" dirty="0" smtClean="0"/>
              <a:t/>
            </a:r>
            <a:br>
              <a:rPr kumimoji="1" lang="en-US" altLang="ja-JP" sz="2400" dirty="0" smtClean="0"/>
            </a:br>
            <a:r>
              <a:rPr kumimoji="1" lang="ja-JP" altLang="en-US" sz="2400" dirty="0" smtClean="0"/>
              <a:t>契約</a:t>
            </a:r>
            <a:endParaRPr kumimoji="1" lang="ja-JP" altLang="en-US" sz="2400" dirty="0"/>
          </a:p>
        </p:txBody>
      </p:sp>
      <p:sp>
        <p:nvSpPr>
          <p:cNvPr id="3" name="上矢印 2"/>
          <p:cNvSpPr/>
          <p:nvPr/>
        </p:nvSpPr>
        <p:spPr>
          <a:xfrm>
            <a:off x="9610692" y="4454774"/>
            <a:ext cx="780506" cy="1183874"/>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dirty="0" smtClean="0"/>
              <a:t>抗辯</a:t>
            </a:r>
            <a:endParaRPr kumimoji="1" lang="ja-JP" altLang="en-US" sz="2400" dirty="0"/>
          </a:p>
        </p:txBody>
      </p:sp>
      <p:sp>
        <p:nvSpPr>
          <p:cNvPr id="4" name="タイトル 3"/>
          <p:cNvSpPr>
            <a:spLocks noGrp="1"/>
          </p:cNvSpPr>
          <p:nvPr>
            <p:ph type="title"/>
          </p:nvPr>
        </p:nvSpPr>
        <p:spPr/>
        <p:txBody>
          <a:bodyPr>
            <a:noAutofit/>
          </a:bodyPr>
          <a:lstStyle/>
          <a:p>
            <a:r>
              <a:rPr kumimoji="1" lang="ja-JP" altLang="en-US" dirty="0" smtClean="0"/>
              <a:t>第三人利益契約（</a:t>
            </a:r>
            <a:r>
              <a:rPr kumimoji="1" lang="en-US" altLang="ja-JP" dirty="0" smtClean="0"/>
              <a:t>2/2</a:t>
            </a:r>
            <a:r>
              <a:rPr kumimoji="1" lang="ja-JP" altLang="en-US" dirty="0" smtClean="0"/>
              <a:t>）</a:t>
            </a:r>
            <a:endParaRPr kumimoji="1" lang="ja-JP" altLang="en-US" dirty="0"/>
          </a:p>
        </p:txBody>
      </p:sp>
      <p:sp>
        <p:nvSpPr>
          <p:cNvPr id="5" name="テキスト プレースホルダー 4"/>
          <p:cNvSpPr>
            <a:spLocks noGrp="1"/>
          </p:cNvSpPr>
          <p:nvPr>
            <p:ph type="body" idx="1"/>
          </p:nvPr>
        </p:nvSpPr>
        <p:spPr/>
        <p:txBody>
          <a:bodyPr/>
          <a:lstStyle/>
          <a:p>
            <a:r>
              <a:rPr kumimoji="1" lang="ja-JP" altLang="en-US" dirty="0" smtClean="0"/>
              <a:t>中華民国 民法</a:t>
            </a:r>
            <a:endParaRPr kumimoji="1" lang="ja-JP" altLang="en-US" dirty="0"/>
          </a:p>
        </p:txBody>
      </p:sp>
      <p:sp>
        <p:nvSpPr>
          <p:cNvPr id="2" name="コンテンツ プレースホルダー 1"/>
          <p:cNvSpPr>
            <a:spLocks noGrp="1"/>
          </p:cNvSpPr>
          <p:nvPr>
            <p:ph sz="half" idx="2"/>
          </p:nvPr>
        </p:nvSpPr>
        <p:spPr>
          <a:xfrm>
            <a:off x="378372" y="2505075"/>
            <a:ext cx="5619203" cy="3684588"/>
          </a:xfrm>
        </p:spPr>
        <p:txBody>
          <a:bodyPr>
            <a:normAutofit fontScale="77500" lnSpcReduction="20000"/>
          </a:bodyPr>
          <a:lstStyle/>
          <a:p>
            <a:pPr>
              <a:lnSpc>
                <a:spcPct val="120000"/>
              </a:lnSpc>
            </a:pPr>
            <a:r>
              <a:rPr lang="ja-JP" altLang="en-US" sz="4400" b="1" dirty="0" smtClean="0"/>
              <a:t>第</a:t>
            </a:r>
            <a:r>
              <a:rPr lang="en-US" altLang="ja-JP" sz="4400" b="1" dirty="0" smtClean="0"/>
              <a:t>270</a:t>
            </a:r>
            <a:r>
              <a:rPr lang="ja-JP" altLang="en-US" sz="4400" b="1" dirty="0" smtClean="0"/>
              <a:t>条（第三人利益契約における債務者の抗辯）</a:t>
            </a:r>
          </a:p>
          <a:p>
            <a:pPr lvl="1">
              <a:lnSpc>
                <a:spcPct val="120000"/>
              </a:lnSpc>
            </a:pPr>
            <a:r>
              <a:rPr lang="ja-JP" altLang="en-US" sz="4000" b="1" dirty="0" smtClean="0"/>
              <a:t>前条に定める債務者は、契約から生ずる一切の抗辨を以て利益を受けるべき第三者に対抗することができる。</a:t>
            </a:r>
            <a:endParaRPr lang="ja-JP" altLang="en-US" sz="2900" dirty="0"/>
          </a:p>
        </p:txBody>
      </p:sp>
      <p:sp>
        <p:nvSpPr>
          <p:cNvPr id="7" name="テキスト プレースホルダー 6"/>
          <p:cNvSpPr>
            <a:spLocks noGrp="1"/>
          </p:cNvSpPr>
          <p:nvPr>
            <p:ph type="body" sz="quarter" idx="3"/>
          </p:nvPr>
        </p:nvSpPr>
        <p:spPr>
          <a:xfrm>
            <a:off x="6172200" y="1681163"/>
            <a:ext cx="5566152" cy="823912"/>
          </a:xfrm>
        </p:spPr>
        <p:txBody>
          <a:bodyPr>
            <a:normAutofit/>
          </a:bodyPr>
          <a:lstStyle/>
          <a:p>
            <a:r>
              <a:rPr kumimoji="1" lang="ja-JP" altLang="en-US" dirty="0" smtClean="0"/>
              <a:t>第三人利益契約の</a:t>
            </a:r>
            <a:r>
              <a:rPr lang="ja-JP" altLang="en-US" dirty="0" smtClean="0"/>
              <a:t>抗</a:t>
            </a:r>
            <a:r>
              <a:rPr lang="ja-JP" altLang="en-US" dirty="0"/>
              <a:t>辯</a:t>
            </a:r>
            <a:endParaRPr kumimoji="1" lang="ja-JP" altLang="en-US" dirty="0"/>
          </a:p>
        </p:txBody>
      </p:sp>
      <p:sp>
        <p:nvSpPr>
          <p:cNvPr id="14" name="右矢印 13"/>
          <p:cNvSpPr/>
          <p:nvPr/>
        </p:nvSpPr>
        <p:spPr>
          <a:xfrm rot="2284868">
            <a:off x="5935467" y="4082460"/>
            <a:ext cx="4371841" cy="944413"/>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dirty="0" smtClean="0"/>
              <a:t>直接請求権</a:t>
            </a:r>
            <a:endParaRPr kumimoji="1" lang="ja-JP" altLang="en-US" sz="2400" dirty="0"/>
          </a:p>
        </p:txBody>
      </p:sp>
      <p:sp>
        <p:nvSpPr>
          <p:cNvPr id="16" name="円/楕円 15"/>
          <p:cNvSpPr/>
          <p:nvPr/>
        </p:nvSpPr>
        <p:spPr>
          <a:xfrm>
            <a:off x="5966770" y="2635342"/>
            <a:ext cx="2136327" cy="9144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dirty="0" smtClean="0"/>
              <a:t>第三人（受益人）</a:t>
            </a:r>
            <a:endParaRPr kumimoji="1" lang="ja-JP" altLang="en-US" sz="2400" dirty="0"/>
          </a:p>
        </p:txBody>
      </p:sp>
      <p:sp>
        <p:nvSpPr>
          <p:cNvPr id="17" name="円/楕円 16"/>
          <p:cNvSpPr/>
          <p:nvPr/>
        </p:nvSpPr>
        <p:spPr>
          <a:xfrm>
            <a:off x="9820269" y="2635342"/>
            <a:ext cx="2091509" cy="914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400" dirty="0" smtClean="0"/>
              <a:t>債権人（要約人）</a:t>
            </a:r>
            <a:endParaRPr kumimoji="1" lang="ja-JP" altLang="en-US" sz="2400" dirty="0"/>
          </a:p>
        </p:txBody>
      </p:sp>
      <p:sp>
        <p:nvSpPr>
          <p:cNvPr id="18" name="円/楕円 17"/>
          <p:cNvSpPr/>
          <p:nvPr/>
        </p:nvSpPr>
        <p:spPr>
          <a:xfrm>
            <a:off x="9820269" y="5349021"/>
            <a:ext cx="2091509"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smtClean="0"/>
              <a:t>債務人　（承擔人）</a:t>
            </a:r>
            <a:endParaRPr kumimoji="1" lang="ja-JP" altLang="en-US" sz="2400" dirty="0"/>
          </a:p>
        </p:txBody>
      </p:sp>
      <p:sp>
        <p:nvSpPr>
          <p:cNvPr id="6" name="日付プレースホルダー 5"/>
          <p:cNvSpPr>
            <a:spLocks noGrp="1"/>
          </p:cNvSpPr>
          <p:nvPr>
            <p:ph type="dt" sz="half" idx="10"/>
          </p:nvPr>
        </p:nvSpPr>
        <p:spPr/>
        <p:txBody>
          <a:bodyPr/>
          <a:lstStyle/>
          <a:p>
            <a:r>
              <a:rPr kumimoji="1" lang="en-US" altLang="ja-JP" smtClean="0"/>
              <a:t>2017/4/27</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KAGAYAMA Shigeru, 2017</a:t>
            </a:r>
            <a:endParaRPr kumimoji="1" lang="ja-JP" altLang="en-US"/>
          </a:p>
        </p:txBody>
      </p:sp>
      <p:sp>
        <p:nvSpPr>
          <p:cNvPr id="9" name="スライド番号プレースホルダー 8"/>
          <p:cNvSpPr>
            <a:spLocks noGrp="1"/>
          </p:cNvSpPr>
          <p:nvPr>
            <p:ph type="sldNum" sz="quarter" idx="12"/>
          </p:nvPr>
        </p:nvSpPr>
        <p:spPr/>
        <p:txBody>
          <a:bodyPr/>
          <a:lstStyle/>
          <a:p>
            <a:fld id="{05180EEA-1EDD-42BF-A33E-56271E54F7B8}" type="slidenum">
              <a:rPr kumimoji="1" lang="ja-JP" altLang="en-US" smtClean="0"/>
              <a:t>7</a:t>
            </a:fld>
            <a:endParaRPr kumimoji="1" lang="ja-JP" altLang="en-US"/>
          </a:p>
        </p:txBody>
      </p:sp>
    </p:spTree>
    <p:extLst>
      <p:ext uri="{BB962C8B-B14F-4D97-AF65-F5344CB8AC3E}">
        <p14:creationId xmlns:p14="http://schemas.microsoft.com/office/powerpoint/2010/main" val="16408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1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left)">
                                      <p:cBhvr>
                                        <p:cTn id="10" dur="750"/>
                                        <p:tgtEl>
                                          <p:spTgt spid="17"/>
                                        </p:tgtEl>
                                      </p:cBhvr>
                                    </p:animEffect>
                                  </p:childTnLst>
                                </p:cTn>
                              </p:par>
                              <p:par>
                                <p:cTn id="11" presetID="22" presetClass="entr" presetSubtype="8" fill="hold" grpId="0" nodeType="withEffect">
                                  <p:stCondLst>
                                    <p:cond delay="75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750"/>
                                        <p:tgtEl>
                                          <p:spTgt spid="18"/>
                                        </p:tgtEl>
                                      </p:cBhvr>
                                    </p:animEffect>
                                  </p:childTnLst>
                                </p:cTn>
                              </p:par>
                              <p:par>
                                <p:cTn id="14" presetID="16" presetClass="entr" presetSubtype="42" fill="hold" grpId="0" nodeType="withEffect">
                                  <p:stCondLst>
                                    <p:cond delay="1750"/>
                                  </p:stCondLst>
                                  <p:childTnLst>
                                    <p:set>
                                      <p:cBhvr>
                                        <p:cTn id="15" dur="1" fill="hold">
                                          <p:stCondLst>
                                            <p:cond delay="0"/>
                                          </p:stCondLst>
                                        </p:cTn>
                                        <p:tgtEl>
                                          <p:spTgt spid="15"/>
                                        </p:tgtEl>
                                        <p:attrNameLst>
                                          <p:attrName>style.visibility</p:attrName>
                                        </p:attrNameLst>
                                      </p:cBhvr>
                                      <p:to>
                                        <p:strVal val="visible"/>
                                      </p:to>
                                    </p:set>
                                    <p:animEffect transition="in" filter="barn(outHorizontal)">
                                      <p:cBhvr>
                                        <p:cTn id="16" dur="750"/>
                                        <p:tgtEl>
                                          <p:spTgt spid="15"/>
                                        </p:tgtEl>
                                      </p:cBhvr>
                                    </p:animEffect>
                                  </p:childTnLst>
                                </p:cTn>
                              </p:par>
                              <p:par>
                                <p:cTn id="17" presetID="22" presetClass="entr" presetSubtype="8" fill="hold" grpId="0" nodeType="withEffect">
                                  <p:stCondLst>
                                    <p:cond delay="275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750"/>
                                        <p:tgtEl>
                                          <p:spTgt spid="16"/>
                                        </p:tgtEl>
                                      </p:cBhvr>
                                    </p:animEffect>
                                  </p:childTnLst>
                                </p:cTn>
                              </p:par>
                              <p:par>
                                <p:cTn id="20" presetID="22" presetClass="entr" presetSubtype="8" fill="hold" grpId="0" nodeType="withEffect">
                                  <p:stCondLst>
                                    <p:cond delay="375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75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wipe(up)">
                                      <p:cBhvr>
                                        <p:cTn id="27" dur="3000"/>
                                        <p:tgtEl>
                                          <p:spTgt spid="2">
                                            <p:txEl>
                                              <p:pRg st="1" end="1"/>
                                            </p:txEl>
                                          </p:spTgt>
                                        </p:tgtEl>
                                      </p:cBhvr>
                                    </p:animEffect>
                                  </p:childTnLst>
                                </p:cTn>
                              </p:par>
                              <p:par>
                                <p:cTn id="28" presetID="22" presetClass="entr" presetSubtype="4" fill="hold" grpId="0" nodeType="withEffect">
                                  <p:stCondLst>
                                    <p:cond delay="250"/>
                                  </p:stCondLst>
                                  <p:childTnLst>
                                    <p:set>
                                      <p:cBhvr>
                                        <p:cTn id="29" dur="1" fill="hold">
                                          <p:stCondLst>
                                            <p:cond delay="0"/>
                                          </p:stCondLst>
                                        </p:cTn>
                                        <p:tgtEl>
                                          <p:spTgt spid="3"/>
                                        </p:tgtEl>
                                        <p:attrNameLst>
                                          <p:attrName>style.visibility</p:attrName>
                                        </p:attrNameLst>
                                      </p:cBhvr>
                                      <p:to>
                                        <p:strVal val="visible"/>
                                      </p:to>
                                    </p:set>
                                    <p:animEffect transition="in" filter="wipe(down)">
                                      <p:cBhvr>
                                        <p:cTn id="30" dur="750"/>
                                        <p:tgtEl>
                                          <p:spTgt spid="3"/>
                                        </p:tgtEl>
                                      </p:cBhvr>
                                    </p:animEffect>
                                  </p:childTnLst>
                                </p:cTn>
                              </p:par>
                              <p:par>
                                <p:cTn id="31" presetID="8" presetClass="emph" presetSubtype="0" fill="hold" grpId="1" nodeType="withEffect">
                                  <p:stCondLst>
                                    <p:cond delay="1500"/>
                                  </p:stCondLst>
                                  <p:childTnLst>
                                    <p:animRot by="-2700000">
                                      <p:cBhvr>
                                        <p:cTn id="32" dur="15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 grpId="0" animBg="1"/>
      <p:bldP spid="3" grpId="1" animBg="1"/>
      <p:bldP spid="2" grpId="0" uiExpand="1" build="p"/>
      <p:bldP spid="14"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a:bodyPr>
          <a:lstStyle/>
          <a:p>
            <a:r>
              <a:rPr kumimoji="1" lang="ja-JP" altLang="en-US" sz="4800" dirty="0" smtClean="0"/>
              <a:t>第三人利益契約の典型例（</a:t>
            </a:r>
            <a:r>
              <a:rPr kumimoji="1" lang="en-US" altLang="ja-JP" sz="4800" dirty="0" smtClean="0"/>
              <a:t>1/3</a:t>
            </a:r>
            <a:r>
              <a:rPr kumimoji="1" lang="ja-JP" altLang="en-US" sz="4800" dirty="0" smtClean="0"/>
              <a:t>）</a:t>
            </a:r>
            <a:endParaRPr kumimoji="1" lang="ja-JP" altLang="en-US" sz="4800" dirty="0"/>
          </a:p>
        </p:txBody>
      </p:sp>
      <p:sp>
        <p:nvSpPr>
          <p:cNvPr id="8" name="コンテンツ プレースホルダー 20"/>
          <p:cNvSpPr txBox="1">
            <a:spLocks/>
          </p:cNvSpPr>
          <p:nvPr/>
        </p:nvSpPr>
        <p:spPr>
          <a:xfrm>
            <a:off x="1642907" y="1815871"/>
            <a:ext cx="8945683" cy="666528"/>
          </a:xfrm>
          <a:prstGeom prst="rect">
            <a:avLst/>
          </a:prstGeom>
        </p:spPr>
        <p:txBody>
          <a:bodyPr>
            <a:noAutofit/>
          </a:bodyPr>
          <a:lstStyle>
            <a:lvl1pPr marL="228600" indent="-22860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657350" indent="-28575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smtClean="0"/>
              <a:t>契約当事者の一方（承諾人）が，第三者（受益人）に対して直接債務を負担することを契約の相手方（要約人）に約束する契約（民法</a:t>
            </a:r>
            <a:r>
              <a:rPr lang="en-US" altLang="ja-JP" sz="2000" dirty="0" smtClean="0"/>
              <a:t>269</a:t>
            </a:r>
            <a:r>
              <a:rPr lang="ja-JP" altLang="en-US" sz="2000" dirty="0" smtClean="0"/>
              <a:t>条～</a:t>
            </a:r>
            <a:r>
              <a:rPr lang="en-US" altLang="ja-JP" sz="2000" dirty="0" smtClean="0"/>
              <a:t>270</a:t>
            </a:r>
            <a:r>
              <a:rPr lang="ja-JP" altLang="en-US" sz="2000" dirty="0" smtClean="0"/>
              <a:t>条）。</a:t>
            </a:r>
            <a:endParaRPr lang="ja-JP" altLang="en-US" sz="2000" dirty="0"/>
          </a:p>
        </p:txBody>
      </p:sp>
      <p:sp>
        <p:nvSpPr>
          <p:cNvPr id="9" name="右矢印 8"/>
          <p:cNvSpPr/>
          <p:nvPr/>
        </p:nvSpPr>
        <p:spPr>
          <a:xfrm rot="3120906">
            <a:off x="5283507" y="4206541"/>
            <a:ext cx="2932340" cy="794615"/>
          </a:xfrm>
          <a:prstGeom prst="rightArrow">
            <a:avLst/>
          </a:prstGeom>
          <a:ln>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受益の意思表示</a:t>
            </a:r>
            <a:endParaRPr kumimoji="1" lang="ja-JP" altLang="en-US" dirty="0"/>
          </a:p>
        </p:txBody>
      </p:sp>
      <p:sp>
        <p:nvSpPr>
          <p:cNvPr id="10" name="テキスト ボックス 9"/>
          <p:cNvSpPr txBox="1"/>
          <p:nvPr/>
        </p:nvSpPr>
        <p:spPr>
          <a:xfrm>
            <a:off x="6668386" y="2537724"/>
            <a:ext cx="1152128" cy="369332"/>
          </a:xfrm>
          <a:prstGeom prst="rect">
            <a:avLst/>
          </a:prstGeom>
          <a:noFill/>
        </p:spPr>
        <p:txBody>
          <a:bodyPr wrap="square" rtlCol="0">
            <a:spAutoFit/>
          </a:bodyPr>
          <a:lstStyle/>
          <a:p>
            <a:pPr algn="ctr"/>
            <a:r>
              <a:rPr kumimoji="1" lang="ja-JP" altLang="en-US" dirty="0" smtClean="0"/>
              <a:t>対価関係</a:t>
            </a:r>
            <a:endParaRPr kumimoji="1" lang="ja-JP" altLang="en-US" dirty="0"/>
          </a:p>
        </p:txBody>
      </p:sp>
      <p:sp>
        <p:nvSpPr>
          <p:cNvPr id="11" name="右矢印 10"/>
          <p:cNvSpPr/>
          <p:nvPr/>
        </p:nvSpPr>
        <p:spPr>
          <a:xfrm>
            <a:off x="6424712" y="2823229"/>
            <a:ext cx="1257961" cy="794615"/>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　債権</a:t>
            </a:r>
            <a:endParaRPr kumimoji="1" lang="ja-JP" altLang="en-US" dirty="0"/>
          </a:p>
        </p:txBody>
      </p:sp>
      <p:sp>
        <p:nvSpPr>
          <p:cNvPr id="12" name="上矢印 11"/>
          <p:cNvSpPr/>
          <p:nvPr/>
        </p:nvSpPr>
        <p:spPr>
          <a:xfrm>
            <a:off x="7288808" y="4059184"/>
            <a:ext cx="576064"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抗辯</a:t>
            </a:r>
            <a:endParaRPr kumimoji="1" lang="ja-JP" altLang="en-US" dirty="0"/>
          </a:p>
        </p:txBody>
      </p:sp>
      <p:sp>
        <p:nvSpPr>
          <p:cNvPr id="13" name="テキスト ボックス 12"/>
          <p:cNvSpPr txBox="1"/>
          <p:nvPr/>
        </p:nvSpPr>
        <p:spPr>
          <a:xfrm>
            <a:off x="2059874" y="2835048"/>
            <a:ext cx="4104456" cy="3200876"/>
          </a:xfrm>
          <a:prstGeom prst="rect">
            <a:avLst/>
          </a:prstGeom>
          <a:noFill/>
        </p:spPr>
        <p:txBody>
          <a:bodyPr wrap="square" rtlCol="0">
            <a:spAutoFit/>
          </a:bodyPr>
          <a:lstStyle/>
          <a:p>
            <a:pPr marL="342900" indent="-342900">
              <a:buClr>
                <a:srgbClr val="FF0000"/>
              </a:buClr>
              <a:buFont typeface="Wingdings" pitchFamily="2" charset="2"/>
              <a:buChar char="n"/>
            </a:pPr>
            <a:r>
              <a:rPr lang="ja-JP" altLang="en-US" sz="2000" dirty="0" smtClean="0"/>
              <a:t>典型例</a:t>
            </a:r>
            <a:endParaRPr lang="en-US" altLang="ja-JP" sz="2000" dirty="0" smtClean="0"/>
          </a:p>
          <a:p>
            <a:pPr marL="800100" lvl="1" indent="-342900">
              <a:buClr>
                <a:schemeClr val="tx2"/>
              </a:buClr>
              <a:buFont typeface="Wingdings" pitchFamily="2" charset="2"/>
              <a:buChar char="n"/>
            </a:pPr>
            <a:r>
              <a:rPr lang="ja-JP" altLang="en-US" dirty="0" smtClean="0"/>
              <a:t>原因（対価）関係</a:t>
            </a:r>
            <a:endParaRPr lang="en-US" altLang="ja-JP" dirty="0" smtClean="0"/>
          </a:p>
          <a:p>
            <a:pPr marL="1257300" lvl="2" indent="-342900">
              <a:buClr>
                <a:srgbClr val="FF0000"/>
              </a:buClr>
              <a:buFont typeface="Wingdings" pitchFamily="2" charset="2"/>
              <a:buChar char="n"/>
            </a:pPr>
            <a:r>
              <a:rPr lang="ja-JP" altLang="en-US" sz="1600" dirty="0" smtClean="0"/>
              <a:t>売主が，</a:t>
            </a:r>
            <a:r>
              <a:rPr lang="en-US" altLang="ja-JP" sz="1600" dirty="0" smtClean="0"/>
              <a:t/>
            </a:r>
            <a:br>
              <a:rPr lang="en-US" altLang="ja-JP" sz="1600" dirty="0" smtClean="0"/>
            </a:br>
            <a:r>
              <a:rPr lang="ja-JP" altLang="en-US" sz="1600" dirty="0" smtClean="0"/>
              <a:t>その債権人に負って</a:t>
            </a:r>
            <a:r>
              <a:rPr lang="en-US" altLang="ja-JP" sz="1600" dirty="0" smtClean="0"/>
              <a:t/>
            </a:r>
            <a:br>
              <a:rPr lang="en-US" altLang="ja-JP" sz="1600" dirty="0" smtClean="0"/>
            </a:br>
            <a:r>
              <a:rPr lang="ja-JP" altLang="en-US" sz="1600" dirty="0" smtClean="0"/>
              <a:t>いる</a:t>
            </a:r>
            <a:r>
              <a:rPr lang="ja-JP" altLang="en-US" sz="1600" dirty="0"/>
              <a:t>債務を弁済するため</a:t>
            </a:r>
            <a:r>
              <a:rPr lang="ja-JP" altLang="en-US" sz="1600" dirty="0" smtClean="0"/>
              <a:t>，</a:t>
            </a:r>
            <a:endParaRPr lang="en-US" altLang="ja-JP" sz="1600" dirty="0" smtClean="0"/>
          </a:p>
          <a:p>
            <a:pPr marL="800100" lvl="1" indent="-342900">
              <a:buClr>
                <a:schemeClr val="tx2"/>
              </a:buClr>
              <a:buFont typeface="Wingdings" pitchFamily="2" charset="2"/>
              <a:buChar char="n"/>
            </a:pPr>
            <a:r>
              <a:rPr lang="ja-JP" altLang="en-US" dirty="0" smtClean="0"/>
              <a:t>当事者</a:t>
            </a:r>
            <a:endParaRPr lang="en-US" altLang="ja-JP" dirty="0" smtClean="0"/>
          </a:p>
          <a:p>
            <a:pPr marL="1257300" lvl="2" indent="-342900">
              <a:buClr>
                <a:srgbClr val="FF0000"/>
              </a:buClr>
              <a:buFont typeface="Wingdings" pitchFamily="2" charset="2"/>
              <a:buChar char="n"/>
            </a:pPr>
            <a:r>
              <a:rPr lang="ja-JP" altLang="en-US" sz="1600" b="1" dirty="0" smtClean="0">
                <a:solidFill>
                  <a:schemeClr val="accent2">
                    <a:lumMod val="75000"/>
                  </a:schemeClr>
                </a:solidFill>
              </a:rPr>
              <a:t>売主</a:t>
            </a:r>
            <a:r>
              <a:rPr lang="ja-JP" altLang="en-US" sz="1600" b="1" dirty="0">
                <a:solidFill>
                  <a:schemeClr val="accent2">
                    <a:lumMod val="75000"/>
                  </a:schemeClr>
                </a:solidFill>
              </a:rPr>
              <a:t>（要約者）</a:t>
            </a:r>
            <a:r>
              <a:rPr lang="ja-JP" altLang="en-US" sz="1600" dirty="0"/>
              <a:t>と</a:t>
            </a:r>
            <a:r>
              <a:rPr lang="ja-JP" altLang="en-US" sz="1600" b="1" dirty="0">
                <a:solidFill>
                  <a:schemeClr val="accent2">
                    <a:lumMod val="75000"/>
                  </a:schemeClr>
                </a:solidFill>
              </a:rPr>
              <a:t>買主</a:t>
            </a:r>
            <a:r>
              <a:rPr lang="ja-JP" altLang="en-US" sz="1600" b="1" dirty="0" smtClean="0">
                <a:solidFill>
                  <a:schemeClr val="accent2">
                    <a:lumMod val="75000"/>
                  </a:schemeClr>
                </a:solidFill>
              </a:rPr>
              <a:t>（承諾人）</a:t>
            </a:r>
            <a:r>
              <a:rPr lang="ja-JP" altLang="en-US" sz="1600" dirty="0"/>
              <a:t>間の約束で</a:t>
            </a:r>
            <a:r>
              <a:rPr lang="ja-JP" altLang="en-US" sz="1600" dirty="0" smtClean="0"/>
              <a:t>，</a:t>
            </a:r>
            <a:endParaRPr lang="en-US" altLang="ja-JP" sz="1600" dirty="0" smtClean="0"/>
          </a:p>
          <a:p>
            <a:pPr marL="742950" lvl="1" indent="-285750">
              <a:buClr>
                <a:schemeClr val="tx2"/>
              </a:buClr>
              <a:buFont typeface="Wingdings" pitchFamily="2" charset="2"/>
              <a:buChar char="n"/>
            </a:pPr>
            <a:r>
              <a:rPr lang="ja-JP" altLang="en-US" dirty="0" smtClean="0"/>
              <a:t>効果</a:t>
            </a:r>
            <a:endParaRPr lang="en-US" altLang="ja-JP" dirty="0" smtClean="0"/>
          </a:p>
          <a:p>
            <a:pPr marL="1257300" lvl="2" indent="-342900">
              <a:buClr>
                <a:srgbClr val="FF0000"/>
              </a:buClr>
              <a:buFont typeface="Wingdings" pitchFamily="2" charset="2"/>
              <a:buChar char="n"/>
            </a:pPr>
            <a:r>
              <a:rPr lang="ja-JP" altLang="en-US" sz="1600" dirty="0" smtClean="0"/>
              <a:t>売買</a:t>
            </a:r>
            <a:r>
              <a:rPr lang="ja-JP" altLang="en-US" sz="1600" dirty="0"/>
              <a:t>代金を買主から</a:t>
            </a:r>
            <a:r>
              <a:rPr lang="ja-JP" altLang="en-US" sz="1600" b="1" dirty="0">
                <a:solidFill>
                  <a:schemeClr val="tx2">
                    <a:lumMod val="75000"/>
                  </a:schemeClr>
                </a:solidFill>
              </a:rPr>
              <a:t>売主の</a:t>
            </a:r>
            <a:r>
              <a:rPr lang="ja-JP" altLang="en-US" sz="1600" b="1" dirty="0" smtClean="0">
                <a:solidFill>
                  <a:schemeClr val="tx2">
                    <a:lumMod val="75000"/>
                  </a:schemeClr>
                </a:solidFill>
              </a:rPr>
              <a:t>債権人（受益人）</a:t>
            </a:r>
            <a:r>
              <a:rPr lang="ja-JP" altLang="en-US" sz="1600" dirty="0"/>
              <a:t>に直接</a:t>
            </a:r>
            <a:r>
              <a:rPr lang="ja-JP" altLang="en-US" sz="1600" dirty="0" smtClean="0"/>
              <a:t>支払わせることができる。</a:t>
            </a:r>
            <a:endParaRPr lang="ja-JP" altLang="en-US" sz="1600" dirty="0"/>
          </a:p>
        </p:txBody>
      </p:sp>
      <p:sp>
        <p:nvSpPr>
          <p:cNvPr id="14" name="下矢印 13"/>
          <p:cNvSpPr/>
          <p:nvPr/>
        </p:nvSpPr>
        <p:spPr>
          <a:xfrm>
            <a:off x="7720856" y="3401820"/>
            <a:ext cx="936104" cy="1987937"/>
          </a:xfrm>
          <a:prstGeom prst="downArrow">
            <a:avLst/>
          </a:prstGeom>
          <a:ln>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solidFill>
                  <a:schemeClr val="tx1">
                    <a:lumMod val="65000"/>
                    <a:lumOff val="35000"/>
                  </a:schemeClr>
                </a:solidFill>
              </a:rPr>
              <a:t>　　　売買代金債権</a:t>
            </a:r>
            <a:endParaRPr kumimoji="1" lang="ja-JP" altLang="en-US" dirty="0">
              <a:solidFill>
                <a:schemeClr val="tx1">
                  <a:lumMod val="65000"/>
                  <a:lumOff val="35000"/>
                </a:schemeClr>
              </a:solidFill>
            </a:endParaRPr>
          </a:p>
        </p:txBody>
      </p:sp>
      <p:grpSp>
        <p:nvGrpSpPr>
          <p:cNvPr id="15" name="グループ化 14"/>
          <p:cNvGrpSpPr/>
          <p:nvPr/>
        </p:nvGrpSpPr>
        <p:grpSpPr>
          <a:xfrm>
            <a:off x="8396578" y="3447214"/>
            <a:ext cx="2083401" cy="1942544"/>
            <a:chOff x="6516216" y="3033054"/>
            <a:chExt cx="2083401" cy="1942544"/>
          </a:xfrm>
        </p:grpSpPr>
        <p:sp>
          <p:nvSpPr>
            <p:cNvPr id="16" name="上下矢印 15"/>
            <p:cNvSpPr/>
            <p:nvPr/>
          </p:nvSpPr>
          <p:spPr>
            <a:xfrm>
              <a:off x="6516216" y="3033054"/>
              <a:ext cx="1728192" cy="1942544"/>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第三人利益</a:t>
              </a:r>
              <a:r>
                <a:rPr kumimoji="1" lang="en-US" altLang="ja-JP" sz="1600" dirty="0" smtClean="0"/>
                <a:t/>
              </a:r>
              <a:br>
                <a:rPr kumimoji="1" lang="en-US" altLang="ja-JP" sz="1600" dirty="0" smtClean="0"/>
              </a:br>
              <a:r>
                <a:rPr kumimoji="1" lang="ja-JP" altLang="en-US" sz="1600" dirty="0" smtClean="0"/>
                <a:t>契約</a:t>
              </a:r>
              <a:endParaRPr lang="en-US" altLang="ja-JP" sz="1600" dirty="0"/>
            </a:p>
          </p:txBody>
        </p:sp>
        <p:sp>
          <p:nvSpPr>
            <p:cNvPr id="17" name="テキスト ボックス 16"/>
            <p:cNvSpPr txBox="1"/>
            <p:nvPr/>
          </p:nvSpPr>
          <p:spPr>
            <a:xfrm>
              <a:off x="8137952" y="3496494"/>
              <a:ext cx="461665" cy="1015663"/>
            </a:xfrm>
            <a:prstGeom prst="rect">
              <a:avLst/>
            </a:prstGeom>
            <a:noFill/>
          </p:spPr>
          <p:txBody>
            <a:bodyPr vert="eaVert" wrap="none" rtlCol="0">
              <a:spAutoFit/>
            </a:bodyPr>
            <a:lstStyle/>
            <a:p>
              <a:r>
                <a:rPr kumimoji="1" lang="ja-JP" altLang="en-US" dirty="0" smtClean="0"/>
                <a:t>補償関係</a:t>
              </a:r>
              <a:endParaRPr kumimoji="1" lang="ja-JP" altLang="en-US" dirty="0"/>
            </a:p>
          </p:txBody>
        </p:sp>
      </p:grpSp>
      <p:sp>
        <p:nvSpPr>
          <p:cNvPr id="18" name="円弧 17"/>
          <p:cNvSpPr/>
          <p:nvPr/>
        </p:nvSpPr>
        <p:spPr>
          <a:xfrm rot="19708427">
            <a:off x="6846261" y="3656036"/>
            <a:ext cx="1230459" cy="914400"/>
          </a:xfrm>
          <a:prstGeom prst="arc">
            <a:avLst>
              <a:gd name="adj1" fmla="val 11525676"/>
              <a:gd name="adj2" fmla="val 21106646"/>
            </a:avLst>
          </a:prstGeom>
          <a:ln w="38100">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下矢印 18"/>
          <p:cNvSpPr/>
          <p:nvPr/>
        </p:nvSpPr>
        <p:spPr>
          <a:xfrm>
            <a:off x="7648848" y="2966140"/>
            <a:ext cx="936104" cy="2819004"/>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　　　　売買代金債権</a:t>
            </a:r>
            <a:endParaRPr kumimoji="1" lang="ja-JP" altLang="en-US" dirty="0"/>
          </a:p>
        </p:txBody>
      </p:sp>
      <p:sp>
        <p:nvSpPr>
          <p:cNvPr id="20" name="円/楕円 19"/>
          <p:cNvSpPr/>
          <p:nvPr/>
        </p:nvSpPr>
        <p:spPr>
          <a:xfrm>
            <a:off x="7656169" y="2619024"/>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当事者</a:t>
            </a:r>
            <a:endParaRPr kumimoji="1" lang="en-US" altLang="ja-JP" dirty="0" smtClean="0"/>
          </a:p>
          <a:p>
            <a:pPr algn="ctr"/>
            <a:r>
              <a:rPr lang="ja-JP" altLang="en-US" dirty="0" smtClean="0"/>
              <a:t>売主</a:t>
            </a:r>
            <a:endParaRPr lang="en-US" altLang="ja-JP" dirty="0" smtClean="0"/>
          </a:p>
          <a:p>
            <a:pPr algn="ctr"/>
            <a:r>
              <a:rPr lang="ja-JP" altLang="en-US" dirty="0" smtClean="0"/>
              <a:t>（要約人）</a:t>
            </a:r>
            <a:endParaRPr kumimoji="1" lang="ja-JP" altLang="en-US" dirty="0"/>
          </a:p>
        </p:txBody>
      </p:sp>
      <p:sp>
        <p:nvSpPr>
          <p:cNvPr id="21" name="円/楕円 20"/>
          <p:cNvSpPr/>
          <p:nvPr/>
        </p:nvSpPr>
        <p:spPr>
          <a:xfrm>
            <a:off x="7656169" y="5268918"/>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当事者</a:t>
            </a:r>
            <a:endParaRPr lang="en-US" altLang="ja-JP" dirty="0" smtClean="0"/>
          </a:p>
          <a:p>
            <a:pPr algn="ctr"/>
            <a:r>
              <a:rPr kumimoji="1" lang="ja-JP" altLang="en-US" dirty="0"/>
              <a:t>買主</a:t>
            </a:r>
            <a:endParaRPr kumimoji="1" lang="en-US" altLang="ja-JP" dirty="0" smtClean="0"/>
          </a:p>
          <a:p>
            <a:pPr algn="ctr"/>
            <a:r>
              <a:rPr lang="ja-JP" altLang="en-US" dirty="0" smtClean="0"/>
              <a:t>（承擔人）</a:t>
            </a:r>
            <a:endParaRPr kumimoji="1" lang="ja-JP" altLang="en-US" dirty="0"/>
          </a:p>
        </p:txBody>
      </p:sp>
      <p:sp>
        <p:nvSpPr>
          <p:cNvPr id="22" name="円/楕円 21"/>
          <p:cNvSpPr/>
          <p:nvPr/>
        </p:nvSpPr>
        <p:spPr>
          <a:xfrm>
            <a:off x="4796178" y="2619024"/>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t>売主の</a:t>
            </a:r>
            <a:endParaRPr lang="en-US" altLang="ja-JP" dirty="0" smtClean="0"/>
          </a:p>
          <a:p>
            <a:pPr algn="ctr"/>
            <a:r>
              <a:rPr lang="ja-JP" altLang="en-US" dirty="0" smtClean="0"/>
              <a:t>債権人</a:t>
            </a:r>
            <a:r>
              <a:rPr lang="en-US" altLang="ja-JP" dirty="0" smtClean="0"/>
              <a:t/>
            </a:r>
            <a:br>
              <a:rPr lang="en-US" altLang="ja-JP" dirty="0" smtClean="0"/>
            </a:br>
            <a:r>
              <a:rPr lang="ja-JP" altLang="en-US" dirty="0" smtClean="0"/>
              <a:t>（受益人）</a:t>
            </a:r>
            <a:endParaRPr kumimoji="1" lang="ja-JP" altLang="en-US" dirty="0"/>
          </a:p>
        </p:txBody>
      </p:sp>
      <p:sp>
        <p:nvSpPr>
          <p:cNvPr id="2" name="日付プレースホルダー 1"/>
          <p:cNvSpPr>
            <a:spLocks noGrp="1"/>
          </p:cNvSpPr>
          <p:nvPr>
            <p:ph type="dt" sz="half" idx="10"/>
          </p:nvPr>
        </p:nvSpPr>
        <p:spPr/>
        <p:txBody>
          <a:bodyPr/>
          <a:lstStyle/>
          <a:p>
            <a:r>
              <a:rPr kumimoji="1" lang="en-US" altLang="ja-JP" smtClean="0"/>
              <a:t>2017/4/27</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KAGAYAMA Shigeru, 2017</a:t>
            </a:r>
            <a:endParaRPr kumimoji="1" lang="ja-JP" altLang="en-US"/>
          </a:p>
        </p:txBody>
      </p:sp>
      <p:sp>
        <p:nvSpPr>
          <p:cNvPr id="4" name="スライド番号プレースホルダー 3"/>
          <p:cNvSpPr>
            <a:spLocks noGrp="1"/>
          </p:cNvSpPr>
          <p:nvPr>
            <p:ph type="sldNum" sz="quarter" idx="12"/>
          </p:nvPr>
        </p:nvSpPr>
        <p:spPr/>
        <p:txBody>
          <a:bodyPr/>
          <a:lstStyle/>
          <a:p>
            <a:fld id="{05180EEA-1EDD-42BF-A33E-56271E54F7B8}" type="slidenum">
              <a:rPr kumimoji="1" lang="ja-JP" altLang="en-US" smtClean="0"/>
              <a:t>8</a:t>
            </a:fld>
            <a:endParaRPr kumimoji="1" lang="ja-JP" altLang="en-US"/>
          </a:p>
        </p:txBody>
      </p:sp>
    </p:spTree>
    <p:extLst>
      <p:ext uri="{BB962C8B-B14F-4D97-AF65-F5344CB8AC3E}">
        <p14:creationId xmlns:p14="http://schemas.microsoft.com/office/powerpoint/2010/main" val="1499487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225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ipe(left)">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wipe(left)">
                                      <p:cBhvr>
                                        <p:cTn id="17" dur="500"/>
                                        <p:tgtEl>
                                          <p:spTgt spid="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wipe(up)">
                                      <p:cBhvr>
                                        <p:cTn id="22" dur="1000"/>
                                        <p:tgtEl>
                                          <p:spTgt spid="13">
                                            <p:txEl>
                                              <p:pRg st="2" end="2"/>
                                            </p:txEl>
                                          </p:spTgt>
                                        </p:tgtEl>
                                      </p:cBhvr>
                                    </p:animEffect>
                                  </p:childTnLst>
                                </p:cTn>
                              </p:par>
                            </p:childTnLst>
                          </p:cTn>
                        </p:par>
                        <p:par>
                          <p:cTn id="23" fill="hold">
                            <p:stCondLst>
                              <p:cond delay="1000"/>
                            </p:stCondLst>
                            <p:childTnLst>
                              <p:par>
                                <p:cTn id="24" presetID="22" presetClass="entr" presetSubtype="8" fill="hold" grpId="0" nodeType="afterEffect">
                                  <p:stCondLst>
                                    <p:cond delay="250"/>
                                  </p:stCondLst>
                                  <p:childTnLst>
                                    <p:set>
                                      <p:cBhvr>
                                        <p:cTn id="25" dur="1" fill="hold">
                                          <p:stCondLst>
                                            <p:cond delay="0"/>
                                          </p:stCondLst>
                                        </p:cTn>
                                        <p:tgtEl>
                                          <p:spTgt spid="20"/>
                                        </p:tgtEl>
                                        <p:attrNameLst>
                                          <p:attrName>style.visibility</p:attrName>
                                        </p:attrNameLst>
                                      </p:cBhvr>
                                      <p:to>
                                        <p:strVal val="visible"/>
                                      </p:to>
                                    </p:set>
                                    <p:animEffect transition="in" filter="wipe(left)">
                                      <p:cBhvr>
                                        <p:cTn id="26" dur="500"/>
                                        <p:tgtEl>
                                          <p:spTgt spid="20"/>
                                        </p:tgtEl>
                                      </p:cBhvr>
                                    </p:animEffect>
                                  </p:childTnLst>
                                </p:cTn>
                              </p:par>
                            </p:childTnLst>
                          </p:cTn>
                        </p:par>
                        <p:par>
                          <p:cTn id="27" fill="hold">
                            <p:stCondLst>
                              <p:cond delay="1750"/>
                            </p:stCondLst>
                            <p:childTnLst>
                              <p:par>
                                <p:cTn id="28" presetID="22" presetClass="entr" presetSubtype="8" fill="hold" grpId="0" nodeType="after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left)">
                                      <p:cBhvr>
                                        <p:cTn id="30" dur="1000"/>
                                        <p:tgtEl>
                                          <p:spTgt spid="22"/>
                                        </p:tgtEl>
                                      </p:cBhvr>
                                    </p:animEffect>
                                  </p:childTnLst>
                                </p:cTn>
                              </p:par>
                            </p:childTnLst>
                          </p:cTn>
                        </p:par>
                        <p:par>
                          <p:cTn id="31" fill="hold">
                            <p:stCondLst>
                              <p:cond delay="2750"/>
                            </p:stCondLst>
                            <p:childTnLst>
                              <p:par>
                                <p:cTn id="32" presetID="2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left)">
                                      <p:cBhvr>
                                        <p:cTn id="34" dur="1000"/>
                                        <p:tgtEl>
                                          <p:spTgt spid="11"/>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1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3">
                                            <p:txEl>
                                              <p:pRg st="3" end="3"/>
                                            </p:txEl>
                                          </p:spTgt>
                                        </p:tgtEl>
                                        <p:attrNameLst>
                                          <p:attrName>style.visibility</p:attrName>
                                        </p:attrNameLst>
                                      </p:cBhvr>
                                      <p:to>
                                        <p:strVal val="visible"/>
                                      </p:to>
                                    </p:set>
                                    <p:animEffect transition="in" filter="wipe(left)">
                                      <p:cBhvr>
                                        <p:cTn id="42" dur="500"/>
                                        <p:tgtEl>
                                          <p:spTgt spid="1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3">
                                            <p:txEl>
                                              <p:pRg st="4" end="4"/>
                                            </p:txEl>
                                          </p:spTgt>
                                        </p:tgtEl>
                                        <p:attrNameLst>
                                          <p:attrName>style.visibility</p:attrName>
                                        </p:attrNameLst>
                                      </p:cBhvr>
                                      <p:to>
                                        <p:strVal val="visible"/>
                                      </p:to>
                                    </p:set>
                                    <p:animEffect transition="in" filter="wipe(up)">
                                      <p:cBhvr>
                                        <p:cTn id="47" dur="1000"/>
                                        <p:tgtEl>
                                          <p:spTgt spid="13">
                                            <p:txEl>
                                              <p:pRg st="4" end="4"/>
                                            </p:txEl>
                                          </p:spTgt>
                                        </p:tgtEl>
                                      </p:cBhvr>
                                    </p:animEffect>
                                  </p:childTnLst>
                                </p:cTn>
                              </p:par>
                            </p:childTnLst>
                          </p:cTn>
                        </p:par>
                        <p:par>
                          <p:cTn id="48" fill="hold">
                            <p:stCondLst>
                              <p:cond delay="1000"/>
                            </p:stCondLst>
                            <p:childTnLst>
                              <p:par>
                                <p:cTn id="49" presetID="22" presetClass="entr" presetSubtype="8" fill="hold" grpId="0" nodeType="afterEffect">
                                  <p:stCondLst>
                                    <p:cond delay="250"/>
                                  </p:stCondLst>
                                  <p:childTnLst>
                                    <p:set>
                                      <p:cBhvr>
                                        <p:cTn id="50" dur="1" fill="hold">
                                          <p:stCondLst>
                                            <p:cond delay="0"/>
                                          </p:stCondLst>
                                        </p:cTn>
                                        <p:tgtEl>
                                          <p:spTgt spid="21"/>
                                        </p:tgtEl>
                                        <p:attrNameLst>
                                          <p:attrName>style.visibility</p:attrName>
                                        </p:attrNameLst>
                                      </p:cBhvr>
                                      <p:to>
                                        <p:strVal val="visible"/>
                                      </p:to>
                                    </p:set>
                                    <p:animEffect transition="in" filter="wipe(left)">
                                      <p:cBhvr>
                                        <p:cTn id="51" dur="1000"/>
                                        <p:tgtEl>
                                          <p:spTgt spid="21"/>
                                        </p:tgtEl>
                                      </p:cBhvr>
                                    </p:animEffect>
                                  </p:childTnLst>
                                </p:cTn>
                              </p:par>
                            </p:childTnLst>
                          </p:cTn>
                        </p:par>
                        <p:par>
                          <p:cTn id="52" fill="hold">
                            <p:stCondLst>
                              <p:cond delay="2250"/>
                            </p:stCondLst>
                            <p:childTnLst>
                              <p:par>
                                <p:cTn id="53" presetID="22" presetClass="entr" presetSubtype="1"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ipe(up)">
                                      <p:cBhvr>
                                        <p:cTn id="55" dur="1000"/>
                                        <p:tgtEl>
                                          <p:spTgt spid="19"/>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down)">
                                      <p:cBhvr>
                                        <p:cTn id="58" dur="1000"/>
                                        <p:tgtEl>
                                          <p:spTgt spid="12"/>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p:cTn id="63" dur="2000" fill="hold"/>
                                        <p:tgtEl>
                                          <p:spTgt spid="15"/>
                                        </p:tgtEl>
                                        <p:attrNameLst>
                                          <p:attrName>ppt_w</p:attrName>
                                        </p:attrNameLst>
                                      </p:cBhvr>
                                      <p:tavLst>
                                        <p:tav tm="0">
                                          <p:val>
                                            <p:fltVal val="0"/>
                                          </p:val>
                                        </p:tav>
                                        <p:tav tm="100000">
                                          <p:val>
                                            <p:strVal val="#ppt_w"/>
                                          </p:val>
                                        </p:tav>
                                      </p:tavLst>
                                    </p:anim>
                                    <p:anim calcmode="lin" valueType="num">
                                      <p:cBhvr>
                                        <p:cTn id="64" dur="2000" fill="hold"/>
                                        <p:tgtEl>
                                          <p:spTgt spid="15"/>
                                        </p:tgtEl>
                                        <p:attrNameLst>
                                          <p:attrName>ppt_h</p:attrName>
                                        </p:attrNameLst>
                                      </p:cBhvr>
                                      <p:tavLst>
                                        <p:tav tm="0">
                                          <p:val>
                                            <p:fltVal val="0"/>
                                          </p:val>
                                        </p:tav>
                                        <p:tav tm="100000">
                                          <p:val>
                                            <p:strVal val="#ppt_h"/>
                                          </p:val>
                                        </p:tav>
                                      </p:tavLst>
                                    </p:anim>
                                    <p:animEffect transition="in" filter="fade">
                                      <p:cBhvr>
                                        <p:cTn id="65" dur="2000"/>
                                        <p:tgtEl>
                                          <p:spTgt spid="15"/>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13">
                                            <p:txEl>
                                              <p:pRg st="5" end="5"/>
                                            </p:txEl>
                                          </p:spTgt>
                                        </p:tgtEl>
                                        <p:attrNameLst>
                                          <p:attrName>style.visibility</p:attrName>
                                        </p:attrNameLst>
                                      </p:cBhvr>
                                      <p:to>
                                        <p:strVal val="visible"/>
                                      </p:to>
                                    </p:set>
                                    <p:animEffect transition="in" filter="wipe(left)">
                                      <p:cBhvr>
                                        <p:cTn id="70" dur="500"/>
                                        <p:tgtEl>
                                          <p:spTgt spid="13">
                                            <p:txEl>
                                              <p:pRg st="5" end="5"/>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grpId="0" nodeType="clickEffect">
                                  <p:stCondLst>
                                    <p:cond delay="0"/>
                                  </p:stCondLst>
                                  <p:childTnLst>
                                    <p:set>
                                      <p:cBhvr>
                                        <p:cTn id="74" dur="1" fill="hold">
                                          <p:stCondLst>
                                            <p:cond delay="0"/>
                                          </p:stCondLst>
                                        </p:cTn>
                                        <p:tgtEl>
                                          <p:spTgt spid="13">
                                            <p:txEl>
                                              <p:pRg st="6" end="6"/>
                                            </p:txEl>
                                          </p:spTgt>
                                        </p:tgtEl>
                                        <p:attrNameLst>
                                          <p:attrName>style.visibility</p:attrName>
                                        </p:attrNameLst>
                                      </p:cBhvr>
                                      <p:to>
                                        <p:strVal val="visible"/>
                                      </p:to>
                                    </p:set>
                                    <p:animEffect transition="in" filter="wipe(up)">
                                      <p:cBhvr>
                                        <p:cTn id="75" dur="1500"/>
                                        <p:tgtEl>
                                          <p:spTgt spid="13">
                                            <p:txEl>
                                              <p:pRg st="6" end="6"/>
                                            </p:txEl>
                                          </p:spTgt>
                                        </p:tgtEl>
                                      </p:cBhvr>
                                    </p:animEffect>
                                  </p:childTnLst>
                                </p:cTn>
                              </p:par>
                            </p:childTnLst>
                          </p:cTn>
                        </p:par>
                        <p:par>
                          <p:cTn id="76" fill="hold">
                            <p:stCondLst>
                              <p:cond delay="1500"/>
                            </p:stCondLst>
                            <p:childTnLst>
                              <p:par>
                                <p:cTn id="77" presetID="22" presetClass="entr" presetSubtype="1" fill="hold" grpId="0" nodeType="afterEffect">
                                  <p:stCondLst>
                                    <p:cond delay="250"/>
                                  </p:stCondLst>
                                  <p:childTnLst>
                                    <p:set>
                                      <p:cBhvr>
                                        <p:cTn id="78" dur="1" fill="hold">
                                          <p:stCondLst>
                                            <p:cond delay="0"/>
                                          </p:stCondLst>
                                        </p:cTn>
                                        <p:tgtEl>
                                          <p:spTgt spid="9"/>
                                        </p:tgtEl>
                                        <p:attrNameLst>
                                          <p:attrName>style.visibility</p:attrName>
                                        </p:attrNameLst>
                                      </p:cBhvr>
                                      <p:to>
                                        <p:strVal val="visible"/>
                                      </p:to>
                                    </p:set>
                                    <p:animEffect transition="in" filter="wipe(up)">
                                      <p:cBhvr>
                                        <p:cTn id="79" dur="500"/>
                                        <p:tgtEl>
                                          <p:spTgt spid="9"/>
                                        </p:tgtEl>
                                      </p:cBhvr>
                                    </p:animEffect>
                                  </p:childTnLst>
                                </p:cTn>
                              </p:par>
                            </p:childTnLst>
                          </p:cTn>
                        </p:par>
                        <p:par>
                          <p:cTn id="80" fill="hold">
                            <p:stCondLst>
                              <p:cond delay="2250"/>
                            </p:stCondLst>
                            <p:childTnLst>
                              <p:par>
                                <p:cTn id="81" presetID="42" presetClass="path" presetSubtype="0" accel="50000" decel="50000" fill="hold" grpId="1" nodeType="afterEffect">
                                  <p:stCondLst>
                                    <p:cond delay="500"/>
                                  </p:stCondLst>
                                  <p:childTnLst>
                                    <p:animMotion origin="layout" path="M 4.79167E-6 -2.96296E-6 L -0.1056 0.0338 " pathEditMode="relative" rAng="0" ptsTypes="AA">
                                      <p:cBhvr>
                                        <p:cTn id="82" dur="2000" fill="hold"/>
                                        <p:tgtEl>
                                          <p:spTgt spid="19"/>
                                        </p:tgtEl>
                                        <p:attrNameLst>
                                          <p:attrName>ppt_x</p:attrName>
                                          <p:attrName>ppt_y</p:attrName>
                                        </p:attrNameLst>
                                      </p:cBhvr>
                                      <p:rCtr x="-5286" y="1690"/>
                                    </p:animMotion>
                                  </p:childTnLst>
                                </p:cTn>
                              </p:par>
                              <p:par>
                                <p:cTn id="83" presetID="22" presetClass="entr" presetSubtype="2" fill="hold" grpId="0" nodeType="withEffect">
                                  <p:stCondLst>
                                    <p:cond delay="500"/>
                                  </p:stCondLst>
                                  <p:childTnLst>
                                    <p:set>
                                      <p:cBhvr>
                                        <p:cTn id="84" dur="1" fill="hold">
                                          <p:stCondLst>
                                            <p:cond delay="0"/>
                                          </p:stCondLst>
                                        </p:cTn>
                                        <p:tgtEl>
                                          <p:spTgt spid="18"/>
                                        </p:tgtEl>
                                        <p:attrNameLst>
                                          <p:attrName>style.visibility</p:attrName>
                                        </p:attrNameLst>
                                      </p:cBhvr>
                                      <p:to>
                                        <p:strVal val="visible"/>
                                      </p:to>
                                    </p:set>
                                    <p:animEffect transition="in" filter="wipe(right)">
                                      <p:cBhvr>
                                        <p:cTn id="85" dur="2000"/>
                                        <p:tgtEl>
                                          <p:spTgt spid="18"/>
                                        </p:tgtEl>
                                      </p:cBhvr>
                                    </p:animEffect>
                                  </p:childTnLst>
                                </p:cTn>
                              </p:par>
                              <p:par>
                                <p:cTn id="86" presetID="8" presetClass="emph" presetSubtype="0" fill="hold" grpId="2" nodeType="withEffect">
                                  <p:stCondLst>
                                    <p:cond delay="500"/>
                                  </p:stCondLst>
                                  <p:childTnLst>
                                    <p:animRot by="-2400000">
                                      <p:cBhvr>
                                        <p:cTn id="87" dur="2000" fill="hold"/>
                                        <p:tgtEl>
                                          <p:spTgt spid="19"/>
                                        </p:tgtEl>
                                        <p:attrNameLst>
                                          <p:attrName>r</p:attrName>
                                        </p:attrNameLst>
                                      </p:cBhvr>
                                    </p:animRot>
                                  </p:childTnLst>
                                </p:cTn>
                              </p:par>
                              <p:par>
                                <p:cTn id="88" presetID="10" presetClass="entr" presetSubtype="0" fill="hold" grpId="0" nodeType="withEffect">
                                  <p:stCondLst>
                                    <p:cond delay="2000"/>
                                  </p:stCondLst>
                                  <p:childTnLst>
                                    <p:set>
                                      <p:cBhvr>
                                        <p:cTn id="89" dur="1" fill="hold">
                                          <p:stCondLst>
                                            <p:cond delay="0"/>
                                          </p:stCondLst>
                                        </p:cTn>
                                        <p:tgtEl>
                                          <p:spTgt spid="14"/>
                                        </p:tgtEl>
                                        <p:attrNameLst>
                                          <p:attrName>style.visibility</p:attrName>
                                        </p:attrNameLst>
                                      </p:cBhvr>
                                      <p:to>
                                        <p:strVal val="visible"/>
                                      </p:to>
                                    </p:set>
                                    <p:animEffect transition="in" filter="fade">
                                      <p:cBhvr>
                                        <p:cTn id="90" dur="500"/>
                                        <p:tgtEl>
                                          <p:spTgt spid="14"/>
                                        </p:tgtEl>
                                      </p:cBhvr>
                                    </p:animEffect>
                                  </p:childTnLst>
                                </p:cTn>
                              </p:par>
                              <p:par>
                                <p:cTn id="91" presetID="10" presetClass="exit" presetSubtype="0" fill="hold" grpId="1" nodeType="withEffect">
                                  <p:stCondLst>
                                    <p:cond delay="1000"/>
                                  </p:stCondLst>
                                  <p:childTnLst>
                                    <p:animEffect transition="out" filter="fade">
                                      <p:cBhvr>
                                        <p:cTn id="92" dur="1000"/>
                                        <p:tgtEl>
                                          <p:spTgt spid="9"/>
                                        </p:tgtEl>
                                      </p:cBhvr>
                                    </p:animEffect>
                                    <p:set>
                                      <p:cBhvr>
                                        <p:cTn id="93" dur="1" fill="hold">
                                          <p:stCondLst>
                                            <p:cond delay="999"/>
                                          </p:stCondLst>
                                        </p:cTn>
                                        <p:tgtEl>
                                          <p:spTgt spid="9"/>
                                        </p:tgtEl>
                                        <p:attrNameLst>
                                          <p:attrName>style.visibility</p:attrName>
                                        </p:attrNameLst>
                                      </p:cBhvr>
                                      <p:to>
                                        <p:strVal val="hidden"/>
                                      </p:to>
                                    </p:set>
                                  </p:childTnLst>
                                </p:cTn>
                              </p:par>
                              <p:par>
                                <p:cTn id="94" presetID="8" presetClass="emph" presetSubtype="0" fill="hold" grpId="1" nodeType="withEffect">
                                  <p:stCondLst>
                                    <p:cond delay="1000"/>
                                  </p:stCondLst>
                                  <p:childTnLst>
                                    <p:animRot by="-2400000">
                                      <p:cBhvr>
                                        <p:cTn id="95" dur="2000" fill="hold"/>
                                        <p:tgtEl>
                                          <p:spTgt spid="12"/>
                                        </p:tgtEl>
                                        <p:attrNameLst>
                                          <p:attrName>r</p:attrName>
                                        </p:attrNameLst>
                                      </p:cBhvr>
                                    </p:animRot>
                                  </p:childTnLst>
                                </p:cTn>
                              </p:par>
                              <p:par>
                                <p:cTn id="96" presetID="10" presetClass="exit" presetSubtype="0" fill="hold" grpId="1" nodeType="withEffect">
                                  <p:stCondLst>
                                    <p:cond delay="2000"/>
                                  </p:stCondLst>
                                  <p:childTnLst>
                                    <p:animEffect transition="out" filter="fade">
                                      <p:cBhvr>
                                        <p:cTn id="97" dur="1000"/>
                                        <p:tgtEl>
                                          <p:spTgt spid="11"/>
                                        </p:tgtEl>
                                      </p:cBhvr>
                                    </p:animEffect>
                                    <p:set>
                                      <p:cBhvr>
                                        <p:cTn id="98"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animBg="1"/>
      <p:bldP spid="9" grpId="1" animBg="1"/>
      <p:bldP spid="10" grpId="0"/>
      <p:bldP spid="11" grpId="0" animBg="1"/>
      <p:bldP spid="11" grpId="1" animBg="1"/>
      <p:bldP spid="12" grpId="0" animBg="1"/>
      <p:bldP spid="12" grpId="1" animBg="1"/>
      <p:bldP spid="13" grpId="0" build="p"/>
      <p:bldP spid="14" grpId="0" animBg="1"/>
      <p:bldP spid="18" grpId="0" animBg="1"/>
      <p:bldP spid="19" grpId="0" animBg="1"/>
      <p:bldP spid="19" grpId="1" animBg="1"/>
      <p:bldP spid="19" grpId="2" animBg="1"/>
      <p:bldP spid="20" grpId="0" animBg="1"/>
      <p:bldP spid="21"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4800" dirty="0" smtClean="0"/>
              <a:t>第三人利益契約</a:t>
            </a:r>
            <a:r>
              <a:rPr lang="ja-JP" altLang="en-US" sz="4800" dirty="0"/>
              <a:t>の</a:t>
            </a:r>
            <a:r>
              <a:rPr lang="ja-JP" altLang="en-US" sz="4800" dirty="0" smtClean="0"/>
              <a:t>典型例（</a:t>
            </a:r>
            <a:r>
              <a:rPr lang="en-US" altLang="ja-JP" sz="4800" dirty="0" smtClean="0"/>
              <a:t>2/3</a:t>
            </a:r>
            <a:r>
              <a:rPr lang="ja-JP" altLang="en-US" sz="4800" dirty="0" smtClean="0"/>
              <a:t>）</a:t>
            </a:r>
            <a:endParaRPr kumimoji="1" lang="ja-JP" altLang="en-US" sz="4800" dirty="0"/>
          </a:p>
        </p:txBody>
      </p:sp>
      <p:sp>
        <p:nvSpPr>
          <p:cNvPr id="15" name="テキスト プレースホルダー 14"/>
          <p:cNvSpPr>
            <a:spLocks noGrp="1"/>
          </p:cNvSpPr>
          <p:nvPr>
            <p:ph type="body" idx="1"/>
          </p:nvPr>
        </p:nvSpPr>
        <p:spPr>
          <a:xfrm>
            <a:off x="839789" y="1681163"/>
            <a:ext cx="3844490" cy="823912"/>
          </a:xfrm>
        </p:spPr>
        <p:txBody>
          <a:bodyPr/>
          <a:lstStyle/>
          <a:p>
            <a:r>
              <a:rPr kumimoji="1" lang="ja-JP" altLang="en-US" dirty="0" smtClean="0"/>
              <a:t>中華民国民法</a:t>
            </a:r>
            <a:endParaRPr kumimoji="1" lang="ja-JP" altLang="en-US" dirty="0"/>
          </a:p>
        </p:txBody>
      </p:sp>
      <p:sp>
        <p:nvSpPr>
          <p:cNvPr id="16" name="コンテンツ プレースホルダー 15"/>
          <p:cNvSpPr>
            <a:spLocks noGrp="1"/>
          </p:cNvSpPr>
          <p:nvPr>
            <p:ph sz="half" idx="2"/>
          </p:nvPr>
        </p:nvSpPr>
        <p:spPr>
          <a:xfrm>
            <a:off x="478971" y="2532258"/>
            <a:ext cx="5520103" cy="3684588"/>
          </a:xfrm>
        </p:spPr>
        <p:txBody>
          <a:bodyPr>
            <a:normAutofit fontScale="85000" lnSpcReduction="10000"/>
          </a:bodyPr>
          <a:lstStyle/>
          <a:p>
            <a:pPr>
              <a:lnSpc>
                <a:spcPct val="110000"/>
              </a:lnSpc>
            </a:pPr>
            <a:r>
              <a:rPr lang="ja-JP" altLang="en-US" dirty="0"/>
              <a:t>第</a:t>
            </a:r>
            <a:r>
              <a:rPr lang="en-US" altLang="ja-JP" dirty="0"/>
              <a:t>300</a:t>
            </a:r>
            <a:r>
              <a:rPr lang="ja-JP" altLang="en-US" dirty="0"/>
              <a:t>条</a:t>
            </a:r>
            <a:r>
              <a:rPr lang="ja-JP" altLang="en-US" dirty="0" smtClean="0"/>
              <a:t>（債権人と新債務人間の</a:t>
            </a:r>
            <a:r>
              <a:rPr lang="en-US" altLang="ja-JP" dirty="0" smtClean="0"/>
              <a:t/>
            </a:r>
            <a:br>
              <a:rPr lang="en-US" altLang="ja-JP" dirty="0" smtClean="0"/>
            </a:br>
            <a:r>
              <a:rPr lang="ja-JP" altLang="en-US" dirty="0" smtClean="0"/>
              <a:t>債務引受契約）</a:t>
            </a:r>
            <a:endParaRPr lang="ja-JP" altLang="en-US" dirty="0"/>
          </a:p>
          <a:p>
            <a:pPr lvl="1">
              <a:lnSpc>
                <a:spcPct val="110000"/>
              </a:lnSpc>
            </a:pPr>
            <a:r>
              <a:rPr lang="ja-JP" altLang="en-US" dirty="0"/>
              <a:t>第三者が債権者と契約を締結して債務者の債務を引き受付たときは、債務は、契約の成立時にその第三者に移転する</a:t>
            </a:r>
            <a:r>
              <a:rPr lang="ja-JP" altLang="en-US" dirty="0" smtClean="0"/>
              <a:t>。</a:t>
            </a:r>
            <a:endParaRPr lang="ja-JP" altLang="en-US" dirty="0"/>
          </a:p>
          <a:p>
            <a:pPr>
              <a:lnSpc>
                <a:spcPct val="110000"/>
              </a:lnSpc>
            </a:pPr>
            <a:r>
              <a:rPr lang="ja-JP" altLang="en-US" dirty="0"/>
              <a:t>第</a:t>
            </a:r>
            <a:r>
              <a:rPr lang="en-US" altLang="ja-JP" dirty="0"/>
              <a:t>301</a:t>
            </a:r>
            <a:r>
              <a:rPr lang="ja-JP" altLang="en-US" dirty="0"/>
              <a:t>条</a:t>
            </a:r>
            <a:r>
              <a:rPr lang="ja-JP" altLang="en-US" dirty="0" smtClean="0"/>
              <a:t>（債務人と新債務人との間の債務引受契約）</a:t>
            </a:r>
            <a:endParaRPr lang="ja-JP" altLang="en-US" dirty="0"/>
          </a:p>
          <a:p>
            <a:pPr lvl="1">
              <a:lnSpc>
                <a:spcPct val="110000"/>
              </a:lnSpc>
            </a:pPr>
            <a:r>
              <a:rPr lang="ja-JP" altLang="en-US" dirty="0"/>
              <a:t>第三者が債務者と契約を締結してその債務を引き受けたときは、債権者の承認を経なければ債権者に対して効力を生じない。</a:t>
            </a:r>
            <a:endParaRPr kumimoji="1" lang="ja-JP" altLang="en-US" dirty="0"/>
          </a:p>
        </p:txBody>
      </p:sp>
      <p:sp>
        <p:nvSpPr>
          <p:cNvPr id="3" name="上下矢印 2"/>
          <p:cNvSpPr/>
          <p:nvPr/>
        </p:nvSpPr>
        <p:spPr>
          <a:xfrm>
            <a:off x="10054315" y="2613663"/>
            <a:ext cx="1584176" cy="2691435"/>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債務</a:t>
            </a:r>
            <a:r>
              <a:rPr lang="ja-JP" altLang="en-US" sz="1600" dirty="0"/>
              <a:t>承擔</a:t>
            </a:r>
            <a:r>
              <a:rPr kumimoji="1" lang="ja-JP" altLang="en-US" sz="1600" dirty="0" smtClean="0"/>
              <a:t>契約</a:t>
            </a:r>
            <a:endParaRPr kumimoji="1" lang="en-US" altLang="ja-JP" sz="1600" dirty="0" smtClean="0"/>
          </a:p>
          <a:p>
            <a:pPr algn="ctr"/>
            <a:endParaRPr kumimoji="1" lang="en-US" altLang="ja-JP" sz="1600" dirty="0" smtClean="0"/>
          </a:p>
          <a:p>
            <a:pPr algn="ctr"/>
            <a:r>
              <a:rPr lang="ja-JP" altLang="en-US" sz="1600" dirty="0" smtClean="0"/>
              <a:t>（補償</a:t>
            </a:r>
            <a:endParaRPr lang="en-US" altLang="ja-JP" sz="1600" dirty="0" smtClean="0"/>
          </a:p>
          <a:p>
            <a:pPr algn="ctr"/>
            <a:r>
              <a:rPr lang="ja-JP" altLang="en-US" sz="1600" dirty="0" smtClean="0"/>
              <a:t>関係）</a:t>
            </a:r>
            <a:endParaRPr kumimoji="1" lang="ja-JP" altLang="en-US" sz="1600" dirty="0"/>
          </a:p>
        </p:txBody>
      </p:sp>
      <p:sp>
        <p:nvSpPr>
          <p:cNvPr id="4" name="右矢印 3"/>
          <p:cNvSpPr/>
          <p:nvPr/>
        </p:nvSpPr>
        <p:spPr>
          <a:xfrm rot="2451567">
            <a:off x="5359036" y="3814527"/>
            <a:ext cx="4623498" cy="794615"/>
          </a:xfrm>
          <a:prstGeom prst="rightArrow">
            <a:avLst/>
          </a:prstGeom>
          <a:ln>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受益の意思表示</a:t>
            </a:r>
            <a:endParaRPr kumimoji="1" lang="ja-JP" altLang="en-US" dirty="0"/>
          </a:p>
        </p:txBody>
      </p:sp>
      <p:sp>
        <p:nvSpPr>
          <p:cNvPr id="5" name="テキスト ボックス 4"/>
          <p:cNvSpPr txBox="1"/>
          <p:nvPr/>
        </p:nvSpPr>
        <p:spPr>
          <a:xfrm>
            <a:off x="7462027" y="1658390"/>
            <a:ext cx="1152128" cy="369332"/>
          </a:xfrm>
          <a:prstGeom prst="rect">
            <a:avLst/>
          </a:prstGeom>
          <a:noFill/>
        </p:spPr>
        <p:txBody>
          <a:bodyPr wrap="square" rtlCol="0">
            <a:spAutoFit/>
          </a:bodyPr>
          <a:lstStyle/>
          <a:p>
            <a:pPr algn="ctr"/>
            <a:r>
              <a:rPr kumimoji="1" lang="ja-JP" altLang="en-US" dirty="0" smtClean="0"/>
              <a:t>対価関係</a:t>
            </a:r>
            <a:endParaRPr kumimoji="1" lang="ja-JP" altLang="en-US" dirty="0"/>
          </a:p>
        </p:txBody>
      </p:sp>
      <p:sp>
        <p:nvSpPr>
          <p:cNvPr id="6" name="右矢印 5"/>
          <p:cNvSpPr/>
          <p:nvPr/>
        </p:nvSpPr>
        <p:spPr>
          <a:xfrm>
            <a:off x="6421663" y="1946422"/>
            <a:ext cx="3024336" cy="819614"/>
          </a:xfrm>
          <a:prstGeom prst="rightArrow">
            <a:avLst/>
          </a:prstGeom>
          <a:solidFill>
            <a:schemeClr val="bg1"/>
          </a:solidFill>
          <a:ln w="19050">
            <a:prstDash val="sysDash"/>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債権</a:t>
            </a:r>
            <a:endParaRPr kumimoji="1" lang="ja-JP" altLang="en-US" dirty="0"/>
          </a:p>
        </p:txBody>
      </p:sp>
      <p:sp>
        <p:nvSpPr>
          <p:cNvPr id="7" name="円弧 6"/>
          <p:cNvSpPr/>
          <p:nvPr/>
        </p:nvSpPr>
        <p:spPr>
          <a:xfrm rot="1048038">
            <a:off x="7619716" y="2283886"/>
            <a:ext cx="914400" cy="2609809"/>
          </a:xfrm>
          <a:prstGeom prst="arc">
            <a:avLst>
              <a:gd name="adj1" fmla="val 16833432"/>
              <a:gd name="adj2" fmla="val 2300537"/>
            </a:avLst>
          </a:prstGeom>
          <a:ln w="38100">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右矢印 7"/>
          <p:cNvSpPr/>
          <p:nvPr/>
        </p:nvSpPr>
        <p:spPr>
          <a:xfrm>
            <a:off x="5267356" y="1854172"/>
            <a:ext cx="4138887" cy="819614"/>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　　　　　　　債権</a:t>
            </a:r>
            <a:endParaRPr kumimoji="1" lang="ja-JP" altLang="en-US" dirty="0"/>
          </a:p>
        </p:txBody>
      </p:sp>
      <p:sp>
        <p:nvSpPr>
          <p:cNvPr id="9" name="円/楕円 8"/>
          <p:cNvSpPr/>
          <p:nvPr/>
        </p:nvSpPr>
        <p:spPr>
          <a:xfrm>
            <a:off x="4941747" y="1788726"/>
            <a:ext cx="1892537"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t>受益人</a:t>
            </a:r>
            <a:r>
              <a:rPr lang="en-US" altLang="ja-JP" dirty="0" smtClean="0"/>
              <a:t/>
            </a:r>
            <a:br>
              <a:rPr lang="en-US" altLang="ja-JP" dirty="0" smtClean="0"/>
            </a:br>
            <a:r>
              <a:rPr lang="ja-JP" altLang="en-US" dirty="0" smtClean="0"/>
              <a:t>（債権人）</a:t>
            </a:r>
            <a:endParaRPr kumimoji="1" lang="ja-JP" altLang="en-US" dirty="0"/>
          </a:p>
        </p:txBody>
      </p:sp>
      <p:sp>
        <p:nvSpPr>
          <p:cNvPr id="10" name="円/楕円 9"/>
          <p:cNvSpPr/>
          <p:nvPr/>
        </p:nvSpPr>
        <p:spPr>
          <a:xfrm>
            <a:off x="9385914" y="1788726"/>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要約人</a:t>
            </a:r>
            <a:r>
              <a:rPr lang="en-US" altLang="ja-JP" dirty="0" smtClean="0"/>
              <a:t/>
            </a:r>
            <a:br>
              <a:rPr lang="en-US" altLang="ja-JP" dirty="0" smtClean="0"/>
            </a:br>
            <a:r>
              <a:rPr kumimoji="1" lang="ja-JP" altLang="en-US" dirty="0" smtClean="0"/>
              <a:t>（債務人）</a:t>
            </a:r>
            <a:endParaRPr kumimoji="1" lang="ja-JP" altLang="en-US" dirty="0"/>
          </a:p>
        </p:txBody>
      </p:sp>
      <p:sp>
        <p:nvSpPr>
          <p:cNvPr id="11" name="円/楕円 10"/>
          <p:cNvSpPr/>
          <p:nvPr/>
        </p:nvSpPr>
        <p:spPr>
          <a:xfrm>
            <a:off x="9385914" y="5186782"/>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承諾人</a:t>
            </a:r>
            <a:r>
              <a:rPr lang="en-US" altLang="ja-JP" dirty="0" smtClean="0"/>
              <a:t/>
            </a:r>
            <a:br>
              <a:rPr lang="en-US" altLang="ja-JP" dirty="0" smtClean="0"/>
            </a:br>
            <a:r>
              <a:rPr lang="ja-JP" altLang="en-US" dirty="0" smtClean="0"/>
              <a:t>（新債務人）</a:t>
            </a:r>
            <a:endParaRPr kumimoji="1" lang="ja-JP" altLang="en-US" dirty="0"/>
          </a:p>
        </p:txBody>
      </p:sp>
      <p:sp>
        <p:nvSpPr>
          <p:cNvPr id="12" name="テキスト ボックス 11"/>
          <p:cNvSpPr txBox="1"/>
          <p:nvPr/>
        </p:nvSpPr>
        <p:spPr>
          <a:xfrm>
            <a:off x="8542147" y="3386582"/>
            <a:ext cx="648072" cy="646331"/>
          </a:xfrm>
          <a:prstGeom prst="rect">
            <a:avLst/>
          </a:prstGeom>
          <a:noFill/>
        </p:spPr>
        <p:txBody>
          <a:bodyPr wrap="square" rtlCol="0">
            <a:spAutoFit/>
          </a:bodyPr>
          <a:lstStyle/>
          <a:p>
            <a:r>
              <a:rPr kumimoji="1" lang="ja-JP" altLang="en-US" dirty="0" smtClean="0"/>
              <a:t>債務</a:t>
            </a:r>
            <a:endParaRPr kumimoji="1" lang="en-US" altLang="ja-JP" dirty="0" smtClean="0"/>
          </a:p>
          <a:p>
            <a:r>
              <a:rPr kumimoji="1" lang="ja-JP" altLang="en-US" dirty="0" smtClean="0"/>
              <a:t>引受</a:t>
            </a:r>
            <a:endParaRPr kumimoji="1" lang="ja-JP" altLang="en-US" dirty="0"/>
          </a:p>
        </p:txBody>
      </p:sp>
      <p:sp>
        <p:nvSpPr>
          <p:cNvPr id="13" name="左矢印 12"/>
          <p:cNvSpPr/>
          <p:nvPr/>
        </p:nvSpPr>
        <p:spPr>
          <a:xfrm>
            <a:off x="8990321" y="2618101"/>
            <a:ext cx="831844"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抗</a:t>
            </a:r>
            <a:r>
              <a:rPr lang="ja-JP" altLang="en-US" dirty="0"/>
              <a:t>辯</a:t>
            </a:r>
            <a:endParaRPr kumimoji="1" lang="ja-JP" altLang="en-US" dirty="0"/>
          </a:p>
        </p:txBody>
      </p:sp>
      <p:sp>
        <p:nvSpPr>
          <p:cNvPr id="14" name="日付プレースホルダー 13"/>
          <p:cNvSpPr>
            <a:spLocks noGrp="1"/>
          </p:cNvSpPr>
          <p:nvPr>
            <p:ph type="dt" sz="half" idx="10"/>
          </p:nvPr>
        </p:nvSpPr>
        <p:spPr/>
        <p:txBody>
          <a:bodyPr/>
          <a:lstStyle/>
          <a:p>
            <a:r>
              <a:rPr kumimoji="1" lang="en-US" altLang="ja-JP" smtClean="0"/>
              <a:t>2017/4/27</a:t>
            </a:r>
            <a:endParaRPr kumimoji="1" lang="ja-JP" altLang="en-US"/>
          </a:p>
        </p:txBody>
      </p:sp>
      <p:sp>
        <p:nvSpPr>
          <p:cNvPr id="17" name="フッター プレースホルダー 16"/>
          <p:cNvSpPr>
            <a:spLocks noGrp="1"/>
          </p:cNvSpPr>
          <p:nvPr>
            <p:ph type="ftr" sz="quarter" idx="11"/>
          </p:nvPr>
        </p:nvSpPr>
        <p:spPr/>
        <p:txBody>
          <a:bodyPr/>
          <a:lstStyle/>
          <a:p>
            <a:r>
              <a:rPr kumimoji="1" lang="en-US" altLang="ja-JP" smtClean="0"/>
              <a:t>KAGAYAMA Shigeru, 2017</a:t>
            </a:r>
            <a:endParaRPr kumimoji="1" lang="ja-JP" altLang="en-US"/>
          </a:p>
        </p:txBody>
      </p:sp>
      <p:sp>
        <p:nvSpPr>
          <p:cNvPr id="18" name="スライド番号プレースホルダー 17"/>
          <p:cNvSpPr>
            <a:spLocks noGrp="1"/>
          </p:cNvSpPr>
          <p:nvPr>
            <p:ph type="sldNum" sz="quarter" idx="12"/>
          </p:nvPr>
        </p:nvSpPr>
        <p:spPr/>
        <p:txBody>
          <a:bodyPr/>
          <a:lstStyle/>
          <a:p>
            <a:fld id="{05180EEA-1EDD-42BF-A33E-56271E54F7B8}" type="slidenum">
              <a:rPr kumimoji="1" lang="ja-JP" altLang="en-US" smtClean="0"/>
              <a:t>9</a:t>
            </a:fld>
            <a:endParaRPr kumimoji="1" lang="ja-JP" altLang="en-US"/>
          </a:p>
        </p:txBody>
      </p:sp>
    </p:spTree>
    <p:extLst>
      <p:ext uri="{BB962C8B-B14F-4D97-AF65-F5344CB8AC3E}">
        <p14:creationId xmlns:p14="http://schemas.microsoft.com/office/powerpoint/2010/main" val="103023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6">
                                            <p:txEl>
                                              <p:pRg st="2" end="2"/>
                                            </p:txEl>
                                          </p:spTgt>
                                        </p:tgtEl>
                                        <p:attrNameLst>
                                          <p:attrName>style.visibility</p:attrName>
                                        </p:attrNameLst>
                                      </p:cBhvr>
                                      <p:to>
                                        <p:strVal val="visible"/>
                                      </p:to>
                                    </p:set>
                                    <p:animEffect transition="in" filter="wipe(up)">
                                      <p:cBhvr>
                                        <p:cTn id="7" dur="750"/>
                                        <p:tgtEl>
                                          <p:spTgt spid="16">
                                            <p:txEl>
                                              <p:pRg st="2" end="2"/>
                                            </p:txEl>
                                          </p:spTgt>
                                        </p:tgtEl>
                                      </p:cBhvr>
                                    </p:animEffect>
                                  </p:childTnLst>
                                </p:cTn>
                              </p:par>
                              <p:par>
                                <p:cTn id="8" presetID="22" presetClass="entr" presetSubtype="1" fill="hold" nodeType="withEffect">
                                  <p:stCondLst>
                                    <p:cond delay="750"/>
                                  </p:stCondLst>
                                  <p:childTnLst>
                                    <p:set>
                                      <p:cBhvr>
                                        <p:cTn id="9" dur="1" fill="hold">
                                          <p:stCondLst>
                                            <p:cond delay="0"/>
                                          </p:stCondLst>
                                        </p:cTn>
                                        <p:tgtEl>
                                          <p:spTgt spid="16">
                                            <p:txEl>
                                              <p:pRg st="3" end="3"/>
                                            </p:txEl>
                                          </p:spTgt>
                                        </p:tgtEl>
                                        <p:attrNameLst>
                                          <p:attrName>style.visibility</p:attrName>
                                        </p:attrNameLst>
                                      </p:cBhvr>
                                      <p:to>
                                        <p:strVal val="visible"/>
                                      </p:to>
                                    </p:set>
                                    <p:animEffect transition="in" filter="wipe(up)">
                                      <p:cBhvr>
                                        <p:cTn id="10" dur="2000"/>
                                        <p:tgtEl>
                                          <p:spTgt spid="16">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1000"/>
                                        <p:tgtEl>
                                          <p:spTgt spid="10"/>
                                        </p:tgtEl>
                                      </p:cBhvr>
                                    </p:animEffect>
                                  </p:childTnLst>
                                </p:cTn>
                              </p:par>
                            </p:childTnLst>
                          </p:cTn>
                        </p:par>
                        <p:par>
                          <p:cTn id="16" fill="hold">
                            <p:stCondLst>
                              <p:cond delay="1000"/>
                            </p:stCondLst>
                            <p:childTnLst>
                              <p:par>
                                <p:cTn id="17" presetID="22" presetClass="entr" presetSubtype="8" fill="hold" grpId="0" nodeType="afterEffect">
                                  <p:stCondLst>
                                    <p:cond delay="50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1000"/>
                                        <p:tgtEl>
                                          <p:spTgt spid="9"/>
                                        </p:tgtEl>
                                      </p:cBhvr>
                                    </p:animEffect>
                                  </p:childTnLst>
                                </p:cTn>
                              </p:par>
                            </p:childTnLst>
                          </p:cTn>
                        </p:par>
                        <p:par>
                          <p:cTn id="20" fill="hold">
                            <p:stCondLst>
                              <p:cond delay="2500"/>
                            </p:stCondLst>
                            <p:childTnLst>
                              <p:par>
                                <p:cTn id="21" presetID="22" presetClass="entr" presetSubtype="8" fill="hold" grpId="0" nodeType="afterEffect">
                                  <p:stCondLst>
                                    <p:cond delay="50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1000"/>
                                        <p:tgtEl>
                                          <p:spTgt spid="8"/>
                                        </p:tgtEl>
                                      </p:cBhvr>
                                    </p:animEffect>
                                  </p:childTnLst>
                                </p:cTn>
                              </p:par>
                              <p:par>
                                <p:cTn id="24" presetID="22" presetClass="entr" presetSubtype="8" fill="hold" grpId="0" nodeType="withEffect">
                                  <p:stCondLst>
                                    <p:cond delay="50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1000"/>
                                        <p:tgtEl>
                                          <p:spTgt spid="5"/>
                                        </p:tgtEl>
                                      </p:cBhvr>
                                    </p:animEffect>
                                  </p:childTnLst>
                                </p:cTn>
                              </p:par>
                            </p:childTnLst>
                          </p:cTn>
                        </p:par>
                        <p:par>
                          <p:cTn id="27" fill="hold">
                            <p:stCondLst>
                              <p:cond delay="4000"/>
                            </p:stCondLst>
                            <p:childTnLst>
                              <p:par>
                                <p:cTn id="28" presetID="22" presetClass="entr" presetSubtype="2"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right)">
                                      <p:cBhvr>
                                        <p:cTn id="30" dur="10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left)">
                                      <p:cBhvr>
                                        <p:cTn id="35" dur="1000"/>
                                        <p:tgtEl>
                                          <p:spTgt spid="11"/>
                                        </p:tgtEl>
                                      </p:cBhvr>
                                    </p:animEffect>
                                  </p:childTnLst>
                                </p:cTn>
                              </p:par>
                            </p:childTnLst>
                          </p:cTn>
                        </p:par>
                        <p:par>
                          <p:cTn id="36" fill="hold">
                            <p:stCondLst>
                              <p:cond delay="1000"/>
                            </p:stCondLst>
                            <p:childTnLst>
                              <p:par>
                                <p:cTn id="37" presetID="16" presetClass="entr" presetSubtype="37" fill="hold" grpId="0" nodeType="afterEffect">
                                  <p:stCondLst>
                                    <p:cond delay="500"/>
                                  </p:stCondLst>
                                  <p:childTnLst>
                                    <p:set>
                                      <p:cBhvr>
                                        <p:cTn id="38" dur="1" fill="hold">
                                          <p:stCondLst>
                                            <p:cond delay="0"/>
                                          </p:stCondLst>
                                        </p:cTn>
                                        <p:tgtEl>
                                          <p:spTgt spid="3"/>
                                        </p:tgtEl>
                                        <p:attrNameLst>
                                          <p:attrName>style.visibility</p:attrName>
                                        </p:attrNameLst>
                                      </p:cBhvr>
                                      <p:to>
                                        <p:strVal val="visible"/>
                                      </p:to>
                                    </p:set>
                                    <p:animEffect transition="in" filter="barn(outVertical)">
                                      <p:cBhvr>
                                        <p:cTn id="39" dur="2000"/>
                                        <p:tgtEl>
                                          <p:spTgt spid="3"/>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left)">
                                      <p:cBhvr>
                                        <p:cTn id="44" dur="1000"/>
                                        <p:tgtEl>
                                          <p:spTgt spid="4"/>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1" nodeType="clickEffect">
                                  <p:stCondLst>
                                    <p:cond delay="0"/>
                                  </p:stCondLst>
                                  <p:childTnLst>
                                    <p:animEffect transition="out" filter="fade">
                                      <p:cBhvr>
                                        <p:cTn id="48" dur="1000"/>
                                        <p:tgtEl>
                                          <p:spTgt spid="4"/>
                                        </p:tgtEl>
                                      </p:cBhvr>
                                    </p:animEffect>
                                    <p:set>
                                      <p:cBhvr>
                                        <p:cTn id="49" dur="1" fill="hold">
                                          <p:stCondLst>
                                            <p:cond delay="999"/>
                                          </p:stCondLst>
                                        </p:cTn>
                                        <p:tgtEl>
                                          <p:spTgt spid="4"/>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1000"/>
                                        <p:tgtEl>
                                          <p:spTgt spid="5"/>
                                        </p:tgtEl>
                                      </p:cBhvr>
                                    </p:animEffect>
                                    <p:set>
                                      <p:cBhvr>
                                        <p:cTn id="52" dur="1" fill="hold">
                                          <p:stCondLst>
                                            <p:cond delay="999"/>
                                          </p:stCondLst>
                                        </p:cTn>
                                        <p:tgtEl>
                                          <p:spTgt spid="5"/>
                                        </p:tgtEl>
                                        <p:attrNameLst>
                                          <p:attrName>style.visibility</p:attrName>
                                        </p:attrNameLst>
                                      </p:cBhvr>
                                      <p:to>
                                        <p:strVal val="hidden"/>
                                      </p:to>
                                    </p:set>
                                  </p:childTnLst>
                                </p:cTn>
                              </p:par>
                              <p:par>
                                <p:cTn id="53" presetID="42" presetClass="path" presetSubtype="0" accel="50000" decel="50000" fill="hold" grpId="1" nodeType="withEffect">
                                  <p:stCondLst>
                                    <p:cond delay="0"/>
                                  </p:stCondLst>
                                  <p:childTnLst>
                                    <p:animMotion origin="layout" path="M 0.04909 -0.00416 L 0.05951 0.25787 " pathEditMode="relative" rAng="0" ptsTypes="AA">
                                      <p:cBhvr>
                                        <p:cTn id="54" dur="1500" fill="hold"/>
                                        <p:tgtEl>
                                          <p:spTgt spid="8"/>
                                        </p:tgtEl>
                                        <p:attrNameLst>
                                          <p:attrName>ppt_x</p:attrName>
                                          <p:attrName>ppt_y</p:attrName>
                                        </p:attrNameLst>
                                      </p:cBhvr>
                                      <p:rCtr x="521" y="13102"/>
                                    </p:animMotion>
                                  </p:childTnLst>
                                </p:cTn>
                              </p:par>
                              <p:par>
                                <p:cTn id="55" presetID="22" presetClass="entr" presetSubtype="1" fill="hold" grpId="0" nodeType="with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wipe(up)">
                                      <p:cBhvr>
                                        <p:cTn id="57" dur="1500"/>
                                        <p:tgtEl>
                                          <p:spTgt spid="7"/>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wipe(up)">
                                      <p:cBhvr>
                                        <p:cTn id="60" dur="1500"/>
                                        <p:tgtEl>
                                          <p:spTgt spid="12"/>
                                        </p:tgtEl>
                                      </p:cBhvr>
                                    </p:animEffect>
                                  </p:childTnLst>
                                </p:cTn>
                              </p:par>
                              <p:par>
                                <p:cTn id="61" presetID="8" presetClass="emph" presetSubtype="0" fill="hold" grpId="2" nodeType="withEffect">
                                  <p:stCondLst>
                                    <p:cond delay="500"/>
                                  </p:stCondLst>
                                  <p:childTnLst>
                                    <p:animRot by="2700000">
                                      <p:cBhvr>
                                        <p:cTn id="62" dur="1000" fill="hold"/>
                                        <p:tgtEl>
                                          <p:spTgt spid="8"/>
                                        </p:tgtEl>
                                        <p:attrNameLst>
                                          <p:attrName>r</p:attrName>
                                        </p:attrNameLst>
                                      </p:cBhvr>
                                    </p:animRot>
                                  </p:childTnLst>
                                </p:cTn>
                              </p:par>
                              <p:par>
                                <p:cTn id="63" presetID="10" presetClass="entr" presetSubtype="0" fill="hold" grpId="0" nodeType="withEffect">
                                  <p:stCondLst>
                                    <p:cond delay="50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1000"/>
                                        <p:tgtEl>
                                          <p:spTgt spid="6"/>
                                        </p:tgtEl>
                                      </p:cBhvr>
                                    </p:animEffect>
                                  </p:childTnLst>
                                </p:cTn>
                              </p:par>
                              <p:par>
                                <p:cTn id="66" presetID="10" presetClass="exit" presetSubtype="0" fill="hold" grpId="2" nodeType="withEffect">
                                  <p:stCondLst>
                                    <p:cond delay="500"/>
                                  </p:stCondLst>
                                  <p:childTnLst>
                                    <p:animEffect transition="out" filter="fade">
                                      <p:cBhvr>
                                        <p:cTn id="67" dur="1000"/>
                                        <p:tgtEl>
                                          <p:spTgt spid="4"/>
                                        </p:tgtEl>
                                      </p:cBhvr>
                                    </p:animEffect>
                                    <p:set>
                                      <p:cBhvr>
                                        <p:cTn id="68" dur="1" fill="hold">
                                          <p:stCondLst>
                                            <p:cond delay="999"/>
                                          </p:stCondLst>
                                        </p:cTn>
                                        <p:tgtEl>
                                          <p:spTgt spid="4"/>
                                        </p:tgtEl>
                                        <p:attrNameLst>
                                          <p:attrName>style.visibility</p:attrName>
                                        </p:attrNameLst>
                                      </p:cBhvr>
                                      <p:to>
                                        <p:strVal val="hidden"/>
                                      </p:to>
                                    </p:set>
                                  </p:childTnLst>
                                </p:cTn>
                              </p:par>
                              <p:par>
                                <p:cTn id="69" presetID="42" presetClass="path" presetSubtype="0" accel="50000" decel="50000" fill="hold" grpId="1" nodeType="withEffect">
                                  <p:stCondLst>
                                    <p:cond delay="500"/>
                                  </p:stCondLst>
                                  <p:childTnLst>
                                    <p:animMotion origin="layout" path="M -2.5E-6 -3.33333E-6 L 0.02761 0.29028 " pathEditMode="relative" rAng="0" ptsTypes="AA">
                                      <p:cBhvr>
                                        <p:cTn id="70" dur="1000" fill="hold"/>
                                        <p:tgtEl>
                                          <p:spTgt spid="13"/>
                                        </p:tgtEl>
                                        <p:attrNameLst>
                                          <p:attrName>ppt_x</p:attrName>
                                          <p:attrName>ppt_y</p:attrName>
                                        </p:attrNameLst>
                                      </p:cBhvr>
                                      <p:rCtr x="1372" y="14514"/>
                                    </p:animMotion>
                                  </p:childTnLst>
                                </p:cTn>
                              </p:par>
                              <p:par>
                                <p:cTn id="71" presetID="8" presetClass="emph" presetSubtype="0" fill="hold" grpId="2" nodeType="withEffect">
                                  <p:stCondLst>
                                    <p:cond delay="500"/>
                                  </p:stCondLst>
                                  <p:childTnLst>
                                    <p:animRot by="2700000">
                                      <p:cBhvr>
                                        <p:cTn id="72" dur="1000" fill="hold"/>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4" grpId="1" animBg="1"/>
      <p:bldP spid="4" grpId="2" animBg="1"/>
      <p:bldP spid="5" grpId="0"/>
      <p:bldP spid="5" grpId="1"/>
      <p:bldP spid="6" grpId="0" animBg="1"/>
      <p:bldP spid="7" grpId="0" animBg="1"/>
      <p:bldP spid="8" grpId="0" animBg="1"/>
      <p:bldP spid="8" grpId="1" animBg="1"/>
      <p:bldP spid="8" grpId="2" animBg="1"/>
      <p:bldP spid="9" grpId="0" animBg="1"/>
      <p:bldP spid="10" grpId="0" animBg="1"/>
      <p:bldP spid="11" grpId="0" animBg="1"/>
      <p:bldP spid="12" grpId="0"/>
      <p:bldP spid="13" grpId="0" animBg="1"/>
      <p:bldP spid="13" grpId="1" animBg="1"/>
      <p:bldP spid="13" grpId="2"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1411</TotalTime>
  <Words>1445</Words>
  <Application>Microsoft Office PowerPoint</Application>
  <PresentationFormat>ワイド画面</PresentationFormat>
  <Paragraphs>285</Paragraphs>
  <Slides>14</Slides>
  <Notes>14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ＭＳ Ｐゴシック</vt:lpstr>
      <vt:lpstr>新細明體</vt:lpstr>
      <vt:lpstr>Arial</vt:lpstr>
      <vt:lpstr>Calibri</vt:lpstr>
      <vt:lpstr>Calibri Light</vt:lpstr>
      <vt:lpstr>Wingdings</vt:lpstr>
      <vt:lpstr>Office テーマ</vt:lpstr>
      <vt:lpstr>保険法における 第三者のためにする契約</vt:lpstr>
      <vt:lpstr>目次</vt:lpstr>
      <vt:lpstr>第三人利益契約を学習する効用</vt:lpstr>
      <vt:lpstr>保険契約に関する比較法の効用</vt:lpstr>
      <vt:lpstr>保険法の構造と第三人利益契約</vt:lpstr>
      <vt:lpstr>第三人利益契約（1/2）</vt:lpstr>
      <vt:lpstr>第三人利益契約（2/2）</vt:lpstr>
      <vt:lpstr>第三人利益契約の典型例（1/3）</vt:lpstr>
      <vt:lpstr>第三人利益契約の典型例（2/3）</vt:lpstr>
      <vt:lpstr>第三人利益契約の典型例（3/3）</vt:lpstr>
      <vt:lpstr>第三人利益契約の応用例（1/3）</vt:lpstr>
      <vt:lpstr>第三人利益契約の応用例（2/3）</vt:lpstr>
      <vt:lpstr>第三人利益契約の応用例（3/3）</vt:lpstr>
      <vt:lpstr>結論</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ｈ</dc:title>
  <dc:creator>KAGAYAMA Shigeru</dc:creator>
  <cp:lastModifiedBy>KAGAYAMA Shigeru</cp:lastModifiedBy>
  <cp:revision>50</cp:revision>
  <dcterms:created xsi:type="dcterms:W3CDTF">2017-04-24T22:28:45Z</dcterms:created>
  <dcterms:modified xsi:type="dcterms:W3CDTF">2017-04-27T21:22:29Z</dcterms:modified>
</cp:coreProperties>
</file>